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notesMasterIdLst>
    <p:notesMasterId r:id="rId27"/>
  </p:notesMasterIdLst>
  <p:handoutMasterIdLst>
    <p:handoutMasterId r:id="rId28"/>
  </p:handoutMasterIdLst>
  <p:sldIdLst>
    <p:sldId id="435" r:id="rId3"/>
    <p:sldId id="423" r:id="rId4"/>
    <p:sldId id="386" r:id="rId5"/>
    <p:sldId id="436" r:id="rId6"/>
    <p:sldId id="454" r:id="rId7"/>
    <p:sldId id="456" r:id="rId8"/>
    <p:sldId id="437" r:id="rId9"/>
    <p:sldId id="450" r:id="rId10"/>
    <p:sldId id="451" r:id="rId11"/>
    <p:sldId id="452" r:id="rId12"/>
    <p:sldId id="463" r:id="rId13"/>
    <p:sldId id="455" r:id="rId14"/>
    <p:sldId id="467" r:id="rId15"/>
    <p:sldId id="468" r:id="rId16"/>
    <p:sldId id="469" r:id="rId17"/>
    <p:sldId id="441" r:id="rId18"/>
    <p:sldId id="460" r:id="rId19"/>
    <p:sldId id="461" r:id="rId20"/>
    <p:sldId id="462" r:id="rId21"/>
    <p:sldId id="443" r:id="rId22"/>
    <p:sldId id="444" r:id="rId23"/>
    <p:sldId id="448" r:id="rId24"/>
    <p:sldId id="449" r:id="rId25"/>
    <p:sldId id="383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526512AB-3460-184E-AA8C-613FF7513AFB}">
          <p14:sldIdLst>
            <p14:sldId id="435"/>
            <p14:sldId id="423"/>
            <p14:sldId id="386"/>
            <p14:sldId id="436"/>
            <p14:sldId id="454"/>
            <p14:sldId id="456"/>
            <p14:sldId id="437"/>
            <p14:sldId id="450"/>
            <p14:sldId id="451"/>
            <p14:sldId id="452"/>
            <p14:sldId id="463"/>
            <p14:sldId id="455"/>
            <p14:sldId id="467"/>
            <p14:sldId id="468"/>
            <p14:sldId id="469"/>
            <p14:sldId id="441"/>
            <p14:sldId id="460"/>
            <p14:sldId id="461"/>
            <p14:sldId id="462"/>
            <p14:sldId id="443"/>
            <p14:sldId id="444"/>
            <p14:sldId id="448"/>
            <p14:sldId id="449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B81C28"/>
    <a:srgbClr val="2E9BB2"/>
    <a:srgbClr val="3EC0DA"/>
    <a:srgbClr val="FFB300"/>
    <a:srgbClr val="AB7245"/>
    <a:srgbClr val="A4091F"/>
    <a:srgbClr val="86081A"/>
    <a:srgbClr val="5F0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3780" autoAdjust="0"/>
  </p:normalViewPr>
  <p:slideViewPr>
    <p:cSldViewPr snapToGrid="0">
      <p:cViewPr varScale="1">
        <p:scale>
          <a:sx n="62" d="100"/>
          <a:sy n="62" d="100"/>
        </p:scale>
        <p:origin x="10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DA\Dropbox\BID%20838\3%20Documentos%20en%20desarrollo\1%20Producto%201%20-%20Diagn&#243;stico\Matriz%20Indicadores%20Viabilida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S"/>
              <a:t>Precios de generación de energía ($/KWh)</a:t>
            </a:r>
          </a:p>
        </c:rich>
      </c:tx>
      <c:layout>
        <c:manualLayout>
          <c:xMode val="edge"/>
          <c:yMode val="edge"/>
          <c:x val="0.193425894387657"/>
          <c:y val="1.7753437154704301E-3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75005827694799"/>
          <c:y val="9.4230291308994199E-2"/>
          <c:w val="0.84142273515890798"/>
          <c:h val="0.711644728525036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4091F"/>
            </a:solidFill>
            <a:ln>
              <a:noFill/>
            </a:ln>
            <a:effectLst/>
          </c:spPr>
          <c:invertIfNegative val="0"/>
          <c:cat>
            <c:strRef>
              <c:f>'Energía-Gas'!$K$20:$K$25</c:f>
              <c:strCache>
                <c:ptCount val="6"/>
                <c:pt idx="0">
                  <c:v>Mercado Regulado</c:v>
                </c:pt>
                <c:pt idx="1">
                  <c:v>Mercado No Regulado</c:v>
                </c:pt>
                <c:pt idx="2">
                  <c:v>Biogás de relleno sanitario</c:v>
                </c:pt>
                <c:pt idx="3">
                  <c:v>Digestión Anaerobia</c:v>
                </c:pt>
                <c:pt idx="4">
                  <c:v>Incineración</c:v>
                </c:pt>
                <c:pt idx="5">
                  <c:v>Gasificación</c:v>
                </c:pt>
              </c:strCache>
            </c:strRef>
          </c:cat>
          <c:val>
            <c:numRef>
              <c:f>'Energía-Gas'!$O$20:$O$25</c:f>
              <c:numCache>
                <c:formatCode>_(* #,##0_);_(* \(#,##0\);_(* "-"??_);_(@_)</c:formatCode>
                <c:ptCount val="6"/>
                <c:pt idx="0">
                  <c:v>153</c:v>
                </c:pt>
                <c:pt idx="1">
                  <c:v>154</c:v>
                </c:pt>
                <c:pt idx="2">
                  <c:v>201.3115666303564</c:v>
                </c:pt>
                <c:pt idx="3">
                  <c:v>466.6666666666668</c:v>
                </c:pt>
                <c:pt idx="4">
                  <c:v>472.49999999999972</c:v>
                </c:pt>
                <c:pt idx="5">
                  <c:v>569.59183673469397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99-4172-A0DF-6B70DE475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9731768"/>
        <c:axId val="289729416"/>
      </c:barChart>
      <c:catAx>
        <c:axId val="289731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89729416"/>
        <c:crosses val="autoZero"/>
        <c:auto val="1"/>
        <c:lblAlgn val="ctr"/>
        <c:lblOffset val="100"/>
        <c:noMultiLvlLbl val="0"/>
      </c:catAx>
      <c:valAx>
        <c:axId val="28972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Generación ($/KWh)</a:t>
                </a:r>
              </a:p>
            </c:rich>
          </c:tx>
          <c:layout>
            <c:manualLayout>
              <c:xMode val="edge"/>
              <c:yMode val="edge"/>
              <c:x val="2.6496526048855199E-3"/>
              <c:y val="0.277139073198587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8973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ES" sz="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Potencial de Eficiencia Energética</a:t>
            </a:r>
          </a:p>
        </c:rich>
      </c:tx>
      <c:layout>
        <c:manualLayout>
          <c:xMode val="edge"/>
          <c:yMode val="edge"/>
          <c:x val="0.26718812951206034"/>
          <c:y val="1.68939442340657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224436555886099"/>
          <c:y val="9.0750902069888201E-2"/>
          <c:w val="0.59551088787430595"/>
          <c:h val="0.72850112673219514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4091F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F0-426C-9FAD-E6613F91FA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F0-426C-9FAD-E6613F91FAD2}"/>
              </c:ext>
            </c:extLst>
          </c:dPt>
          <c:dPt>
            <c:idx val="2"/>
            <c:invertIfNegative val="0"/>
            <c:bubble3D val="0"/>
            <c:spPr>
              <a:solidFill>
                <a:srgbClr val="FFB3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F0-426C-9FAD-E6613F91FA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F0-426C-9FAD-E6613F91FAD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F0-426C-9FAD-E6613F91FAD2}"/>
              </c:ext>
            </c:extLst>
          </c:dPt>
          <c:dLbls>
            <c:dLbl>
              <c:idx val="0"/>
              <c:layout>
                <c:manualLayout>
                  <c:x val="0"/>
                  <c:y val="4.12575652405554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34,6%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F0-426C-9FAD-E6613F91FAD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33,2%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DF0-426C-9FAD-E6613F91FAD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DF0-426C-9FAD-E6613F91FAD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314391310138856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6,3%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DF0-426C-9FAD-E6613F91FAD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DF0-426C-9FAD-E6613F91FAD2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Hoja1!$B$37:$B$41</c:f>
              <c:strCache>
                <c:ptCount val="5"/>
                <c:pt idx="0">
                  <c:v>Electricidad</c:v>
                </c:pt>
                <c:pt idx="1">
                  <c:v>Diésel </c:v>
                </c:pt>
                <c:pt idx="2">
                  <c:v>Gasolina </c:v>
                </c:pt>
                <c:pt idx="3">
                  <c:v>Carbón </c:v>
                </c:pt>
                <c:pt idx="4">
                  <c:v>Gas Natural </c:v>
                </c:pt>
              </c:strCache>
            </c:strRef>
          </c:cat>
          <c:val>
            <c:numRef>
              <c:f>Hoja1!$D$37:$D$41</c:f>
              <c:numCache>
                <c:formatCode>0.00%</c:formatCode>
                <c:ptCount val="5"/>
                <c:pt idx="0">
                  <c:v>0.34590576923076921</c:v>
                </c:pt>
                <c:pt idx="1">
                  <c:v>0.33197115384615383</c:v>
                </c:pt>
                <c:pt idx="2">
                  <c:v>0.2591</c:v>
                </c:pt>
                <c:pt idx="3">
                  <c:v>6.268461538461538E-2</c:v>
                </c:pt>
                <c:pt idx="4">
                  <c:v>3.3846153846153846E-4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DF0-426C-9FAD-E6613F91F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5437744"/>
        <c:axId val="335434216"/>
      </c:barChart>
      <c:catAx>
        <c:axId val="33543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5434216"/>
        <c:crosses val="autoZero"/>
        <c:auto val="1"/>
        <c:lblAlgn val="ctr"/>
        <c:lblOffset val="100"/>
        <c:noMultiLvlLbl val="0"/>
      </c:catAx>
      <c:valAx>
        <c:axId val="33543421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335437744"/>
        <c:crosses val="autoZero"/>
        <c:crossBetween val="between"/>
        <c:majorUnit val="0.1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13400713824999"/>
          <c:y val="0.93042063224782257"/>
          <c:w val="0.70768935173182368"/>
          <c:h val="6.947270449295966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algn="ctr">
            <a:defRPr/>
          </a:pPr>
          <a:endParaRPr lang="es-C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E8E8C-677A-45AF-A8C9-BA8B69E611B8}" type="doc">
      <dgm:prSet loTypeId="urn:microsoft.com/office/officeart/2005/8/layout/cycle7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4B02A24-60AC-4C97-8DF4-CCC0EC72B6DC}">
      <dgm:prSet phldrT="[Texto]"/>
      <dgm:spPr/>
      <dgm:t>
        <a:bodyPr/>
        <a:lstStyle/>
        <a:p>
          <a:r>
            <a:rPr lang="es-ES" dirty="0"/>
            <a:t>ESTRATEGIA</a:t>
          </a:r>
        </a:p>
      </dgm:t>
    </dgm:pt>
    <dgm:pt modelId="{E2DC2B72-389B-426F-954C-E6FEBC147D2C}" type="parTrans" cxnId="{BFBDD690-C78B-40CA-B9FC-54413D1959F1}">
      <dgm:prSet/>
      <dgm:spPr/>
      <dgm:t>
        <a:bodyPr/>
        <a:lstStyle/>
        <a:p>
          <a:endParaRPr lang="es-ES"/>
        </a:p>
      </dgm:t>
    </dgm:pt>
    <dgm:pt modelId="{AF499C24-31B7-4390-A012-A71F2E7AF3C7}" type="sibTrans" cxnId="{BFBDD690-C78B-40CA-B9FC-54413D1959F1}">
      <dgm:prSet/>
      <dgm:spPr/>
      <dgm:t>
        <a:bodyPr/>
        <a:lstStyle/>
        <a:p>
          <a:endParaRPr lang="es-ES"/>
        </a:p>
      </dgm:t>
    </dgm:pt>
    <dgm:pt modelId="{33467A4E-4256-4A70-89C0-FF954D5A70C3}">
      <dgm:prSet phldrT="[Texto]"/>
      <dgm:spPr/>
      <dgm:t>
        <a:bodyPr/>
        <a:lstStyle/>
        <a:p>
          <a:r>
            <a:rPr lang="es-ES" dirty="0"/>
            <a:t>FINANZAS</a:t>
          </a:r>
        </a:p>
      </dgm:t>
    </dgm:pt>
    <dgm:pt modelId="{C00E113F-D7D7-446B-B796-5F2D6CD291C6}" type="parTrans" cxnId="{F8AA7362-C20B-4585-96DE-8912D445EA49}">
      <dgm:prSet/>
      <dgm:spPr/>
      <dgm:t>
        <a:bodyPr/>
        <a:lstStyle/>
        <a:p>
          <a:endParaRPr lang="es-ES"/>
        </a:p>
      </dgm:t>
    </dgm:pt>
    <dgm:pt modelId="{823A2070-41A7-42B3-8FEB-5FCC9D2210D5}" type="sibTrans" cxnId="{F8AA7362-C20B-4585-96DE-8912D445EA49}">
      <dgm:prSet/>
      <dgm:spPr/>
      <dgm:t>
        <a:bodyPr/>
        <a:lstStyle/>
        <a:p>
          <a:endParaRPr lang="es-ES"/>
        </a:p>
      </dgm:t>
    </dgm:pt>
    <dgm:pt modelId="{48EFB90B-A9FE-44A2-AE2A-F40E9642DD03}">
      <dgm:prSet phldrT="[Texto]"/>
      <dgm:spPr/>
      <dgm:t>
        <a:bodyPr/>
        <a:lstStyle/>
        <a:p>
          <a:r>
            <a:rPr lang="es-ES" dirty="0"/>
            <a:t>TECNOLOGÍA</a:t>
          </a:r>
        </a:p>
      </dgm:t>
    </dgm:pt>
    <dgm:pt modelId="{054D535A-354B-4F65-8358-741B7451B5EB}" type="parTrans" cxnId="{E4B29B4C-EE3F-47A9-9651-234BCCEB4653}">
      <dgm:prSet/>
      <dgm:spPr/>
      <dgm:t>
        <a:bodyPr/>
        <a:lstStyle/>
        <a:p>
          <a:endParaRPr lang="es-ES"/>
        </a:p>
      </dgm:t>
    </dgm:pt>
    <dgm:pt modelId="{6A21EF1E-7FC3-4E92-966D-122E6032D40B}" type="sibTrans" cxnId="{E4B29B4C-EE3F-47A9-9651-234BCCEB4653}">
      <dgm:prSet/>
      <dgm:spPr/>
      <dgm:t>
        <a:bodyPr/>
        <a:lstStyle/>
        <a:p>
          <a:endParaRPr lang="es-ES"/>
        </a:p>
      </dgm:t>
    </dgm:pt>
    <dgm:pt modelId="{B79BB662-BB67-42D6-B68D-67EDA3DB58B6}" type="pres">
      <dgm:prSet presAssocID="{A1BE8E8C-677A-45AF-A8C9-BA8B69E611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308C02D-6072-4A50-816A-2B484E76FCAE}" type="pres">
      <dgm:prSet presAssocID="{74B02A24-60AC-4C97-8DF4-CCC0EC72B6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CE1D90-F5F4-47E4-AC8D-908650D5BA6B}" type="pres">
      <dgm:prSet presAssocID="{AF499C24-31B7-4390-A012-A71F2E7AF3C7}" presName="sibTrans" presStyleLbl="sibTrans2D1" presStyleIdx="0" presStyleCnt="3"/>
      <dgm:spPr/>
      <dgm:t>
        <a:bodyPr/>
        <a:lstStyle/>
        <a:p>
          <a:endParaRPr lang="es-CO"/>
        </a:p>
      </dgm:t>
    </dgm:pt>
    <dgm:pt modelId="{9F0ED00B-FBE4-42E6-B0A7-314C7C1474BC}" type="pres">
      <dgm:prSet presAssocID="{AF499C24-31B7-4390-A012-A71F2E7AF3C7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7641879D-D673-4E7B-9CCE-BBF1547ECF32}" type="pres">
      <dgm:prSet presAssocID="{33467A4E-4256-4A70-89C0-FF954D5A70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664141-E005-413E-A93B-E4F1936CF419}" type="pres">
      <dgm:prSet presAssocID="{823A2070-41A7-42B3-8FEB-5FCC9D2210D5}" presName="sibTrans" presStyleLbl="sibTrans2D1" presStyleIdx="1" presStyleCnt="3"/>
      <dgm:spPr/>
      <dgm:t>
        <a:bodyPr/>
        <a:lstStyle/>
        <a:p>
          <a:endParaRPr lang="es-CO"/>
        </a:p>
      </dgm:t>
    </dgm:pt>
    <dgm:pt modelId="{5FA77B19-D8AF-4E1F-8FCB-1320D002672F}" type="pres">
      <dgm:prSet presAssocID="{823A2070-41A7-42B3-8FEB-5FCC9D2210D5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5F388FE8-570A-4BAB-9213-86D97E93ED16}" type="pres">
      <dgm:prSet presAssocID="{48EFB90B-A9FE-44A2-AE2A-F40E9642DD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78BF18-DEE7-40D0-9FF7-81E29DD5391F}" type="pres">
      <dgm:prSet presAssocID="{6A21EF1E-7FC3-4E92-966D-122E6032D40B}" presName="sibTrans" presStyleLbl="sibTrans2D1" presStyleIdx="2" presStyleCnt="3"/>
      <dgm:spPr/>
      <dgm:t>
        <a:bodyPr/>
        <a:lstStyle/>
        <a:p>
          <a:endParaRPr lang="es-CO"/>
        </a:p>
      </dgm:t>
    </dgm:pt>
    <dgm:pt modelId="{73C8B8A8-4152-4AD8-9E01-172088C92F97}" type="pres">
      <dgm:prSet presAssocID="{6A21EF1E-7FC3-4E92-966D-122E6032D40B}" presName="connectorText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A264B7E7-AF82-4ACD-A407-BFA46D2A45FA}" type="presOf" srcId="{AF499C24-31B7-4390-A012-A71F2E7AF3C7}" destId="{76CE1D90-F5F4-47E4-AC8D-908650D5BA6B}" srcOrd="0" destOrd="0" presId="urn:microsoft.com/office/officeart/2005/8/layout/cycle7"/>
    <dgm:cxn modelId="{A727D491-B31E-4A57-88FD-C569C8F9662C}" type="presOf" srcId="{74B02A24-60AC-4C97-8DF4-CCC0EC72B6DC}" destId="{F308C02D-6072-4A50-816A-2B484E76FCAE}" srcOrd="0" destOrd="0" presId="urn:microsoft.com/office/officeart/2005/8/layout/cycle7"/>
    <dgm:cxn modelId="{D8EE32F0-0036-4A9D-95BE-D2706E58450E}" type="presOf" srcId="{6A21EF1E-7FC3-4E92-966D-122E6032D40B}" destId="{7B78BF18-DEE7-40D0-9FF7-81E29DD5391F}" srcOrd="0" destOrd="0" presId="urn:microsoft.com/office/officeart/2005/8/layout/cycle7"/>
    <dgm:cxn modelId="{25E8FC91-958B-432B-B018-77433CA5A1D9}" type="presOf" srcId="{823A2070-41A7-42B3-8FEB-5FCC9D2210D5}" destId="{D0664141-E005-413E-A93B-E4F1936CF419}" srcOrd="0" destOrd="0" presId="urn:microsoft.com/office/officeart/2005/8/layout/cycle7"/>
    <dgm:cxn modelId="{3EE09888-505A-45D4-9707-6345FB1A6E27}" type="presOf" srcId="{33467A4E-4256-4A70-89C0-FF954D5A70C3}" destId="{7641879D-D673-4E7B-9CCE-BBF1547ECF32}" srcOrd="0" destOrd="0" presId="urn:microsoft.com/office/officeart/2005/8/layout/cycle7"/>
    <dgm:cxn modelId="{C1A0C7F6-07C1-4F09-BE39-A894CC2C77A7}" type="presOf" srcId="{AF499C24-31B7-4390-A012-A71F2E7AF3C7}" destId="{9F0ED00B-FBE4-42E6-B0A7-314C7C1474BC}" srcOrd="1" destOrd="0" presId="urn:microsoft.com/office/officeart/2005/8/layout/cycle7"/>
    <dgm:cxn modelId="{BFBDD690-C78B-40CA-B9FC-54413D1959F1}" srcId="{A1BE8E8C-677A-45AF-A8C9-BA8B69E611B8}" destId="{74B02A24-60AC-4C97-8DF4-CCC0EC72B6DC}" srcOrd="0" destOrd="0" parTransId="{E2DC2B72-389B-426F-954C-E6FEBC147D2C}" sibTransId="{AF499C24-31B7-4390-A012-A71F2E7AF3C7}"/>
    <dgm:cxn modelId="{F8AA7362-C20B-4585-96DE-8912D445EA49}" srcId="{A1BE8E8C-677A-45AF-A8C9-BA8B69E611B8}" destId="{33467A4E-4256-4A70-89C0-FF954D5A70C3}" srcOrd="1" destOrd="0" parTransId="{C00E113F-D7D7-446B-B796-5F2D6CD291C6}" sibTransId="{823A2070-41A7-42B3-8FEB-5FCC9D2210D5}"/>
    <dgm:cxn modelId="{EF962ADC-BAF3-45E2-904E-A07D7E6023D8}" type="presOf" srcId="{A1BE8E8C-677A-45AF-A8C9-BA8B69E611B8}" destId="{B79BB662-BB67-42D6-B68D-67EDA3DB58B6}" srcOrd="0" destOrd="0" presId="urn:microsoft.com/office/officeart/2005/8/layout/cycle7"/>
    <dgm:cxn modelId="{E4B29B4C-EE3F-47A9-9651-234BCCEB4653}" srcId="{A1BE8E8C-677A-45AF-A8C9-BA8B69E611B8}" destId="{48EFB90B-A9FE-44A2-AE2A-F40E9642DD03}" srcOrd="2" destOrd="0" parTransId="{054D535A-354B-4F65-8358-741B7451B5EB}" sibTransId="{6A21EF1E-7FC3-4E92-966D-122E6032D40B}"/>
    <dgm:cxn modelId="{AAA06284-8FAE-4C3E-88AB-F658C81F366C}" type="presOf" srcId="{823A2070-41A7-42B3-8FEB-5FCC9D2210D5}" destId="{5FA77B19-D8AF-4E1F-8FCB-1320D002672F}" srcOrd="1" destOrd="0" presId="urn:microsoft.com/office/officeart/2005/8/layout/cycle7"/>
    <dgm:cxn modelId="{F00D652B-62DE-409B-9852-6EF7E8AE18C7}" type="presOf" srcId="{6A21EF1E-7FC3-4E92-966D-122E6032D40B}" destId="{73C8B8A8-4152-4AD8-9E01-172088C92F97}" srcOrd="1" destOrd="0" presId="urn:microsoft.com/office/officeart/2005/8/layout/cycle7"/>
    <dgm:cxn modelId="{A65B9B45-0E01-4189-B495-B5867BF26B61}" type="presOf" srcId="{48EFB90B-A9FE-44A2-AE2A-F40E9642DD03}" destId="{5F388FE8-570A-4BAB-9213-86D97E93ED16}" srcOrd="0" destOrd="0" presId="urn:microsoft.com/office/officeart/2005/8/layout/cycle7"/>
    <dgm:cxn modelId="{34599C3E-2212-4EB7-9705-415846667349}" type="presParOf" srcId="{B79BB662-BB67-42D6-B68D-67EDA3DB58B6}" destId="{F308C02D-6072-4A50-816A-2B484E76FCAE}" srcOrd="0" destOrd="0" presId="urn:microsoft.com/office/officeart/2005/8/layout/cycle7"/>
    <dgm:cxn modelId="{753FFD6D-1857-4959-9863-689ABDE25B4F}" type="presParOf" srcId="{B79BB662-BB67-42D6-B68D-67EDA3DB58B6}" destId="{76CE1D90-F5F4-47E4-AC8D-908650D5BA6B}" srcOrd="1" destOrd="0" presId="urn:microsoft.com/office/officeart/2005/8/layout/cycle7"/>
    <dgm:cxn modelId="{DA554E82-7B9C-49AF-BC7B-CA9B2246E7C1}" type="presParOf" srcId="{76CE1D90-F5F4-47E4-AC8D-908650D5BA6B}" destId="{9F0ED00B-FBE4-42E6-B0A7-314C7C1474BC}" srcOrd="0" destOrd="0" presId="urn:microsoft.com/office/officeart/2005/8/layout/cycle7"/>
    <dgm:cxn modelId="{B756DDB7-A9EB-4416-BD39-1ECE863B47DE}" type="presParOf" srcId="{B79BB662-BB67-42D6-B68D-67EDA3DB58B6}" destId="{7641879D-D673-4E7B-9CCE-BBF1547ECF32}" srcOrd="2" destOrd="0" presId="urn:microsoft.com/office/officeart/2005/8/layout/cycle7"/>
    <dgm:cxn modelId="{A4A01491-99A0-4504-86CF-E2A6F0350360}" type="presParOf" srcId="{B79BB662-BB67-42D6-B68D-67EDA3DB58B6}" destId="{D0664141-E005-413E-A93B-E4F1936CF419}" srcOrd="3" destOrd="0" presId="urn:microsoft.com/office/officeart/2005/8/layout/cycle7"/>
    <dgm:cxn modelId="{CE36C7E2-36DF-48A2-BD73-FBEF48A96071}" type="presParOf" srcId="{D0664141-E005-413E-A93B-E4F1936CF419}" destId="{5FA77B19-D8AF-4E1F-8FCB-1320D002672F}" srcOrd="0" destOrd="0" presId="urn:microsoft.com/office/officeart/2005/8/layout/cycle7"/>
    <dgm:cxn modelId="{73D631BA-9DB1-4172-BAC5-51DCCD06C8EA}" type="presParOf" srcId="{B79BB662-BB67-42D6-B68D-67EDA3DB58B6}" destId="{5F388FE8-570A-4BAB-9213-86D97E93ED16}" srcOrd="4" destOrd="0" presId="urn:microsoft.com/office/officeart/2005/8/layout/cycle7"/>
    <dgm:cxn modelId="{F4BE95CA-3FEB-46CB-BBE5-D3C27C9FA6FF}" type="presParOf" srcId="{B79BB662-BB67-42D6-B68D-67EDA3DB58B6}" destId="{7B78BF18-DEE7-40D0-9FF7-81E29DD5391F}" srcOrd="5" destOrd="0" presId="urn:microsoft.com/office/officeart/2005/8/layout/cycle7"/>
    <dgm:cxn modelId="{E782A994-143C-49B5-8C58-F3C5893EAD44}" type="presParOf" srcId="{7B78BF18-DEE7-40D0-9FF7-81E29DD5391F}" destId="{73C8B8A8-4152-4AD8-9E01-172088C92F9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0.70437</cdr:x>
      <cdr:y>0.74947</cdr:y>
    </cdr:from>
    <cdr:to>
      <cdr:x>0.7904</cdr:x>
      <cdr:y>0.80005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155422" y="2494234"/>
          <a:ext cx="507536" cy="168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800" b="0" dirty="0"/>
            <a:t>0,03%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>
              <a:latin typeface="Futura Std Book" panose="020B05020202040203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44C8-8A7A-402E-BE9F-F9B9498000FC}" type="datetimeFigureOut">
              <a:rPr lang="es-CO" smtClean="0">
                <a:latin typeface="Futura Std Book" panose="020B0502020204020303" pitchFamily="34" charset="0"/>
              </a:rPr>
              <a:pPr/>
              <a:t>9/06/2017</a:t>
            </a:fld>
            <a:endParaRPr lang="es-CO" dirty="0">
              <a:latin typeface="Futura Std Book" panose="020B05020202040203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>
              <a:latin typeface="Futura Std Book" panose="020B05020202040203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F5EF-AE72-4A14-9CDB-C4CA7F29A3CC}" type="slidenum">
              <a:rPr lang="es-CO" smtClean="0">
                <a:latin typeface="Futura Std Book" panose="020B0502020204020303" pitchFamily="34" charset="0"/>
              </a:rPr>
              <a:pPr/>
              <a:t>‹Nº›</a:t>
            </a:fld>
            <a:endParaRPr lang="es-CO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0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Std Book" panose="020B0502020204020303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Std Book" panose="020B0502020204020303" pitchFamily="34" charset="0"/>
              </a:defRPr>
            </a:lvl1pPr>
          </a:lstStyle>
          <a:p>
            <a:fld id="{98BAFF05-F43C-4CB6-AE67-6997AB6FE7FB}" type="datetimeFigureOut">
              <a:rPr lang="es-CO" smtClean="0"/>
              <a:pPr/>
              <a:t>9/06/2017</a:t>
            </a:fld>
            <a:endParaRPr lang="es-C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Std Book" panose="020B0502020204020303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Std Book" panose="020B0502020204020303" pitchFamily="34" charset="0"/>
              </a:defRPr>
            </a:lvl1pPr>
          </a:lstStyle>
          <a:p>
            <a:fld id="{A81E9337-9457-4885-8E9F-046775B6A99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455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utura Std Book" panose="020B05020202040203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utura Std Book" panose="020B05020202040203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utura Std Book" panose="020B05020202040203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utura Std Book" panose="020B05020202040203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utura Std Book" panose="020B05020202040203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B55B-7CC9-46EF-8963-5B5E12BA9385}" type="slidenum">
              <a:rPr lang="es-CO" smtClean="0">
                <a:solidFill>
                  <a:prstClr val="black"/>
                </a:solidFill>
              </a:rPr>
              <a:pPr/>
              <a:t>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8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B55B-7CC9-46EF-8963-5B5E12BA9385}" type="slidenum">
              <a:rPr lang="es-CO" smtClean="0">
                <a:solidFill>
                  <a:prstClr val="black"/>
                </a:solidFill>
              </a:rPr>
              <a:pPr/>
              <a:t>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6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B55B-7CC9-46EF-8963-5B5E12BA9385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4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B55B-7CC9-46EF-8963-5B5E12BA9385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8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B55B-7CC9-46EF-8963-5B5E12BA9385}" type="slidenum">
              <a:rPr lang="es-CO" smtClean="0">
                <a:solidFill>
                  <a:prstClr val="black"/>
                </a:solidFill>
              </a:rPr>
              <a:pPr/>
              <a:t>21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6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B55B-7CC9-46EF-8963-5B5E12BA9385}" type="slidenum">
              <a:rPr lang="es-CO" smtClean="0">
                <a:solidFill>
                  <a:prstClr val="black"/>
                </a:solidFill>
              </a:rPr>
              <a:pPr/>
              <a:t>22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5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B55B-7CC9-46EF-8963-5B5E12BA9385}" type="slidenum">
              <a:rPr lang="es-CO" smtClean="0">
                <a:solidFill>
                  <a:prstClr val="black"/>
                </a:solidFill>
              </a:rPr>
              <a:pPr/>
              <a:t>23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8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tada">
    <p:bg>
      <p:bgPr>
        <a:solidFill>
          <a:srgbClr val="A409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2732969"/>
            <a:ext cx="12192000" cy="1391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Futura Std Book" panose="020B05020202040203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135" y="2545012"/>
            <a:ext cx="6181733" cy="1767976"/>
          </a:xfrm>
          <a:prstGeom prst="rect">
            <a:avLst/>
          </a:prstGeom>
        </p:spPr>
      </p:pic>
      <p:sp>
        <p:nvSpPr>
          <p:cNvPr id="7" name="Shape 55"/>
          <p:cNvSpPr txBox="1"/>
          <p:nvPr userDrawn="1"/>
        </p:nvSpPr>
        <p:spPr>
          <a:xfrm>
            <a:off x="2959735" y="4312990"/>
            <a:ext cx="6272399" cy="777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x-none" sz="2000" dirty="0">
                <a:solidFill>
                  <a:srgbClr val="F3F3F3"/>
                </a:solidFill>
                <a:latin typeface="Futura Std Book" panose="020B0502020204020303" pitchFamily="34" charset="0"/>
              </a:rPr>
              <a:t>Departamento Nacional </a:t>
            </a:r>
            <a:r>
              <a:rPr lang="es-CO" sz="2000" dirty="0">
                <a:solidFill>
                  <a:srgbClr val="F3F3F3"/>
                </a:solidFill>
                <a:latin typeface="Futura Std Book" panose="020B0502020204020303" pitchFamily="34" charset="0"/>
              </a:rPr>
              <a:t>d</a:t>
            </a:r>
            <a:r>
              <a:rPr lang="x-none" sz="2000" dirty="0">
                <a:solidFill>
                  <a:srgbClr val="F3F3F3"/>
                </a:solidFill>
                <a:latin typeface="Futura Std Book" panose="020B0502020204020303" pitchFamily="34" charset="0"/>
              </a:rPr>
              <a:t>e Planeación</a:t>
            </a:r>
          </a:p>
          <a:p>
            <a:pPr algn="ctr"/>
            <a:r>
              <a:rPr lang="x-none" sz="1400" dirty="0">
                <a:solidFill>
                  <a:srgbClr val="F3F3F3"/>
                </a:solidFill>
                <a:latin typeface="Futura Std Book" panose="020B0502020204020303" pitchFamily="34" charset="0"/>
              </a:rPr>
              <a:t>www.dnp.gov.co</a:t>
            </a:r>
          </a:p>
        </p:txBody>
      </p:sp>
    </p:spTree>
    <p:extLst>
      <p:ext uri="{BB962C8B-B14F-4D97-AF65-F5344CB8AC3E}">
        <p14:creationId xmlns:p14="http://schemas.microsoft.com/office/powerpoint/2010/main" val="32616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6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9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093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5368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9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2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4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7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18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6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6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1368" y="274640"/>
            <a:ext cx="3655484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5367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/>
          <p:cNvSpPr/>
          <p:nvPr userDrawn="1"/>
        </p:nvSpPr>
        <p:spPr>
          <a:xfrm>
            <a:off x="3832646" y="0"/>
            <a:ext cx="4526708" cy="6858000"/>
          </a:xfrm>
          <a:prstGeom prst="rect">
            <a:avLst/>
          </a:prstGeom>
          <a:solidFill>
            <a:srgbClr val="A40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Futura Std Book"/>
            </a:endParaRPr>
          </a:p>
        </p:txBody>
      </p:sp>
      <p:grpSp>
        <p:nvGrpSpPr>
          <p:cNvPr id="2" name="Agrupar 1"/>
          <p:cNvGrpSpPr/>
          <p:nvPr userDrawn="1"/>
        </p:nvGrpSpPr>
        <p:grpSpPr>
          <a:xfrm>
            <a:off x="4836681" y="4066130"/>
            <a:ext cx="2518638" cy="2239614"/>
            <a:chOff x="8621860" y="3827347"/>
            <a:chExt cx="2518638" cy="2239614"/>
          </a:xfrm>
        </p:grpSpPr>
        <p:sp>
          <p:nvSpPr>
            <p:cNvPr id="7" name="TextBox 1"/>
            <p:cNvSpPr txBox="1"/>
            <p:nvPr userDrawn="1"/>
          </p:nvSpPr>
          <p:spPr>
            <a:xfrm>
              <a:off x="9211768" y="5543741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Febrero, 2017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dnp.gov.co</a:t>
              </a:r>
            </a:p>
          </p:txBody>
        </p:sp>
        <p:sp>
          <p:nvSpPr>
            <p:cNvPr id="8" name="TextBox 1"/>
            <p:cNvSpPr txBox="1"/>
            <p:nvPr userDrawn="1"/>
          </p:nvSpPr>
          <p:spPr>
            <a:xfrm>
              <a:off x="8621860" y="3827347"/>
              <a:ext cx="251863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Simón Gaviria Muñoz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Director General DNP</a:t>
              </a:r>
            </a:p>
          </p:txBody>
        </p:sp>
        <p:grpSp>
          <p:nvGrpSpPr>
            <p:cNvPr id="9" name="Agrupar 10"/>
            <p:cNvGrpSpPr/>
            <p:nvPr userDrawn="1"/>
          </p:nvGrpSpPr>
          <p:grpSpPr>
            <a:xfrm>
              <a:off x="9010507" y="4395168"/>
              <a:ext cx="1741345" cy="741311"/>
              <a:chOff x="5367168" y="4361160"/>
              <a:chExt cx="1741345" cy="741311"/>
            </a:xfrm>
          </p:grpSpPr>
          <p:sp>
            <p:nvSpPr>
              <p:cNvPr id="10" name="TextBox 1"/>
              <p:cNvSpPr txBox="1"/>
              <p:nvPr/>
            </p:nvSpPr>
            <p:spPr>
              <a:xfrm>
                <a:off x="5690254" y="4394151"/>
                <a:ext cx="1329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@simongaviria</a:t>
                </a:r>
              </a:p>
            </p:txBody>
          </p:sp>
          <p:pic>
            <p:nvPicPr>
              <p:cNvPr id="11" name="Imagen 7" descr="1456273671_43-twitt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361160"/>
                <a:ext cx="363455" cy="363455"/>
              </a:xfrm>
              <a:prstGeom prst="rect">
                <a:avLst/>
              </a:prstGeom>
            </p:spPr>
          </p:pic>
          <p:pic>
            <p:nvPicPr>
              <p:cNvPr id="12" name="Imagen 8" descr="1456273682_46-facebook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739016"/>
                <a:ext cx="363455" cy="363455"/>
              </a:xfrm>
              <a:prstGeom prst="rect">
                <a:avLst/>
              </a:prstGeom>
            </p:spPr>
          </p:pic>
          <p:sp>
            <p:nvSpPr>
              <p:cNvPr id="13" name="TextBox 1"/>
              <p:cNvSpPr txBox="1"/>
              <p:nvPr/>
            </p:nvSpPr>
            <p:spPr>
              <a:xfrm>
                <a:off x="5690254" y="4761520"/>
                <a:ext cx="1418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SimonGaviriaM</a:t>
                </a:r>
              </a:p>
            </p:txBody>
          </p:sp>
        </p:grpSp>
      </p:grpSp>
      <p:pic>
        <p:nvPicPr>
          <p:cNvPr id="3" name="Imagen 2" descr="Logo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627" y="1837990"/>
            <a:ext cx="3884747" cy="12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891-3E13-4859-BF72-26DB92B58937}" type="datetimeFigureOut">
              <a:rPr lang="es-CO" smtClean="0"/>
              <a:t>9/06/2017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1B4A-9924-41EB-9849-ED5DEB5FE1D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2253343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4506686"/>
            <a:ext cx="3053440" cy="235131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053440" y="0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053440" y="2253343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53440" y="4506686"/>
            <a:ext cx="3053440" cy="235131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3285" y="0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093285" y="2253343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93285" y="4506686"/>
            <a:ext cx="3053440" cy="235131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146725" y="0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146725" y="2253343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146725" y="4506686"/>
            <a:ext cx="3053440" cy="235131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3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 userDrawn="1"/>
        </p:nvGrpSpPr>
        <p:grpSpPr>
          <a:xfrm>
            <a:off x="0" y="6011289"/>
            <a:ext cx="12191999" cy="946103"/>
            <a:chOff x="0" y="6011289"/>
            <a:chExt cx="12191999" cy="946103"/>
          </a:xfrm>
        </p:grpSpPr>
        <p:sp>
          <p:nvSpPr>
            <p:cNvPr id="14" name="Shape 93"/>
            <p:cNvSpPr/>
            <p:nvPr/>
          </p:nvSpPr>
          <p:spPr>
            <a:xfrm>
              <a:off x="0" y="6084796"/>
              <a:ext cx="12191998" cy="7779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sp>
          <p:nvSpPr>
            <p:cNvPr id="15" name="Shape 97"/>
            <p:cNvSpPr txBox="1"/>
            <p:nvPr/>
          </p:nvSpPr>
          <p:spPr>
            <a:xfrm>
              <a:off x="75672" y="6220863"/>
              <a:ext cx="8364155" cy="5058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s-CO" sz="1200" b="1" dirty="0">
                  <a:solidFill>
                    <a:srgbClr val="A4091F"/>
                  </a:solidFill>
                  <a:latin typeface="Futura Std Book" panose="020B0502020204020303" pitchFamily="34" charset="0"/>
                </a:rPr>
                <a:t>Misión de Crecimiento Verde</a:t>
              </a:r>
            </a:p>
            <a:p>
              <a:r>
                <a:rPr lang="es-CO" sz="1050" dirty="0">
                  <a:solidFill>
                    <a:prstClr val="black"/>
                  </a:solidFill>
                  <a:latin typeface="Futura Std Book" panose="020B0502020204020303" pitchFamily="34" charset="0"/>
                </a:rPr>
                <a:t>Junio 2017</a:t>
              </a:r>
              <a:endParaRPr lang="x-none" sz="1050" dirty="0">
                <a:solidFill>
                  <a:prstClr val="black"/>
                </a:solidFill>
                <a:latin typeface="Futura Std Book" panose="020B0502020204020303" pitchFamily="34" charset="0"/>
              </a:endParaRPr>
            </a:p>
          </p:txBody>
        </p:sp>
        <p:pic>
          <p:nvPicPr>
            <p:cNvPr id="16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913" y="6011289"/>
              <a:ext cx="3232086" cy="946103"/>
            </a:xfrm>
            <a:prstGeom prst="rect">
              <a:avLst/>
            </a:prstGeom>
          </p:spPr>
        </p:pic>
      </p:grpSp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spc="-150">
                <a:solidFill>
                  <a:srgbClr val="A409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s-CO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34764" y="5735637"/>
            <a:ext cx="2854036" cy="254527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95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1"/>
          <p:cNvGrpSpPr/>
          <p:nvPr userDrawn="1"/>
        </p:nvGrpSpPr>
        <p:grpSpPr>
          <a:xfrm>
            <a:off x="1573758" y="3552093"/>
            <a:ext cx="2518638" cy="2454532"/>
            <a:chOff x="4836686" y="3827347"/>
            <a:chExt cx="2518638" cy="2454532"/>
          </a:xfrm>
        </p:grpSpPr>
        <p:sp>
          <p:nvSpPr>
            <p:cNvPr id="8" name="TextBox 1"/>
            <p:cNvSpPr txBox="1"/>
            <p:nvPr/>
          </p:nvSpPr>
          <p:spPr>
            <a:xfrm>
              <a:off x="5426587" y="5758659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Febrero, 2017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dnp.gov.co</a:t>
              </a: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4836686" y="3827347"/>
              <a:ext cx="251863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Simón Gaviria Muñoz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Director General DNP</a:t>
              </a:r>
            </a:p>
          </p:txBody>
        </p:sp>
        <p:grpSp>
          <p:nvGrpSpPr>
            <p:cNvPr id="10" name="Agrupar 14"/>
            <p:cNvGrpSpPr/>
            <p:nvPr/>
          </p:nvGrpSpPr>
          <p:grpSpPr>
            <a:xfrm>
              <a:off x="5272704" y="4413640"/>
              <a:ext cx="1741345" cy="741311"/>
              <a:chOff x="5367168" y="4361160"/>
              <a:chExt cx="1741345" cy="741311"/>
            </a:xfrm>
          </p:grpSpPr>
          <p:sp>
            <p:nvSpPr>
              <p:cNvPr id="11" name="TextBox 1"/>
              <p:cNvSpPr txBox="1"/>
              <p:nvPr/>
            </p:nvSpPr>
            <p:spPr>
              <a:xfrm>
                <a:off x="5690254" y="4394151"/>
                <a:ext cx="1329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@simongaviria</a:t>
                </a:r>
              </a:p>
            </p:txBody>
          </p:sp>
          <p:pic>
            <p:nvPicPr>
              <p:cNvPr id="12" name="Imagen 16" descr="1456273671_43-twitt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361160"/>
                <a:ext cx="363455" cy="363455"/>
              </a:xfrm>
              <a:prstGeom prst="rect">
                <a:avLst/>
              </a:prstGeom>
            </p:spPr>
          </p:pic>
          <p:pic>
            <p:nvPicPr>
              <p:cNvPr id="13" name="Imagen 17" descr="1456273682_46-facebook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739016"/>
                <a:ext cx="363455" cy="363455"/>
              </a:xfrm>
              <a:prstGeom prst="rect">
                <a:avLst/>
              </a:prstGeom>
            </p:spPr>
          </p:pic>
          <p:sp>
            <p:nvSpPr>
              <p:cNvPr id="14" name="TextBox 1"/>
              <p:cNvSpPr txBox="1"/>
              <p:nvPr/>
            </p:nvSpPr>
            <p:spPr>
              <a:xfrm>
                <a:off x="5690254" y="4761520"/>
                <a:ext cx="1418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SimonGaviriaM</a:t>
                </a:r>
              </a:p>
            </p:txBody>
          </p:sp>
        </p:grpSp>
      </p:grpSp>
      <p:grpSp>
        <p:nvGrpSpPr>
          <p:cNvPr id="21" name="Group 20"/>
          <p:cNvGrpSpPr/>
          <p:nvPr userDrawn="1"/>
        </p:nvGrpSpPr>
        <p:grpSpPr>
          <a:xfrm>
            <a:off x="5855367" y="1151147"/>
            <a:ext cx="6336864" cy="5706853"/>
            <a:chOff x="4391526" y="768631"/>
            <a:chExt cx="4752648" cy="4280140"/>
          </a:xfrm>
        </p:grpSpPr>
        <p:sp>
          <p:nvSpPr>
            <p:cNvPr id="22" name="Shape 71"/>
            <p:cNvSpPr/>
            <p:nvPr/>
          </p:nvSpPr>
          <p:spPr>
            <a:xfrm>
              <a:off x="4391526" y="1204200"/>
              <a:ext cx="4752648" cy="38445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Futura Std Book"/>
              </a:endParaRPr>
            </a:p>
          </p:txBody>
        </p:sp>
        <p:sp>
          <p:nvSpPr>
            <p:cNvPr id="23" name="Shape 72"/>
            <p:cNvSpPr txBox="1"/>
            <p:nvPr/>
          </p:nvSpPr>
          <p:spPr>
            <a:xfrm>
              <a:off x="4817399" y="1600655"/>
              <a:ext cx="3900900" cy="44444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x-none" sz="2400" dirty="0">
                  <a:solidFill>
                    <a:srgbClr val="666666"/>
                  </a:solidFill>
                  <a:latin typeface="Futura Std Book" panose="020B0502020204020303" pitchFamily="34" charset="0"/>
                </a:rPr>
                <a:t>AGENDA</a:t>
              </a:r>
            </a:p>
          </p:txBody>
        </p:sp>
        <p:sp>
          <p:nvSpPr>
            <p:cNvPr id="24" name="Shape 74"/>
            <p:cNvSpPr/>
            <p:nvPr/>
          </p:nvSpPr>
          <p:spPr>
            <a:xfrm>
              <a:off x="6329100" y="768631"/>
              <a:ext cx="877499" cy="856398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Futura Std Book"/>
              </a:endParaRPr>
            </a:p>
          </p:txBody>
        </p:sp>
        <p:pic>
          <p:nvPicPr>
            <p:cNvPr id="25" name="Shape 75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2062" y="989723"/>
              <a:ext cx="455400" cy="444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23025" y="2852738"/>
            <a:ext cx="5200650" cy="3622675"/>
          </a:xfrm>
        </p:spPr>
        <p:txBody>
          <a:bodyPr anchor="ctr">
            <a:normAutofit/>
          </a:bodyPr>
          <a:lstStyle>
            <a:lvl1pPr marL="360000" indent="-360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2400">
                <a:solidFill>
                  <a:srgbClr val="A4091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Imagen 17" descr="Logo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66" y="1286370"/>
            <a:ext cx="4273222" cy="13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5855367" y="1151147"/>
            <a:ext cx="6336864" cy="5706853"/>
            <a:chOff x="4391526" y="768631"/>
            <a:chExt cx="4752648" cy="4280140"/>
          </a:xfrm>
        </p:grpSpPr>
        <p:sp>
          <p:nvSpPr>
            <p:cNvPr id="16" name="Shape 71"/>
            <p:cNvSpPr/>
            <p:nvPr/>
          </p:nvSpPr>
          <p:spPr>
            <a:xfrm>
              <a:off x="4391526" y="1204200"/>
              <a:ext cx="4752648" cy="38445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Futura Std Book"/>
              </a:endParaRPr>
            </a:p>
          </p:txBody>
        </p:sp>
        <p:sp>
          <p:nvSpPr>
            <p:cNvPr id="17" name="Shape 72"/>
            <p:cNvSpPr txBox="1"/>
            <p:nvPr/>
          </p:nvSpPr>
          <p:spPr>
            <a:xfrm>
              <a:off x="4817399" y="1600655"/>
              <a:ext cx="3900900" cy="44444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x-none" sz="2400" dirty="0">
                  <a:solidFill>
                    <a:srgbClr val="666666"/>
                  </a:solidFill>
                  <a:latin typeface="Futura Std Book" panose="020B0502020204020303" pitchFamily="34" charset="0"/>
                </a:rPr>
                <a:t>AGENDA</a:t>
              </a:r>
            </a:p>
          </p:txBody>
        </p:sp>
        <p:sp>
          <p:nvSpPr>
            <p:cNvPr id="18" name="Shape 74"/>
            <p:cNvSpPr/>
            <p:nvPr/>
          </p:nvSpPr>
          <p:spPr>
            <a:xfrm>
              <a:off x="6329100" y="768631"/>
              <a:ext cx="877499" cy="856398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endParaRPr sz="6000" b="1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38797" y="1187443"/>
            <a:ext cx="1170002" cy="11007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algn="ctr"/>
            <a:r>
              <a:rPr lang="es-CO" sz="6000" b="1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</a:rPr>
              <a:t>1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23025" y="2852738"/>
            <a:ext cx="5200650" cy="36226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rgbClr val="A4091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9" name="Agrupar 1"/>
          <p:cNvGrpSpPr/>
          <p:nvPr userDrawn="1"/>
        </p:nvGrpSpPr>
        <p:grpSpPr>
          <a:xfrm>
            <a:off x="1583037" y="3837843"/>
            <a:ext cx="2518638" cy="2454532"/>
            <a:chOff x="4836686" y="3827347"/>
            <a:chExt cx="2518638" cy="2454532"/>
          </a:xfrm>
        </p:grpSpPr>
        <p:sp>
          <p:nvSpPr>
            <p:cNvPr id="30" name="TextBox 1"/>
            <p:cNvSpPr txBox="1"/>
            <p:nvPr/>
          </p:nvSpPr>
          <p:spPr>
            <a:xfrm>
              <a:off x="5426587" y="5758659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Febrero, 2017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dnp.gov.co</a:t>
              </a: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4836686" y="3827347"/>
              <a:ext cx="251863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Simón Gaviria Muñoz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Director General DNP</a:t>
              </a:r>
            </a:p>
          </p:txBody>
        </p:sp>
        <p:grpSp>
          <p:nvGrpSpPr>
            <p:cNvPr id="32" name="Agrupar 14"/>
            <p:cNvGrpSpPr/>
            <p:nvPr/>
          </p:nvGrpSpPr>
          <p:grpSpPr>
            <a:xfrm>
              <a:off x="5272704" y="4413640"/>
              <a:ext cx="1741345" cy="741311"/>
              <a:chOff x="5367168" y="4361160"/>
              <a:chExt cx="1741345" cy="741311"/>
            </a:xfrm>
          </p:grpSpPr>
          <p:sp>
            <p:nvSpPr>
              <p:cNvPr id="33" name="TextBox 1"/>
              <p:cNvSpPr txBox="1"/>
              <p:nvPr/>
            </p:nvSpPr>
            <p:spPr>
              <a:xfrm>
                <a:off x="5690254" y="4394151"/>
                <a:ext cx="1329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@simongaviria</a:t>
                </a:r>
              </a:p>
            </p:txBody>
          </p:sp>
          <p:pic>
            <p:nvPicPr>
              <p:cNvPr id="34" name="Imagen 16" descr="1456273671_43-twitt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361160"/>
                <a:ext cx="363455" cy="363455"/>
              </a:xfrm>
              <a:prstGeom prst="rect">
                <a:avLst/>
              </a:prstGeom>
            </p:spPr>
          </p:pic>
          <p:pic>
            <p:nvPicPr>
              <p:cNvPr id="35" name="Imagen 17" descr="1456273682_46-facebook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739016"/>
                <a:ext cx="363455" cy="363455"/>
              </a:xfrm>
              <a:prstGeom prst="rect">
                <a:avLst/>
              </a:prstGeom>
            </p:spPr>
          </p:pic>
          <p:sp>
            <p:nvSpPr>
              <p:cNvPr id="36" name="TextBox 1"/>
              <p:cNvSpPr txBox="1"/>
              <p:nvPr/>
            </p:nvSpPr>
            <p:spPr>
              <a:xfrm>
                <a:off x="5690254" y="4761520"/>
                <a:ext cx="1418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SimonGaviriaM</a:t>
                </a:r>
              </a:p>
            </p:txBody>
          </p:sp>
        </p:grpSp>
      </p:grpSp>
      <p:pic>
        <p:nvPicPr>
          <p:cNvPr id="37" name="Imagen 36" descr="Logo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66" y="1286370"/>
            <a:ext cx="4273222" cy="13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xión / Concepto Important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88462" y="1392238"/>
            <a:ext cx="11215076" cy="4073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899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 userDrawn="1"/>
        </p:nvGrpSpPr>
        <p:grpSpPr>
          <a:xfrm>
            <a:off x="0" y="6011289"/>
            <a:ext cx="12191999" cy="946103"/>
            <a:chOff x="0" y="6011289"/>
            <a:chExt cx="12191999" cy="946103"/>
          </a:xfrm>
        </p:grpSpPr>
        <p:sp>
          <p:nvSpPr>
            <p:cNvPr id="20" name="Shape 93"/>
            <p:cNvSpPr/>
            <p:nvPr/>
          </p:nvSpPr>
          <p:spPr>
            <a:xfrm>
              <a:off x="0" y="6084796"/>
              <a:ext cx="12191998" cy="7779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sp>
          <p:nvSpPr>
            <p:cNvPr id="21" name="Shape 97"/>
            <p:cNvSpPr txBox="1"/>
            <p:nvPr/>
          </p:nvSpPr>
          <p:spPr>
            <a:xfrm>
              <a:off x="117235" y="6220811"/>
              <a:ext cx="8324399" cy="5058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x-none" sz="1200" b="1" dirty="0">
                  <a:solidFill>
                    <a:srgbClr val="A4091F"/>
                  </a:solidFill>
                  <a:latin typeface="Futura Std Book" panose="020B0502020204020303" pitchFamily="34" charset="0"/>
                </a:rPr>
                <a:t>Misión de Crecimiento Verde</a:t>
              </a:r>
              <a:r>
                <a:rPr lang="x-none" sz="1200" b="1" baseline="0" dirty="0">
                  <a:solidFill>
                    <a:srgbClr val="A4091F"/>
                  </a:solidFill>
                  <a:latin typeface="Futura Std Book" panose="020B0502020204020303" pitchFamily="34" charset="0"/>
                </a:rPr>
                <a:t> para Colombia</a:t>
              </a:r>
              <a:endParaRPr lang="es-CO" sz="1200" b="1" dirty="0">
                <a:solidFill>
                  <a:srgbClr val="A4091F"/>
                </a:solidFill>
                <a:latin typeface="Futura Std Book" panose="020B0502020204020303" pitchFamily="34" charset="0"/>
              </a:endParaRPr>
            </a:p>
            <a:p>
              <a:r>
                <a:rPr lang="es-CO" sz="1050" dirty="0">
                  <a:solidFill>
                    <a:prstClr val="black"/>
                  </a:solidFill>
                  <a:latin typeface="Futura Std Book" panose="020B0502020204020303" pitchFamily="34" charset="0"/>
                </a:rPr>
                <a:t>Febrero 2017</a:t>
              </a:r>
              <a:endParaRPr lang="x-none" sz="1050" dirty="0">
                <a:solidFill>
                  <a:prstClr val="black"/>
                </a:solidFill>
                <a:latin typeface="Futura Std Book" panose="020B0502020204020303" pitchFamily="34" charset="0"/>
              </a:endParaRPr>
            </a:p>
          </p:txBody>
        </p:sp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9913" y="6011289"/>
              <a:ext cx="3232086" cy="946103"/>
            </a:xfrm>
            <a:prstGeom prst="rect">
              <a:avLst/>
            </a:prstGeom>
          </p:spPr>
        </p:pic>
      </p:grpSp>
      <p:sp>
        <p:nvSpPr>
          <p:cNvPr id="10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spc="-150">
                <a:solidFill>
                  <a:srgbClr val="A409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s-CO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34764" y="5735637"/>
            <a:ext cx="2854036" cy="254527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10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2"/>
          <p:cNvSpPr/>
          <p:nvPr userDrawn="1"/>
        </p:nvSpPr>
        <p:spPr>
          <a:xfrm>
            <a:off x="-1" y="685174"/>
            <a:ext cx="3982065" cy="1991032"/>
          </a:xfrm>
          <a:prstGeom prst="rect">
            <a:avLst/>
          </a:prstGeom>
          <a:solidFill>
            <a:srgbClr val="A60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s-ES" sz="3200" b="1" dirty="0"/>
          </a:p>
        </p:txBody>
      </p:sp>
      <p:sp>
        <p:nvSpPr>
          <p:cNvPr id="12" name="Rectángulo 18"/>
          <p:cNvSpPr/>
          <p:nvPr userDrawn="1"/>
        </p:nvSpPr>
        <p:spPr>
          <a:xfrm>
            <a:off x="0" y="2671098"/>
            <a:ext cx="3982065" cy="573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29" descr="light-bulb.png"/>
          <p:cNvPicPr>
            <a:picLocks noChangeAspect="1"/>
          </p:cNvPicPr>
          <p:nvPr userDrawn="1"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11" y="3031502"/>
            <a:ext cx="2616548" cy="261654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82550" y="771525"/>
            <a:ext cx="3819525" cy="1835150"/>
          </a:xfrm>
        </p:spPr>
        <p:txBody>
          <a:bodyPr>
            <a:noAutofit/>
          </a:bodyPr>
          <a:lstStyle>
            <a:lvl1pPr marL="0" indent="0">
              <a:buNone/>
              <a:defRPr sz="3200" b="1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19" name="Agrupar 18"/>
          <p:cNvGrpSpPr/>
          <p:nvPr userDrawn="1"/>
        </p:nvGrpSpPr>
        <p:grpSpPr>
          <a:xfrm>
            <a:off x="0" y="6011289"/>
            <a:ext cx="12191999" cy="946103"/>
            <a:chOff x="0" y="6011289"/>
            <a:chExt cx="12191999" cy="946103"/>
          </a:xfrm>
        </p:grpSpPr>
        <p:sp>
          <p:nvSpPr>
            <p:cNvPr id="20" name="Shape 93"/>
            <p:cNvSpPr/>
            <p:nvPr/>
          </p:nvSpPr>
          <p:spPr>
            <a:xfrm>
              <a:off x="0" y="6084796"/>
              <a:ext cx="12191998" cy="7779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sp>
          <p:nvSpPr>
            <p:cNvPr id="21" name="Shape 97"/>
            <p:cNvSpPr txBox="1"/>
            <p:nvPr/>
          </p:nvSpPr>
          <p:spPr>
            <a:xfrm>
              <a:off x="117235" y="6220811"/>
              <a:ext cx="8324399" cy="5058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x-none" sz="1200" b="1" dirty="0">
                  <a:solidFill>
                    <a:srgbClr val="A4091F"/>
                  </a:solidFill>
                  <a:latin typeface="Futura Std Book" panose="020B0502020204020303" pitchFamily="34" charset="0"/>
                </a:rPr>
                <a:t>Misión de Crecimiento Verde</a:t>
              </a:r>
              <a:r>
                <a:rPr lang="x-none" sz="1200" b="1" baseline="0" dirty="0">
                  <a:solidFill>
                    <a:srgbClr val="A4091F"/>
                  </a:solidFill>
                  <a:latin typeface="Futura Std Book" panose="020B0502020204020303" pitchFamily="34" charset="0"/>
                </a:rPr>
                <a:t> para Colombia</a:t>
              </a:r>
              <a:endParaRPr lang="es-CO" sz="1200" b="1" dirty="0">
                <a:solidFill>
                  <a:srgbClr val="A4091F"/>
                </a:solidFill>
                <a:latin typeface="Futura Std Book" panose="020B0502020204020303" pitchFamily="34" charset="0"/>
              </a:endParaRPr>
            </a:p>
            <a:p>
              <a:r>
                <a:rPr lang="es-CO" sz="1050" dirty="0">
                  <a:solidFill>
                    <a:prstClr val="black"/>
                  </a:solidFill>
                  <a:latin typeface="Futura Std Book" panose="020B0502020204020303" pitchFamily="34" charset="0"/>
                </a:rPr>
                <a:t>Febrero 2017</a:t>
              </a:r>
              <a:endParaRPr lang="x-none" sz="1050" dirty="0">
                <a:solidFill>
                  <a:prstClr val="black"/>
                </a:solidFill>
                <a:latin typeface="Futura Std Book" panose="020B0502020204020303" pitchFamily="34" charset="0"/>
              </a:endParaRPr>
            </a:p>
          </p:txBody>
        </p:sp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9913" y="6011289"/>
              <a:ext cx="3232086" cy="946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5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891-3E13-4859-BF72-26DB92B58937}" type="datetimeFigureOut">
              <a:rPr lang="es-CO" smtClean="0"/>
              <a:pPr/>
              <a:t>9/06/2017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1B4A-9924-41EB-9849-ED5DEB5FE1D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50DD-595B-4DFD-AB21-7F0255080329}" type="datetimeFigureOut">
              <a:rPr lang="es-CO" smtClean="0"/>
              <a:pPr/>
              <a:t>9/06/2017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902C-3D49-407B-9B94-258E7A4FF846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24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60" r:id="rId4"/>
    <p:sldLayoutId id="2147483662" r:id="rId5"/>
    <p:sldLayoutId id="2147483663" r:id="rId6"/>
    <p:sldLayoutId id="2147483661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81C2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CF48-9132-41EA-A89E-893940307B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943F-4A7E-481A-A600-618D895BE5B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0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tiff"/><Relationship Id="rId4" Type="http://schemas.openxmlformats.org/officeDocument/2006/relationships/image" Target="../media/image21.jpe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 flipH="1">
            <a:off x="5679028" y="-5952"/>
            <a:ext cx="6512971" cy="6863952"/>
          </a:xfrm>
          <a:custGeom>
            <a:avLst/>
            <a:gdLst>
              <a:gd name="connsiteX0" fmla="*/ 0 w 6512971"/>
              <a:gd name="connsiteY0" fmla="*/ 0 h 6858000"/>
              <a:gd name="connsiteX1" fmla="*/ 5853797 w 6512971"/>
              <a:gd name="connsiteY1" fmla="*/ 0 h 6858000"/>
              <a:gd name="connsiteX2" fmla="*/ 5788922 w 6512971"/>
              <a:gd name="connsiteY2" fmla="*/ 126667 h 6858000"/>
              <a:gd name="connsiteX3" fmla="*/ 5155530 w 6512971"/>
              <a:gd name="connsiteY3" fmla="*/ 2911363 h 6858000"/>
              <a:gd name="connsiteX4" fmla="*/ 6431581 w 6512971"/>
              <a:gd name="connsiteY4" fmla="*/ 6754429 h 6858000"/>
              <a:gd name="connsiteX5" fmla="*/ 6512971 w 6512971"/>
              <a:gd name="connsiteY5" fmla="*/ 6858000 h 6858000"/>
              <a:gd name="connsiteX6" fmla="*/ 0 w 65129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971" h="6858000">
                <a:moveTo>
                  <a:pt x="0" y="0"/>
                </a:moveTo>
                <a:lnTo>
                  <a:pt x="5853797" y="0"/>
                </a:lnTo>
                <a:lnTo>
                  <a:pt x="5788922" y="126667"/>
                </a:lnTo>
                <a:cubicBezTo>
                  <a:pt x="5383006" y="969080"/>
                  <a:pt x="5155530" y="1913657"/>
                  <a:pt x="5155530" y="2911363"/>
                </a:cubicBezTo>
                <a:cubicBezTo>
                  <a:pt x="5155530" y="4352495"/>
                  <a:pt x="5630139" y="5682776"/>
                  <a:pt x="6431581" y="6754429"/>
                </a:cubicBezTo>
                <a:lnTo>
                  <a:pt x="651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47" y="539141"/>
            <a:ext cx="4267200" cy="1395984"/>
          </a:xfrm>
          <a:prstGeom prst="rect">
            <a:avLst/>
          </a:prstGeom>
        </p:spPr>
      </p:pic>
      <p:grpSp>
        <p:nvGrpSpPr>
          <p:cNvPr id="6" name="Agrupar 1"/>
          <p:cNvGrpSpPr/>
          <p:nvPr/>
        </p:nvGrpSpPr>
        <p:grpSpPr>
          <a:xfrm>
            <a:off x="7082996" y="2658723"/>
            <a:ext cx="5085966" cy="3293209"/>
            <a:chOff x="4008777" y="2662232"/>
            <a:chExt cx="5085966" cy="3293209"/>
          </a:xfrm>
        </p:grpSpPr>
        <p:sp>
          <p:nvSpPr>
            <p:cNvPr id="7" name="TextBox 1"/>
            <p:cNvSpPr txBox="1"/>
            <p:nvPr/>
          </p:nvSpPr>
          <p:spPr>
            <a:xfrm>
              <a:off x="5649892" y="5335770"/>
              <a:ext cx="1601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dirty="0">
                  <a:solidFill>
                    <a:schemeClr val="bg1"/>
                  </a:solidFill>
                  <a:latin typeface="Futura Std Medium" charset="0"/>
                  <a:ea typeface="Futura Std Medium" charset="0"/>
                  <a:cs typeface="Futura Std Medium" charset="0"/>
                </a:rPr>
                <a:t>Febrero, 2017</a:t>
              </a: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4008777" y="2662232"/>
              <a:ext cx="5085966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600" b="1" dirty="0">
                  <a:solidFill>
                    <a:srgbClr val="A4091F"/>
                  </a:solidFill>
                  <a:latin typeface="Futura Std Medium" charset="0"/>
                  <a:ea typeface="Futura Std Medium" charset="0"/>
                  <a:cs typeface="Futura Std Medium" charset="0"/>
                </a:rPr>
                <a:t>Intercambio de conocimiento con la República de Corea</a:t>
              </a:r>
            </a:p>
            <a:p>
              <a:pPr algn="ctr"/>
              <a:r>
                <a:rPr lang="es-CO" sz="3600" b="1" dirty="0" smtClean="0">
                  <a:solidFill>
                    <a:srgbClr val="B81C28"/>
                  </a:solidFill>
                  <a:latin typeface="Futura Std Book" panose="020B0502020204020303" pitchFamily="34" charset="0"/>
                </a:rPr>
                <a:t>principales </a:t>
              </a:r>
              <a:r>
                <a:rPr lang="es-CO" sz="3600" b="1" dirty="0">
                  <a:solidFill>
                    <a:srgbClr val="B81C28"/>
                  </a:solidFill>
                  <a:latin typeface="Futura Std Book" panose="020B0502020204020303" pitchFamily="34" charset="0"/>
                </a:rPr>
                <a:t>lecciones </a:t>
              </a:r>
            </a:p>
            <a:p>
              <a:pPr algn="ctr"/>
              <a:endParaRPr lang="es-CO" sz="3200" b="1" dirty="0">
                <a:solidFill>
                  <a:srgbClr val="B81C28"/>
                </a:solidFill>
                <a:latin typeface="Futura Std Book" panose="020B0502020204020303" pitchFamily="34" charset="0"/>
              </a:endParaRPr>
            </a:p>
            <a:p>
              <a:pPr algn="ctr"/>
              <a:r>
                <a:rPr lang="es-CO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utura Std Medium" charset="0"/>
                  <a:ea typeface="Futura Std Medium" charset="0"/>
                  <a:cs typeface="Futura Std Medium" charset="0"/>
                </a:rPr>
                <a:t>Mayo 29 – Junio 2, 2017</a:t>
              </a:r>
            </a:p>
          </p:txBody>
        </p:sp>
      </p:grpSp>
      <p:sp>
        <p:nvSpPr>
          <p:cNvPr id="9" name="Shape 55"/>
          <p:cNvSpPr txBox="1"/>
          <p:nvPr/>
        </p:nvSpPr>
        <p:spPr>
          <a:xfrm>
            <a:off x="6895725" y="5264020"/>
            <a:ext cx="5273237" cy="50581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endParaRPr lang="es-CO" sz="2800" b="1" dirty="0">
              <a:solidFill>
                <a:srgbClr val="A4091F"/>
              </a:solidFill>
              <a:latin typeface="Futura Std Medium" charset="0"/>
              <a:ea typeface="Futura Std Medium" charset="0"/>
              <a:cs typeface="Futura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Fortalecer la estrategia de eficiencia energética</a:t>
            </a:r>
          </a:p>
        </p:txBody>
      </p:sp>
      <p:sp>
        <p:nvSpPr>
          <p:cNvPr id="15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465277" y="4956094"/>
            <a:ext cx="5726723" cy="254527"/>
          </a:xfrm>
        </p:spPr>
        <p:txBody>
          <a:bodyPr/>
          <a:lstStyle/>
          <a:p>
            <a:r>
              <a:rPr lang="es-ES" dirty="0"/>
              <a:t>Fuente: EY. Política de eficiencia energética para Colombia. 2015</a:t>
            </a:r>
          </a:p>
        </p:txBody>
      </p:sp>
      <p:graphicFrame>
        <p:nvGraphicFramePr>
          <p:cNvPr id="5" name="Gráfico 10"/>
          <p:cNvGraphicFramePr>
            <a:graphicFrameLocks/>
          </p:cNvGraphicFramePr>
          <p:nvPr>
            <p:extLst/>
          </p:nvPr>
        </p:nvGraphicFramePr>
        <p:xfrm>
          <a:off x="6425967" y="1875746"/>
          <a:ext cx="5570855" cy="313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6564655" y="884912"/>
            <a:ext cx="5527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4091F"/>
              </a:buClr>
            </a:pPr>
            <a:r>
              <a:rPr lang="es-CO" dirty="0"/>
              <a:t>La meta de disminuir el 20% sectorial está basado en el desarrollo de estrategias de eficiencia energética</a:t>
            </a:r>
            <a:endParaRPr lang="es-ES" dirty="0"/>
          </a:p>
        </p:txBody>
      </p:sp>
      <p:sp>
        <p:nvSpPr>
          <p:cNvPr id="11" name="4 Rectángulo"/>
          <p:cNvSpPr/>
          <p:nvPr/>
        </p:nvSpPr>
        <p:spPr>
          <a:xfrm>
            <a:off x="468034" y="5382993"/>
            <a:ext cx="595793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s-CO" sz="1600" dirty="0">
                <a:latin typeface="+mj-lt"/>
                <a:cs typeface="Arial" panose="020B0604020202020204" pitchFamily="34" charset="0"/>
              </a:rPr>
              <a:t>Para Colombia el reto está en generar un </a:t>
            </a:r>
            <a:r>
              <a:rPr lang="es-CO" sz="1600" b="1" dirty="0">
                <a:latin typeface="+mj-lt"/>
                <a:cs typeface="Arial" panose="020B0604020202020204" pitchFamily="34" charset="0"/>
              </a:rPr>
              <a:t>mercado de eficiencia energética y de servicios energéticos </a:t>
            </a:r>
            <a:r>
              <a:rPr lang="es-CO" sz="1600" b="1" dirty="0">
                <a:cs typeface="Arial" panose="020B0604020202020204" pitchFamily="34" charset="0"/>
              </a:rPr>
              <a:t>(ESCO)</a:t>
            </a:r>
            <a:endParaRPr lang="es-CO" sz="1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dondear rectángulo de esquina del mismo lado 11"/>
          <p:cNvSpPr/>
          <p:nvPr/>
        </p:nvSpPr>
        <p:spPr>
          <a:xfrm rot="16200000">
            <a:off x="10544481" y="4877860"/>
            <a:ext cx="568760" cy="1369287"/>
          </a:xfrm>
          <a:prstGeom prst="round2SameRect">
            <a:avLst>
              <a:gd name="adj1" fmla="val 0"/>
              <a:gd name="adj2" fmla="val 15828"/>
            </a:avLst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2400" b="1" spc="-150" dirty="0"/>
              <a:t>$15</a:t>
            </a:r>
          </a:p>
          <a:p>
            <a:pPr algn="ctr"/>
            <a:r>
              <a:rPr lang="es-ES" sz="1050" dirty="0"/>
              <a:t>Billones anuales</a:t>
            </a:r>
          </a:p>
        </p:txBody>
      </p:sp>
      <p:sp>
        <p:nvSpPr>
          <p:cNvPr id="13" name="Redondear rectángulo de esquina del mismo lado 12"/>
          <p:cNvSpPr/>
          <p:nvPr/>
        </p:nvSpPr>
        <p:spPr>
          <a:xfrm rot="16200000">
            <a:off x="8345233" y="4047901"/>
            <a:ext cx="568760" cy="3029208"/>
          </a:xfrm>
          <a:prstGeom prst="round2SameRect">
            <a:avLst>
              <a:gd name="adj1" fmla="val 11512"/>
              <a:gd name="adj2" fmla="val 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1400" dirty="0"/>
              <a:t>Potencial de Eficiencia Energética  en Colombia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068081" y="1212905"/>
            <a:ext cx="4379408" cy="3997716"/>
            <a:chOff x="1068081" y="1212905"/>
            <a:chExt cx="4379408" cy="3997716"/>
          </a:xfrm>
        </p:grpSpPr>
        <p:grpSp>
          <p:nvGrpSpPr>
            <p:cNvPr id="9" name="Grupo 8"/>
            <p:cNvGrpSpPr/>
            <p:nvPr/>
          </p:nvGrpSpPr>
          <p:grpSpPr>
            <a:xfrm>
              <a:off x="1068081" y="1212905"/>
              <a:ext cx="4379408" cy="3997716"/>
              <a:chOff x="1068081" y="1212905"/>
              <a:chExt cx="4379408" cy="3997716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8081" y="1212905"/>
                <a:ext cx="4379408" cy="3997716"/>
              </a:xfrm>
              <a:prstGeom prst="rect">
                <a:avLst/>
              </a:prstGeom>
            </p:spPr>
          </p:pic>
          <p:sp>
            <p:nvSpPr>
              <p:cNvPr id="3" name="Rectángulo 2"/>
              <p:cNvSpPr/>
              <p:nvPr/>
            </p:nvSpPr>
            <p:spPr>
              <a:xfrm>
                <a:off x="4085617" y="1215957"/>
                <a:ext cx="1352145" cy="10797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14" name="Rectángulo 13"/>
            <p:cNvSpPr/>
            <p:nvPr/>
          </p:nvSpPr>
          <p:spPr>
            <a:xfrm>
              <a:off x="4075890" y="2869035"/>
              <a:ext cx="1361872" cy="654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40460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298" y="68342"/>
            <a:ext cx="11613596" cy="559387"/>
          </a:xfrm>
        </p:spPr>
        <p:txBody>
          <a:bodyPr/>
          <a:lstStyle/>
          <a:p>
            <a:r>
              <a:rPr lang="es-ES" sz="3500" dirty="0"/>
              <a:t>Principales retos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393432" y="748145"/>
            <a:ext cx="11410462" cy="4198998"/>
            <a:chOff x="429846" y="1409789"/>
            <a:chExt cx="11410462" cy="4198998"/>
          </a:xfrm>
        </p:grpSpPr>
        <p:sp>
          <p:nvSpPr>
            <p:cNvPr id="5" name="Pentágono 4"/>
            <p:cNvSpPr/>
            <p:nvPr/>
          </p:nvSpPr>
          <p:spPr>
            <a:xfrm>
              <a:off x="5972586" y="1409789"/>
              <a:ext cx="5789568" cy="508285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0">
                  <a:srgbClr val="A4091F"/>
                </a:gs>
                <a:gs pos="100000">
                  <a:srgbClr val="8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Colombia</a:t>
              </a:r>
            </a:p>
          </p:txBody>
        </p:sp>
        <p:sp>
          <p:nvSpPr>
            <p:cNvPr id="6" name="Pentágono 5"/>
            <p:cNvSpPr/>
            <p:nvPr/>
          </p:nvSpPr>
          <p:spPr>
            <a:xfrm>
              <a:off x="429846" y="1409789"/>
              <a:ext cx="5889323" cy="508285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Corea del Sur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39615" y="1946246"/>
              <a:ext cx="5529385" cy="366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4472C4">
                    <a:lumMod val="75000"/>
                  </a:srgbClr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El principal reto en materia energética es disminuir superar</a:t>
              </a:r>
              <a:r>
                <a:rPr kumimoji="0" lang="es-E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 de la </a:t>
              </a:r>
              <a:r>
                <a:rPr kumimoji="0" lang="es-ES" sz="16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dependencia de importaciones </a:t>
              </a:r>
              <a:r>
                <a:rPr kumimoji="0" lang="es-E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para la generación de energía (95.2%)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4472C4">
                    <a:lumMod val="75000"/>
                  </a:srgbClr>
                </a:buClr>
                <a:buSzTx/>
                <a:buFont typeface="Arial"/>
                <a:buChar char="•"/>
                <a:tabLst/>
                <a:defRPr/>
              </a:pPr>
              <a:r>
                <a:rPr lang="es-ES" sz="1600" dirty="0">
                  <a:solidFill>
                    <a:prstClr val="black"/>
                  </a:solidFill>
                  <a:latin typeface="Futura Std Book"/>
                </a:rPr>
                <a:t>La eficiencia energética es concebida como un instrumento para </a:t>
              </a:r>
              <a:r>
                <a:rPr lang="es-ES" sz="1600" b="1" dirty="0">
                  <a:solidFill>
                    <a:prstClr val="black"/>
                  </a:solidFill>
                  <a:latin typeface="Futura Std Book"/>
                </a:rPr>
                <a:t>disminuir la generación de energía </a:t>
              </a:r>
              <a:r>
                <a:rPr lang="es-ES" sz="1600" dirty="0">
                  <a:solidFill>
                    <a:prstClr val="black"/>
                  </a:solidFill>
                  <a:latin typeface="Futura Std Book"/>
                </a:rPr>
                <a:t>(no tienen mercado </a:t>
              </a:r>
              <a:r>
                <a:rPr lang="es-ES" sz="1600" dirty="0" err="1">
                  <a:solidFill>
                    <a:prstClr val="black"/>
                  </a:solidFill>
                  <a:latin typeface="Futura Std Book"/>
                </a:rPr>
                <a:t>intradiario</a:t>
              </a:r>
              <a:r>
                <a:rPr lang="es-ES" sz="1600" dirty="0">
                  <a:solidFill>
                    <a:prstClr val="black"/>
                  </a:solidFill>
                  <a:latin typeface="Futura Std Book"/>
                </a:rPr>
                <a:t> o de respuesta de la demanda)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4472C4">
                    <a:lumMod val="75000"/>
                  </a:srgbClr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s-E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La meta a 2020 es contar </a:t>
              </a:r>
              <a:r>
                <a:rPr kumimoji="0" lang="es-ES" sz="16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con 1.450 mil </a:t>
              </a:r>
              <a:r>
                <a:rPr kumimoji="0" lang="es-E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vehículos híbridos (incluidos motos), de los cuales </a:t>
              </a:r>
              <a:r>
                <a:rPr kumimoji="0" lang="es-ES" sz="16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250 mil</a:t>
              </a:r>
              <a:r>
                <a:rPr kumimoji="0" lang="es-E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 serán eléctricos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4472C4">
                    <a:lumMod val="75000"/>
                  </a:srgbClr>
                </a:buClr>
                <a:buSzTx/>
                <a:buFont typeface="Arial"/>
                <a:buChar char="•"/>
                <a:tabLst/>
                <a:defRPr/>
              </a:pPr>
              <a:endParaRPr kumimoji="0" lang="es-E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Std Book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4472C4">
                    <a:lumMod val="75000"/>
                  </a:srgbClr>
                </a:buClr>
                <a:buSzTx/>
                <a:buFont typeface="Arial"/>
                <a:buChar char="•"/>
                <a:tabLst/>
                <a:defRPr/>
              </a:pP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Std Book"/>
                <a:ea typeface="+mn-ea"/>
                <a:cs typeface="+mn-cs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959232" y="1946246"/>
              <a:ext cx="5881076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A4091F"/>
                </a:buClr>
                <a:buSzTx/>
                <a:buFont typeface="Wingdings" charset="2"/>
                <a:buChar char="ü"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  <a:ea typeface="+mn-ea"/>
                  <a:cs typeface="+mn-cs"/>
                </a:rPr>
                <a:t>El reto está en ser 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Std Book"/>
                </a:rPr>
                <a:t>menos vulnerables al</a:t>
              </a:r>
              <a:r>
                <a:rPr lang="es-ES" sz="1600" b="1" dirty="0">
                  <a:solidFill>
                    <a:prstClr val="black"/>
                  </a:solidFill>
                  <a:latin typeface="Futura Std Book"/>
                </a:rPr>
                <a:t> Fenómeno del Niño </a:t>
              </a:r>
              <a:r>
                <a:rPr lang="es-ES" sz="1600" dirty="0">
                  <a:solidFill>
                    <a:prstClr val="black"/>
                  </a:solidFill>
                  <a:latin typeface="Futura Std Book"/>
                </a:rPr>
                <a:t>(sequía). Lo anterior, implica diversificar la matriz energética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A4091F"/>
                </a:buClr>
                <a:buSzTx/>
                <a:buFont typeface="Wingdings" charset="2"/>
                <a:buChar char="ü"/>
                <a:tabLst/>
                <a:defRPr/>
              </a:pPr>
              <a:r>
                <a:rPr lang="es-ES" sz="1600" dirty="0">
                  <a:solidFill>
                    <a:prstClr val="black"/>
                  </a:solidFill>
                  <a:latin typeface="Futura Std Book"/>
                </a:rPr>
                <a:t>Colombia no tiene problemas de abastecimiento de energía, por ende la eficiencia energética se debe enfocar hacia estrategias que permitan desplazar los </a:t>
              </a:r>
              <a:r>
                <a:rPr lang="es-ES" sz="1600" b="1" dirty="0">
                  <a:solidFill>
                    <a:prstClr val="black"/>
                  </a:solidFill>
                  <a:latin typeface="Futura Std Book"/>
                </a:rPr>
                <a:t>picos de carga y sustituir generación térmica</a:t>
              </a:r>
            </a:p>
            <a:p>
              <a:pPr marL="285750" indent="-285750">
                <a:spcAft>
                  <a:spcPts val="1200"/>
                </a:spcAft>
                <a:buClr>
                  <a:srgbClr val="A4091F"/>
                </a:buClr>
                <a:buFont typeface="Wingdings" charset="2"/>
                <a:buChar char="ü"/>
                <a:defRPr/>
              </a:pPr>
              <a:r>
                <a:rPr lang="es-CO" sz="1600" dirty="0">
                  <a:solidFill>
                    <a:prstClr val="black"/>
                  </a:solidFill>
                  <a:latin typeface="Futura Std Book"/>
                </a:rPr>
                <a:t>Según el PROURE (UPME), el objetivo a 2022 es contar con </a:t>
              </a:r>
              <a:r>
                <a:rPr lang="es-CO" sz="1600" b="1" dirty="0">
                  <a:solidFill>
                    <a:prstClr val="black"/>
                  </a:solidFill>
                  <a:latin typeface="Futura Std Book"/>
                </a:rPr>
                <a:t>2.082 vehículos eléctricos </a:t>
              </a:r>
              <a:r>
                <a:rPr lang="es-CO" sz="1600" dirty="0">
                  <a:solidFill>
                    <a:prstClr val="black"/>
                  </a:solidFill>
                  <a:latin typeface="Futura Std Book"/>
                </a:rPr>
                <a:t>y 2.189 motos eléctricas</a:t>
              </a:r>
              <a:endParaRPr lang="es-ES" sz="1600" b="1" dirty="0">
                <a:solidFill>
                  <a:prstClr val="black"/>
                </a:solidFill>
                <a:latin typeface="Futura Std Book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A4091F"/>
                </a:buClr>
                <a:buSzTx/>
                <a:buFont typeface="Wingdings" charset="2"/>
                <a:buChar char="ü"/>
                <a:tabLst/>
                <a:defRPr/>
              </a:pPr>
              <a:endPara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Std Book"/>
                <a:ea typeface="+mn-ea"/>
                <a:cs typeface="+mn-cs"/>
              </a:endParaRPr>
            </a:p>
          </p:txBody>
        </p:sp>
      </p:grpSp>
      <p:sp>
        <p:nvSpPr>
          <p:cNvPr id="10" name="Título 1"/>
          <p:cNvSpPr txBox="1">
            <a:spLocks/>
          </p:cNvSpPr>
          <p:nvPr/>
        </p:nvSpPr>
        <p:spPr>
          <a:xfrm>
            <a:off x="190298" y="4280225"/>
            <a:ext cx="11613596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150">
                <a:solidFill>
                  <a:srgbClr val="A409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Oportunidades de la experiencia de Corea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3432" y="4841250"/>
            <a:ext cx="552938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472C4">
                  <a:lumMod val="75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Std Book"/>
                <a:ea typeface="+mn-ea"/>
                <a:cs typeface="+mn-cs"/>
              </a:rPr>
              <a:t>Desarrollo de esquemas de almacenamiento de energía (ESS)</a:t>
            </a:r>
          </a:p>
          <a:p>
            <a:pPr marL="285750" indent="-285750">
              <a:spcAft>
                <a:spcPts val="1200"/>
              </a:spcAft>
              <a:buClr>
                <a:srgbClr val="4472C4">
                  <a:lumMod val="75000"/>
                </a:srgbClr>
              </a:buClr>
              <a:buFont typeface="Arial"/>
              <a:buChar char="•"/>
              <a:defRPr/>
            </a:pPr>
            <a:r>
              <a:rPr lang="es-ES" sz="1600" dirty="0">
                <a:solidFill>
                  <a:prstClr val="black"/>
                </a:solidFill>
              </a:rPr>
              <a:t>Aprovechamiento de residuos sólidos para generación de biogás y energía eléctrica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Std Book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22817" y="4834575"/>
            <a:ext cx="5529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4472C4">
                  <a:lumMod val="75000"/>
                </a:srgbClr>
              </a:buClr>
              <a:buFont typeface="Arial"/>
              <a:buChar char="•"/>
              <a:defRPr/>
            </a:pPr>
            <a:r>
              <a:rPr lang="es-ES" sz="1600" dirty="0">
                <a:solidFill>
                  <a:prstClr val="black"/>
                </a:solidFill>
              </a:rPr>
              <a:t>Desarrollo de empresas de servicios energéticos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472C4">
                  <a:lumMod val="75000"/>
                </a:srgbClr>
              </a:buClr>
              <a:buSzTx/>
              <a:buFont typeface="Arial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Std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64" y="0"/>
            <a:ext cx="10287000" cy="6858000"/>
          </a:xfrm>
          <a:prstGeom prst="rect">
            <a:avLst/>
          </a:prstGeom>
        </p:spPr>
      </p:pic>
      <p:sp>
        <p:nvSpPr>
          <p:cNvPr id="26" name="8 Rectángulo"/>
          <p:cNvSpPr/>
          <p:nvPr/>
        </p:nvSpPr>
        <p:spPr>
          <a:xfrm>
            <a:off x="-24681" y="0"/>
            <a:ext cx="7318957" cy="502619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5679028" y="-5952"/>
            <a:ext cx="6512971" cy="6863952"/>
          </a:xfrm>
          <a:custGeom>
            <a:avLst/>
            <a:gdLst>
              <a:gd name="connsiteX0" fmla="*/ 0 w 6512971"/>
              <a:gd name="connsiteY0" fmla="*/ 0 h 6858000"/>
              <a:gd name="connsiteX1" fmla="*/ 5853797 w 6512971"/>
              <a:gd name="connsiteY1" fmla="*/ 0 h 6858000"/>
              <a:gd name="connsiteX2" fmla="*/ 5788922 w 6512971"/>
              <a:gd name="connsiteY2" fmla="*/ 126667 h 6858000"/>
              <a:gd name="connsiteX3" fmla="*/ 5155530 w 6512971"/>
              <a:gd name="connsiteY3" fmla="*/ 2911363 h 6858000"/>
              <a:gd name="connsiteX4" fmla="*/ 6431581 w 6512971"/>
              <a:gd name="connsiteY4" fmla="*/ 6754429 h 6858000"/>
              <a:gd name="connsiteX5" fmla="*/ 6512971 w 6512971"/>
              <a:gd name="connsiteY5" fmla="*/ 6858000 h 6858000"/>
              <a:gd name="connsiteX6" fmla="*/ 0 w 65129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971" h="6858000">
                <a:moveTo>
                  <a:pt x="0" y="0"/>
                </a:moveTo>
                <a:lnTo>
                  <a:pt x="5853797" y="0"/>
                </a:lnTo>
                <a:lnTo>
                  <a:pt x="5788922" y="126667"/>
                </a:lnTo>
                <a:cubicBezTo>
                  <a:pt x="5383006" y="969080"/>
                  <a:pt x="5155530" y="1913657"/>
                  <a:pt x="5155530" y="2911363"/>
                </a:cubicBezTo>
                <a:cubicBezTo>
                  <a:pt x="5155530" y="4352495"/>
                  <a:pt x="5630139" y="5682776"/>
                  <a:pt x="6431581" y="6754429"/>
                </a:cubicBezTo>
                <a:lnTo>
                  <a:pt x="651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47" y="539141"/>
            <a:ext cx="4267200" cy="13959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7994" y="6030627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www.</a:t>
            </a:r>
            <a:r>
              <a:rPr lang="x-none" sz="2400" dirty="0">
                <a:solidFill>
                  <a:srgbClr val="B81C28"/>
                </a:solidFill>
                <a:latin typeface="Futura Std Book" panose="020B0502020204020303" pitchFamily="34" charset="0"/>
              </a:rPr>
              <a:t>dnp</a:t>
            </a:r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.gov.co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660" y="6369181"/>
            <a:ext cx="3077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Fuente: </a:t>
            </a:r>
            <a:r>
              <a:rPr lang="es-ES_tradnl" sz="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Shutterstock</a:t>
            </a:r>
            <a:endParaRPr lang="es-ES_tradnl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487" y="1413430"/>
            <a:ext cx="4250795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</a:rPr>
              <a:t>Gestión de residuos (sólidos y líquidos) – Economía Circular</a:t>
            </a:r>
            <a:endParaRPr lang="es-ES" sz="32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53223" y="1000820"/>
            <a:ext cx="1686522" cy="1686523"/>
            <a:chOff x="1988797" y="667262"/>
            <a:chExt cx="2436787" cy="2436788"/>
          </a:xfrm>
        </p:grpSpPr>
        <p:sp>
          <p:nvSpPr>
            <p:cNvPr id="27" name="Oval 26"/>
            <p:cNvSpPr/>
            <p:nvPr/>
          </p:nvSpPr>
          <p:spPr>
            <a:xfrm>
              <a:off x="1988797" y="667262"/>
              <a:ext cx="2436787" cy="243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5609" y="954631"/>
              <a:ext cx="1017237" cy="19121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sp>
        <p:nvSpPr>
          <p:cNvPr id="29" name="Shape 55"/>
          <p:cNvSpPr txBox="1"/>
          <p:nvPr/>
        </p:nvSpPr>
        <p:spPr>
          <a:xfrm>
            <a:off x="7011674" y="3753141"/>
            <a:ext cx="5273237" cy="50581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Diego </a:t>
            </a:r>
            <a:r>
              <a:rPr lang="es-CO" sz="2400" dirty="0" err="1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Polanía</a:t>
            </a:r>
            <a:endParaRPr lang="es-CO" sz="2400" dirty="0">
              <a:solidFill>
                <a:srgbClr val="A4091F"/>
              </a:solidFill>
              <a:latin typeface="Futura Std Medium" charset="0"/>
              <a:ea typeface="Futura Std Medium" charset="0"/>
              <a:cs typeface="Futura Std Medium" charset="0"/>
            </a:endParaRPr>
          </a:p>
          <a:p>
            <a:pPr algn="ctr"/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Subdirector de Agua y Saneamiento</a:t>
            </a:r>
            <a:endParaRPr lang="x-none" sz="2400" dirty="0">
              <a:solidFill>
                <a:srgbClr val="A4091F"/>
              </a:solidFill>
              <a:latin typeface="Futura Std Medium" charset="0"/>
              <a:ea typeface="Futura Std Medium" charset="0"/>
              <a:cs typeface="Futura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150">
                <a:solidFill>
                  <a:srgbClr val="A409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Mensajes estratégicos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838200" y="1299927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O" sz="2000" dirty="0"/>
              <a:t>Institucionalmente el modelo Coreano de formulación, implementación y control de políticas publicas difiere sustancialmente del Colombiano, sin embargo existen tres grandes mensajes a resaltar:</a:t>
            </a:r>
          </a:p>
          <a:p>
            <a:pPr marL="0" indent="0">
              <a:buFont typeface="Arial" pitchFamily="34" charset="0"/>
              <a:buNone/>
            </a:pPr>
            <a:endParaRPr lang="es-CO" sz="2000" dirty="0"/>
          </a:p>
          <a:p>
            <a:r>
              <a:rPr lang="es-CO" sz="2000" b="1" dirty="0"/>
              <a:t>Impulso a la Investigación y desarrollo</a:t>
            </a:r>
            <a:r>
              <a:rPr lang="es-CO" sz="2000" dirty="0"/>
              <a:t> a través de agencias especificas al interior de cada sector, apoyadas por la academia, y con gran peso en las decisiones de política publica y de inversión en el largo plazo</a:t>
            </a:r>
          </a:p>
          <a:p>
            <a:pPr marL="0" indent="0">
              <a:buFont typeface="Arial" pitchFamily="34" charset="0"/>
              <a:buNone/>
            </a:pPr>
            <a:r>
              <a:rPr lang="es-CO" sz="2000" dirty="0"/>
              <a:t>  </a:t>
            </a:r>
          </a:p>
          <a:p>
            <a:r>
              <a:rPr lang="es-CO" sz="2000" dirty="0"/>
              <a:t>La </a:t>
            </a:r>
            <a:r>
              <a:rPr lang="es-CO" sz="2000" b="1" dirty="0"/>
              <a:t>capacidad de las Agencias de Implementación</a:t>
            </a:r>
            <a:r>
              <a:rPr lang="es-CO" sz="2000" dirty="0"/>
              <a:t> especializadas por sector </a:t>
            </a:r>
          </a:p>
          <a:p>
            <a:endParaRPr lang="es-CO" sz="2000" dirty="0"/>
          </a:p>
          <a:p>
            <a:r>
              <a:rPr lang="es-CO" sz="2000" dirty="0"/>
              <a:t>La gestión y el soporte en los datos y en la información generada mediante cada programa, poniendo al </a:t>
            </a:r>
            <a:r>
              <a:rPr lang="es-CO" sz="2000" b="1" dirty="0"/>
              <a:t>Big Data y Data </a:t>
            </a:r>
            <a:r>
              <a:rPr lang="es-CO" sz="2000" b="1" dirty="0" err="1"/>
              <a:t>Analytics</a:t>
            </a:r>
            <a:r>
              <a:rPr lang="es-CO" sz="2000" b="1" dirty="0"/>
              <a:t> </a:t>
            </a:r>
            <a:r>
              <a:rPr lang="es-CO" sz="2000" dirty="0"/>
              <a:t>en el corazón de todas las decisiones de desarrollo</a:t>
            </a:r>
          </a:p>
          <a:p>
            <a:pPr marL="0" indent="0">
              <a:buFont typeface="Arial" pitchFamily="34" charset="0"/>
              <a:buNone/>
            </a:pPr>
            <a:r>
              <a:rPr lang="es-CO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2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4990"/>
            <a:ext cx="10515600" cy="865788"/>
          </a:xfrm>
        </p:spPr>
        <p:txBody>
          <a:bodyPr/>
          <a:lstStyle/>
          <a:p>
            <a:r>
              <a:rPr lang="es-CO" b="1" dirty="0"/>
              <a:t>Lecciones/experiencias/tecnologías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54977" y="863788"/>
            <a:ext cx="11632223" cy="53225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s-CO" sz="2000" dirty="0"/>
              <a:t>En relación a la infraestructura urbana y a los servicios de APSB se resaltan:</a:t>
            </a:r>
            <a:endParaRPr lang="es-CO" sz="900" dirty="0"/>
          </a:p>
          <a:p>
            <a:pPr>
              <a:lnSpc>
                <a:spcPct val="110000"/>
              </a:lnSpc>
            </a:pPr>
            <a:r>
              <a:rPr lang="es-CO" sz="2000" dirty="0"/>
              <a:t>La política de nuevas ciudades y, en general, los </a:t>
            </a:r>
            <a:r>
              <a:rPr lang="es-CO" sz="2000" b="1" dirty="0"/>
              <a:t>programas de vivienda giran alrededor del urbanismo y la construcción sostenible  </a:t>
            </a:r>
            <a:r>
              <a:rPr lang="es-CO" sz="2000" dirty="0"/>
              <a:t>(transporte, arquitectura y diseño, materiales, eficiencia energética, agua, residuos sólidos)</a:t>
            </a:r>
            <a:endParaRPr lang="es-CO" sz="300" dirty="0"/>
          </a:p>
          <a:p>
            <a:pPr>
              <a:lnSpc>
                <a:spcPct val="110000"/>
              </a:lnSpc>
            </a:pPr>
            <a:r>
              <a:rPr lang="es-CO" sz="2000" dirty="0"/>
              <a:t>En agua resalta la gestión integrada del recurso hídrico soportada en sistemas de información, medición remota y la generación de datos en tiempo real denominada </a:t>
            </a:r>
            <a:r>
              <a:rPr lang="es-CO" sz="2000" b="1" i="1" dirty="0"/>
              <a:t>Smart (</a:t>
            </a:r>
            <a:r>
              <a:rPr lang="es-CO" sz="2000" b="1" i="1" dirty="0" err="1"/>
              <a:t>drinking</a:t>
            </a:r>
            <a:r>
              <a:rPr lang="es-CO" sz="2000" b="1" i="1" dirty="0"/>
              <a:t>) </a:t>
            </a:r>
            <a:r>
              <a:rPr lang="es-CO" sz="2000" b="1" i="1" dirty="0" err="1"/>
              <a:t>water</a:t>
            </a:r>
            <a:r>
              <a:rPr lang="es-CO" sz="2000" b="1" i="1" dirty="0"/>
              <a:t> </a:t>
            </a:r>
            <a:r>
              <a:rPr lang="es-CO" sz="2000" b="1" i="1" dirty="0" err="1"/>
              <a:t>management</a:t>
            </a:r>
            <a:endParaRPr lang="es-CO" sz="300" b="1" dirty="0"/>
          </a:p>
          <a:p>
            <a:pPr>
              <a:lnSpc>
                <a:spcPct val="110000"/>
              </a:lnSpc>
            </a:pPr>
            <a:r>
              <a:rPr lang="es-CO" sz="2000" dirty="0"/>
              <a:t>En gestión de residuos líquidos y sólidos:</a:t>
            </a:r>
          </a:p>
          <a:p>
            <a:pPr>
              <a:lnSpc>
                <a:spcPct val="110000"/>
              </a:lnSpc>
            </a:pPr>
            <a:endParaRPr lang="es-CO" sz="300" dirty="0"/>
          </a:p>
          <a:p>
            <a:pPr lvl="1">
              <a:lnSpc>
                <a:spcPct val="110000"/>
              </a:lnSpc>
            </a:pPr>
            <a:r>
              <a:rPr lang="es-CO" sz="2000" dirty="0"/>
              <a:t>Desarrollo de </a:t>
            </a:r>
            <a:r>
              <a:rPr lang="es-CO" sz="2000" b="1" dirty="0"/>
              <a:t>esquemas de gestión “subterráneos”</a:t>
            </a:r>
            <a:r>
              <a:rPr lang="es-CO" sz="2000" dirty="0"/>
              <a:t> en las nuevas ciudades que permiten dar un manejo ejemplar a los residuos al tiempo que se aprovecha el suelo en usos de gran valor público. </a:t>
            </a:r>
          </a:p>
          <a:p>
            <a:pPr lvl="1">
              <a:lnSpc>
                <a:spcPct val="110000"/>
              </a:lnSpc>
            </a:pPr>
            <a:r>
              <a:rPr lang="es-CO" sz="2000" b="1" dirty="0"/>
              <a:t>Operación ejemplar del relleno sanitario</a:t>
            </a:r>
            <a:r>
              <a:rPr lang="es-CO" sz="2000" dirty="0"/>
              <a:t>, con infraestructuras de tratamiento de lixiviados y de generación de energía, permitiendo el </a:t>
            </a:r>
            <a:r>
              <a:rPr lang="es-CO" sz="2000" dirty="0" err="1"/>
              <a:t>reuso</a:t>
            </a:r>
            <a:r>
              <a:rPr lang="es-CO" sz="2000" dirty="0"/>
              <a:t> de todos los materiales. </a:t>
            </a:r>
          </a:p>
          <a:p>
            <a:pPr lvl="1">
              <a:lnSpc>
                <a:spcPct val="110000"/>
              </a:lnSpc>
            </a:pPr>
            <a:r>
              <a:rPr lang="es-CO" sz="2000" dirty="0"/>
              <a:t>Esquema de </a:t>
            </a:r>
            <a:r>
              <a:rPr lang="es-CO" sz="2000" b="1" i="1" dirty="0"/>
              <a:t>Responsabilidad Extendida del Productor – REP</a:t>
            </a:r>
            <a:r>
              <a:rPr lang="es-CO" sz="2000" b="1" dirty="0"/>
              <a:t> </a:t>
            </a:r>
            <a:r>
              <a:rPr lang="es-CO" sz="2000" dirty="0"/>
              <a:t>socialmente aceptado, incorporado por la industria a su función de producción y con desarrollos técnicos para el reciclaje de todos los materiales       </a:t>
            </a:r>
          </a:p>
        </p:txBody>
      </p:sp>
    </p:spTree>
    <p:extLst>
      <p:ext uri="{BB962C8B-B14F-4D97-AF65-F5344CB8AC3E}">
        <p14:creationId xmlns:p14="http://schemas.microsoft.com/office/powerpoint/2010/main" val="14444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38200" y="198076"/>
            <a:ext cx="10515600" cy="540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150">
                <a:solidFill>
                  <a:srgbClr val="A409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/>
              <a:t>Aplicación al caso colombiano</a:t>
            </a:r>
            <a:endParaRPr lang="es-CO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95654" y="946401"/>
            <a:ext cx="11289323" cy="54807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/>
              <a:t>Se debe buscar incorporar lineamientos exigibles para </a:t>
            </a:r>
            <a:r>
              <a:rPr lang="es-CO" sz="1800" b="1" dirty="0"/>
              <a:t>la inclusión de una dimensión de sostenibilidad en los programas de vivienda del MVCT</a:t>
            </a:r>
          </a:p>
          <a:p>
            <a:r>
              <a:rPr lang="es-CO" sz="1800" dirty="0"/>
              <a:t>La política de agua y los planteamientos de la MCV alrededor de la productividad del agua deberá reforzar el concepto de </a:t>
            </a:r>
            <a:r>
              <a:rPr lang="es-CO" sz="1800" b="1" dirty="0"/>
              <a:t>Gestión Integral del Recurso Hídrico, controlando temas de abastecimiento y uso domestico e industrial, usos por sector, </a:t>
            </a:r>
            <a:r>
              <a:rPr lang="es-CO" sz="1800" b="1" dirty="0" err="1"/>
              <a:t>asi</a:t>
            </a:r>
            <a:r>
              <a:rPr lang="es-CO" sz="1800" b="1" dirty="0"/>
              <a:t> como el control de riesgos de inundación y de sequia</a:t>
            </a:r>
            <a:r>
              <a:rPr lang="es-CO" sz="1800" dirty="0"/>
              <a:t>; en ciudades principales se deben revisar </a:t>
            </a:r>
            <a:r>
              <a:rPr lang="es-CO" sz="1800" b="1" dirty="0"/>
              <a:t>incentivos para promover la incorporación del componente Smart en la gestión del agua</a:t>
            </a:r>
            <a:r>
              <a:rPr lang="es-CO" sz="1800" dirty="0"/>
              <a:t>. Así como la revisión de la </a:t>
            </a:r>
            <a:r>
              <a:rPr lang="es-CO" sz="1800" b="1" dirty="0"/>
              <a:t>institucionalidad para promover el tratamiento de aguas residuales y el </a:t>
            </a:r>
            <a:r>
              <a:rPr lang="es-CO" sz="1800" b="1" dirty="0" err="1"/>
              <a:t>reuso</a:t>
            </a:r>
            <a:r>
              <a:rPr lang="es-CO" sz="1800" dirty="0"/>
              <a:t>.</a:t>
            </a:r>
          </a:p>
          <a:p>
            <a:r>
              <a:rPr lang="es-CO" sz="1800" dirty="0"/>
              <a:t>En residuos sólidos se deben </a:t>
            </a:r>
            <a:r>
              <a:rPr lang="es-CO" sz="1800" b="1" dirty="0"/>
              <a:t>articular temas que se están desarrollando actualmente </a:t>
            </a:r>
            <a:r>
              <a:rPr lang="es-CO" sz="1800" dirty="0"/>
              <a:t>para que se articulen alrededor del concepto de crecimiento verde, estos son:</a:t>
            </a:r>
          </a:p>
          <a:p>
            <a:pPr lvl="1"/>
            <a:endParaRPr lang="es-CO" sz="1800" dirty="0"/>
          </a:p>
          <a:p>
            <a:pPr lvl="1"/>
            <a:r>
              <a:rPr lang="es-CO" sz="1800" dirty="0"/>
              <a:t>Ley de Residuos</a:t>
            </a:r>
          </a:p>
          <a:p>
            <a:pPr lvl="1"/>
            <a:r>
              <a:rPr lang="es-CO" sz="1800" dirty="0"/>
              <a:t>Programa de Responsabilidad Extendida de la Producción en envases y empaques, desarrollado articuladamente con los gremios industriales</a:t>
            </a:r>
          </a:p>
          <a:p>
            <a:pPr lvl="1"/>
            <a:r>
              <a:rPr lang="es-CO" sz="1800" dirty="0"/>
              <a:t>Incorporar programas de gestión de la ANDI en diferentes corrientes de residuos</a:t>
            </a:r>
          </a:p>
          <a:p>
            <a:pPr lvl="1"/>
            <a:r>
              <a:rPr lang="es-CO" sz="1800" dirty="0"/>
              <a:t>Revisar instrumentos económicos para promover nuevos sistemas de tratamiento, especialmente el aprovechamiento de orgánicos y la generación de energía a partir de residuos sólidos</a:t>
            </a:r>
          </a:p>
        </p:txBody>
      </p:sp>
    </p:spTree>
    <p:extLst>
      <p:ext uri="{BB962C8B-B14F-4D97-AF65-F5344CB8AC3E}">
        <p14:creationId xmlns:p14="http://schemas.microsoft.com/office/powerpoint/2010/main" val="388160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64" y="0"/>
            <a:ext cx="10287000" cy="6858000"/>
          </a:xfrm>
          <a:prstGeom prst="rect">
            <a:avLst/>
          </a:prstGeom>
        </p:spPr>
      </p:pic>
      <p:sp>
        <p:nvSpPr>
          <p:cNvPr id="26" name="8 Rectángulo"/>
          <p:cNvSpPr/>
          <p:nvPr/>
        </p:nvSpPr>
        <p:spPr>
          <a:xfrm>
            <a:off x="-24681" y="0"/>
            <a:ext cx="7318957" cy="502619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5679028" y="-5952"/>
            <a:ext cx="6512971" cy="6863952"/>
          </a:xfrm>
          <a:custGeom>
            <a:avLst/>
            <a:gdLst>
              <a:gd name="connsiteX0" fmla="*/ 0 w 6512971"/>
              <a:gd name="connsiteY0" fmla="*/ 0 h 6858000"/>
              <a:gd name="connsiteX1" fmla="*/ 5853797 w 6512971"/>
              <a:gd name="connsiteY1" fmla="*/ 0 h 6858000"/>
              <a:gd name="connsiteX2" fmla="*/ 5788922 w 6512971"/>
              <a:gd name="connsiteY2" fmla="*/ 126667 h 6858000"/>
              <a:gd name="connsiteX3" fmla="*/ 5155530 w 6512971"/>
              <a:gd name="connsiteY3" fmla="*/ 2911363 h 6858000"/>
              <a:gd name="connsiteX4" fmla="*/ 6431581 w 6512971"/>
              <a:gd name="connsiteY4" fmla="*/ 6754429 h 6858000"/>
              <a:gd name="connsiteX5" fmla="*/ 6512971 w 6512971"/>
              <a:gd name="connsiteY5" fmla="*/ 6858000 h 6858000"/>
              <a:gd name="connsiteX6" fmla="*/ 0 w 65129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971" h="6858000">
                <a:moveTo>
                  <a:pt x="0" y="0"/>
                </a:moveTo>
                <a:lnTo>
                  <a:pt x="5853797" y="0"/>
                </a:lnTo>
                <a:lnTo>
                  <a:pt x="5788922" y="126667"/>
                </a:lnTo>
                <a:cubicBezTo>
                  <a:pt x="5383006" y="969080"/>
                  <a:pt x="5155530" y="1913657"/>
                  <a:pt x="5155530" y="2911363"/>
                </a:cubicBezTo>
                <a:cubicBezTo>
                  <a:pt x="5155530" y="4352495"/>
                  <a:pt x="5630139" y="5682776"/>
                  <a:pt x="6431581" y="6754429"/>
                </a:cubicBezTo>
                <a:lnTo>
                  <a:pt x="651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47" y="539141"/>
            <a:ext cx="4267200" cy="13959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7994" y="6030627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www.</a:t>
            </a:r>
            <a:r>
              <a:rPr lang="x-none" sz="2400" dirty="0">
                <a:solidFill>
                  <a:srgbClr val="B81C28"/>
                </a:solidFill>
                <a:latin typeface="Futura Std Book" panose="020B0502020204020303" pitchFamily="34" charset="0"/>
              </a:rPr>
              <a:t>dnp</a:t>
            </a:r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.gov.co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660" y="6369181"/>
            <a:ext cx="3077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Fuente: </a:t>
            </a:r>
            <a:r>
              <a:rPr lang="es-ES_tradnl" sz="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Shutterstock</a:t>
            </a:r>
            <a:endParaRPr lang="es-ES_tradnl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487" y="1413430"/>
            <a:ext cx="4250795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</a:rPr>
              <a:t>Desarrollo Empresarial y Capital Humano </a:t>
            </a:r>
            <a:endParaRPr lang="es-ES" sz="32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53223" y="1000820"/>
            <a:ext cx="1686522" cy="1686523"/>
            <a:chOff x="1988797" y="667262"/>
            <a:chExt cx="2436787" cy="2436788"/>
          </a:xfrm>
        </p:grpSpPr>
        <p:sp>
          <p:nvSpPr>
            <p:cNvPr id="27" name="Oval 26"/>
            <p:cNvSpPr/>
            <p:nvPr/>
          </p:nvSpPr>
          <p:spPr>
            <a:xfrm>
              <a:off x="1988797" y="667262"/>
              <a:ext cx="2436787" cy="243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5609" y="954631"/>
              <a:ext cx="1017237" cy="19121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rgbClr val="FFC000"/>
                  </a:solidFill>
                </a:rPr>
                <a:t>4</a:t>
              </a: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6995093" y="3830095"/>
            <a:ext cx="5086708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15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2400" dirty="0">
                <a:solidFill>
                  <a:prstClr val="black"/>
                </a:solidFill>
                <a:latin typeface="Arial"/>
                <a:ea typeface="+mn-ea"/>
              </a:rPr>
              <a:t>JUAN SEBASTIAN ROBLEDO</a:t>
            </a:r>
          </a:p>
          <a:p>
            <a:pPr algn="ctr" defTabSz="45715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prstClr val="black"/>
                </a:solidFill>
                <a:latin typeface="Arial"/>
                <a:ea typeface="+mn-ea"/>
              </a:rPr>
              <a:t>Subdirector Política Industrial y Comercial </a:t>
            </a:r>
          </a:p>
          <a:p>
            <a:pPr algn="ctr" defTabSz="45715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AA1221"/>
                </a:solidFill>
                <a:latin typeface="Arial"/>
                <a:ea typeface="+mn-ea"/>
              </a:rPr>
              <a:t>Departamento Nacional de Planeación – DNP</a:t>
            </a:r>
          </a:p>
          <a:p>
            <a:pPr algn="ctr" defTabSz="45715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prstClr val="black"/>
                </a:solidFill>
                <a:latin typeface="Arial"/>
                <a:ea typeface="+mn-ea"/>
              </a:rPr>
              <a:t>@</a:t>
            </a:r>
            <a:r>
              <a:rPr lang="es-CO" sz="1600" dirty="0" err="1">
                <a:solidFill>
                  <a:prstClr val="black"/>
                </a:solidFill>
                <a:latin typeface="Arial"/>
                <a:ea typeface="+mn-ea"/>
              </a:rPr>
              <a:t>juansrobledo</a:t>
            </a:r>
            <a:endParaRPr lang="es-CO" sz="1600" dirty="0">
              <a:solidFill>
                <a:prstClr val="black"/>
              </a:solidFill>
              <a:latin typeface="Arial"/>
              <a:ea typeface="+mn-ea"/>
            </a:endParaRPr>
          </a:p>
          <a:p>
            <a:pPr algn="ctr" defTabSz="457154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600" dirty="0">
              <a:solidFill>
                <a:srgbClr val="AA1221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43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p_formato_201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12192000" cy="685746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10619" y="457855"/>
            <a:ext cx="11170762" cy="52321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457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800" kern="0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Cooperación I-A: Objetivos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71846" y="1522214"/>
            <a:ext cx="10110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 de </a:t>
            </a:r>
            <a:r>
              <a:rPr lang="es-ES_trad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capital humano </a:t>
            </a:r>
            <a:r>
              <a:rPr lang="es-ES_trad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pertinente a las necesidades y el crecimiento esperado de la industria</a:t>
            </a:r>
          </a:p>
          <a:p>
            <a:pPr marL="457200" indent="-457200" algn="just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Transferencia y </a:t>
            </a:r>
            <a:r>
              <a:rPr lang="es-ES_trad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adopción de tecnología </a:t>
            </a:r>
            <a:r>
              <a:rPr lang="es-ES_trad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la industria y consultas entre las partes</a:t>
            </a:r>
          </a:p>
          <a:p>
            <a:pPr marL="457200" indent="-457200" algn="just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Investigación</a:t>
            </a:r>
            <a:r>
              <a:rPr lang="es-ES_trad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generar nuevo conocimiento y tecnologías, así como su </a:t>
            </a:r>
            <a:r>
              <a:rPr lang="es-ES_trad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proliferación y comercialización </a:t>
            </a:r>
          </a:p>
          <a:p>
            <a:pPr marL="457200" indent="-457200" algn="just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Utilización compartida de recursos</a:t>
            </a:r>
            <a:r>
              <a:rPr lang="es-ES_trad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(recursos humanos, infraestructura, equipos, datos, </a:t>
            </a:r>
            <a:r>
              <a:rPr lang="es-ES_tradnl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r>
              <a:rPr lang="es-ES_trad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158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p_formato_201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12192000" cy="685746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10619" y="457855"/>
            <a:ext cx="11170762" cy="52321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457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800" kern="0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Cooperación I-A: Evolución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71846" y="1277112"/>
            <a:ext cx="10678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1960s-70s:  	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Enfoque en la educación técnica (“vocacional”)</a:t>
            </a:r>
          </a:p>
          <a:p>
            <a:pPr algn="just"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1970s-80s:  	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Liderazgo de los institutos de investigación del gobierno</a:t>
            </a:r>
          </a:p>
          <a:p>
            <a:pPr algn="just"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1990s:    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Énfasis en la cooperación I-A y aumento de presupuesto de I+D para las 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universidades </a:t>
            </a:r>
          </a:p>
          <a:p>
            <a:pPr algn="just"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2000s: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Énfasis en desarrollo regional y crecimiento verde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Consolidación del marco legal (2000, 2003 y 2005) e instrumentos de política</a:t>
            </a:r>
          </a:p>
          <a:p>
            <a:pPr algn="just"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Hoy: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356 fundaciones de cooperación I-A en universidades emplean 6700 personas 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(2014)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300,000 estudiantes en dos tipos de programas asociados a cooperación I-A (2014)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18.864 solicitudes de patentes y 3.247 licenciamientos por universidades (2014)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12.5% del I+D de universidades lo financia la industria (2013)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14.6% del recursos públicos para I+D van a cooperación I-A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9% de artículos publicados (2013) y 11% de patentes (2014) vienen de cooperación 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I-A</a:t>
            </a:r>
          </a:p>
        </p:txBody>
      </p:sp>
    </p:spTree>
    <p:extLst>
      <p:ext uri="{BB962C8B-B14F-4D97-AF65-F5344CB8AC3E}">
        <p14:creationId xmlns:p14="http://schemas.microsoft.com/office/powerpoint/2010/main" val="416255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p_formato_201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38"/>
            <a:ext cx="12192000" cy="685746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10619" y="457855"/>
            <a:ext cx="11170762" cy="52321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457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800" kern="0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Cooperación I-A: Instrumentos de política (2016)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71846" y="4529354"/>
            <a:ext cx="10110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LINC 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Leaders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Industry-university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cooperation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71846" y="1495500"/>
            <a:ext cx="1069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BRIDGE 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Beyond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Reseach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Innovation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Enterprise)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1845" y="4968902"/>
            <a:ext cx="1056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USD 250 millones para 56 universidades (USD 4 millones en promedio) y 30 </a:t>
            </a:r>
            <a:r>
              <a:rPr lang="es-ES_tradnl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colleges</a:t>
            </a:r>
            <a:r>
              <a:rPr lang="es-ES_tradnl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(USD0.6 millones en promedio) que realizaron cooperación con industria, variables según el desempeño del I+D de cada universidad. El 32% de los recursos fueron a temas de innovación y 68% a temas de servicios para la industria local.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1845" y="2050158"/>
            <a:ext cx="5473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USD 15 millones para prestar servicios de asesoría en comercialización de tecnología, diseño de producto, portafolio IP y </a:t>
            </a:r>
            <a:r>
              <a:rPr lang="es-ES_tradnl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grants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grupos en 20 universidades para utilizar activos creativos (ideas, personal entrenado, conocimiento) de las universidades y transformarlos en un producto o servicio.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571516" y="1974942"/>
            <a:ext cx="5109865" cy="2299636"/>
            <a:chOff x="6071896" y="4029993"/>
            <a:chExt cx="5160059" cy="2650468"/>
          </a:xfrm>
        </p:grpSpPr>
        <p:sp>
          <p:nvSpPr>
            <p:cNvPr id="4" name="Flecha: a la derecha 3"/>
            <p:cNvSpPr/>
            <p:nvPr/>
          </p:nvSpPr>
          <p:spPr>
            <a:xfrm rot="20519476">
              <a:off x="8236662" y="4362752"/>
              <a:ext cx="1772239" cy="22861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Flecha: a la derecha 9"/>
            <p:cNvSpPr/>
            <p:nvPr/>
          </p:nvSpPr>
          <p:spPr>
            <a:xfrm rot="12387550">
              <a:off x="6071896" y="4453825"/>
              <a:ext cx="1080000" cy="22861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Flecha: a la derecha 10"/>
            <p:cNvSpPr/>
            <p:nvPr/>
          </p:nvSpPr>
          <p:spPr>
            <a:xfrm rot="4159918">
              <a:off x="6975834" y="5680032"/>
              <a:ext cx="1772239" cy="22861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Elipse 2"/>
            <p:cNvSpPr/>
            <p:nvPr/>
          </p:nvSpPr>
          <p:spPr>
            <a:xfrm>
              <a:off x="6711886" y="4472949"/>
              <a:ext cx="1857079" cy="112657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/>
                <a:t>Activos creativos en Universidad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6457361" y="4189622"/>
              <a:ext cx="2809187" cy="173773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Elipse 13"/>
            <p:cNvSpPr/>
            <p:nvPr/>
          </p:nvSpPr>
          <p:spPr>
            <a:xfrm>
              <a:off x="6184731" y="4029993"/>
              <a:ext cx="4354436" cy="236902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662458" y="5126889"/>
              <a:ext cx="1551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400"/>
                </a:spcBef>
                <a:spcAft>
                  <a:spcPts val="0"/>
                </a:spcAft>
              </a:pPr>
              <a:r>
                <a:rPr lang="es-ES_tradnl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corporaciones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9680552" y="5762952"/>
              <a:ext cx="1551403" cy="39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400"/>
                </a:spcBef>
                <a:spcAft>
                  <a:spcPts val="0"/>
                </a:spcAft>
              </a:pPr>
              <a:r>
                <a:rPr lang="es-ES_tradnl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sociedad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55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093" y="6162791"/>
            <a:ext cx="2203849" cy="630301"/>
          </a:xfrm>
          <a:prstGeom prst="rect">
            <a:avLst/>
          </a:prstGeom>
        </p:spPr>
      </p:pic>
      <p:sp>
        <p:nvSpPr>
          <p:cNvPr id="20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Misión de Crecimiento Verde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Junio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29762" y="1275594"/>
            <a:ext cx="541545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Delegación: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5 DNP (3 funcionarios – 2 Misión CV)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3 Ministerios (Hacienda, Comercio e Industria, Ambiente)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3 Banco Mundial 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3 KGGTF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Duración y lugar: 5 días (Seúl,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Sejong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Hanam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City)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Organizado por: Banco Mundial –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Korean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Green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Trust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3" y="350480"/>
            <a:ext cx="2737453" cy="20530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35" y="4624694"/>
            <a:ext cx="2737453" cy="20530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11" y="2539300"/>
            <a:ext cx="2695187" cy="20213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15" y="2535288"/>
            <a:ext cx="2700537" cy="20254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3" y="4631419"/>
            <a:ext cx="2728487" cy="20463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68" y="350480"/>
            <a:ext cx="2737452" cy="2053089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76917" y="372892"/>
            <a:ext cx="5841534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C00000"/>
                </a:solidFill>
              </a:rPr>
              <a:t>Aspectos generales</a:t>
            </a:r>
          </a:p>
        </p:txBody>
      </p:sp>
    </p:spTree>
    <p:extLst>
      <p:ext uri="{BB962C8B-B14F-4D97-AF65-F5344CB8AC3E}">
        <p14:creationId xmlns:p14="http://schemas.microsoft.com/office/powerpoint/2010/main" val="22575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64" y="0"/>
            <a:ext cx="10287000" cy="6858000"/>
          </a:xfrm>
          <a:prstGeom prst="rect">
            <a:avLst/>
          </a:prstGeom>
        </p:spPr>
      </p:pic>
      <p:sp>
        <p:nvSpPr>
          <p:cNvPr id="26" name="8 Rectángulo"/>
          <p:cNvSpPr/>
          <p:nvPr/>
        </p:nvSpPr>
        <p:spPr>
          <a:xfrm>
            <a:off x="-24681" y="0"/>
            <a:ext cx="7318957" cy="502619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5679028" y="-5952"/>
            <a:ext cx="6512971" cy="6863952"/>
          </a:xfrm>
          <a:custGeom>
            <a:avLst/>
            <a:gdLst>
              <a:gd name="connsiteX0" fmla="*/ 0 w 6512971"/>
              <a:gd name="connsiteY0" fmla="*/ 0 h 6858000"/>
              <a:gd name="connsiteX1" fmla="*/ 5853797 w 6512971"/>
              <a:gd name="connsiteY1" fmla="*/ 0 h 6858000"/>
              <a:gd name="connsiteX2" fmla="*/ 5788922 w 6512971"/>
              <a:gd name="connsiteY2" fmla="*/ 126667 h 6858000"/>
              <a:gd name="connsiteX3" fmla="*/ 5155530 w 6512971"/>
              <a:gd name="connsiteY3" fmla="*/ 2911363 h 6858000"/>
              <a:gd name="connsiteX4" fmla="*/ 6431581 w 6512971"/>
              <a:gd name="connsiteY4" fmla="*/ 6754429 h 6858000"/>
              <a:gd name="connsiteX5" fmla="*/ 6512971 w 6512971"/>
              <a:gd name="connsiteY5" fmla="*/ 6858000 h 6858000"/>
              <a:gd name="connsiteX6" fmla="*/ 0 w 65129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971" h="6858000">
                <a:moveTo>
                  <a:pt x="0" y="0"/>
                </a:moveTo>
                <a:lnTo>
                  <a:pt x="5853797" y="0"/>
                </a:lnTo>
                <a:lnTo>
                  <a:pt x="5788922" y="126667"/>
                </a:lnTo>
                <a:cubicBezTo>
                  <a:pt x="5383006" y="969080"/>
                  <a:pt x="5155530" y="1913657"/>
                  <a:pt x="5155530" y="2911363"/>
                </a:cubicBezTo>
                <a:cubicBezTo>
                  <a:pt x="5155530" y="4352495"/>
                  <a:pt x="5630139" y="5682776"/>
                  <a:pt x="6431581" y="6754429"/>
                </a:cubicBezTo>
                <a:lnTo>
                  <a:pt x="651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47" y="539141"/>
            <a:ext cx="4267200" cy="13959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7994" y="6030627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www.</a:t>
            </a:r>
            <a:r>
              <a:rPr lang="x-none" sz="2400" dirty="0">
                <a:solidFill>
                  <a:srgbClr val="B81C28"/>
                </a:solidFill>
                <a:latin typeface="Futura Std Book" panose="020B0502020204020303" pitchFamily="34" charset="0"/>
              </a:rPr>
              <a:t>dnp</a:t>
            </a:r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.gov.co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660" y="6369181"/>
            <a:ext cx="3077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Fuente: </a:t>
            </a:r>
            <a:r>
              <a:rPr lang="es-ES_tradnl" sz="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Shutterstock</a:t>
            </a:r>
            <a:endParaRPr lang="es-ES_tradnl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487" y="1413430"/>
            <a:ext cx="4250795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</a:rPr>
              <a:t>Finanzas verdes e instrumentos económicos</a:t>
            </a:r>
            <a:endParaRPr lang="es-ES" sz="32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53223" y="1000820"/>
            <a:ext cx="1686522" cy="1686523"/>
            <a:chOff x="1988797" y="667262"/>
            <a:chExt cx="2436787" cy="2436788"/>
          </a:xfrm>
        </p:grpSpPr>
        <p:sp>
          <p:nvSpPr>
            <p:cNvPr id="27" name="Oval 26"/>
            <p:cNvSpPr/>
            <p:nvPr/>
          </p:nvSpPr>
          <p:spPr>
            <a:xfrm>
              <a:off x="1988797" y="667262"/>
              <a:ext cx="2436787" cy="243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5609" y="954631"/>
              <a:ext cx="1017237" cy="19121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rgbClr val="FFC000"/>
                  </a:solidFill>
                </a:rPr>
                <a:t>5</a:t>
              </a:r>
            </a:p>
          </p:txBody>
        </p:sp>
      </p:grpSp>
      <p:sp>
        <p:nvSpPr>
          <p:cNvPr id="29" name="Shape 55"/>
          <p:cNvSpPr txBox="1"/>
          <p:nvPr/>
        </p:nvSpPr>
        <p:spPr>
          <a:xfrm>
            <a:off x="7011674" y="3807570"/>
            <a:ext cx="5273237" cy="50581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Javier Sabogal</a:t>
            </a:r>
          </a:p>
          <a:p>
            <a:pPr algn="ctr"/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Asesor Viceministro </a:t>
            </a:r>
          </a:p>
          <a:p>
            <a:pPr algn="ctr"/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 Ministerio de Hacienda y Crédito Público </a:t>
            </a:r>
            <a:endParaRPr lang="x-none" sz="2400" dirty="0">
              <a:solidFill>
                <a:srgbClr val="A4091F"/>
              </a:solidFill>
              <a:latin typeface="Futura Std Medium" charset="0"/>
              <a:ea typeface="Futura Std Medium" charset="0"/>
              <a:cs typeface="Futura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279744" y="148612"/>
            <a:ext cx="11609060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A4091F"/>
                </a:solidFill>
                <a:latin typeface="Futura Std Book" pitchFamily="34" charset="0"/>
              </a:rPr>
              <a:t>Presupuesto – Exenciones 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093" y="6181201"/>
            <a:ext cx="2061499" cy="589589"/>
          </a:xfrm>
          <a:prstGeom prst="rect">
            <a:avLst/>
          </a:prstGeom>
        </p:spPr>
      </p:pic>
      <p:sp>
        <p:nvSpPr>
          <p:cNvPr id="20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Misión de Crecimiento Verde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Junio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contenido 9"/>
          <p:cNvSpPr txBox="1">
            <a:spLocks/>
          </p:cNvSpPr>
          <p:nvPr/>
        </p:nvSpPr>
        <p:spPr>
          <a:xfrm>
            <a:off x="1981200" y="1251285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Presupuesto:</a:t>
            </a:r>
          </a:p>
          <a:p>
            <a:pPr lvl="1"/>
            <a:r>
              <a:rPr lang="es-CO"/>
              <a:t>Destinación de 2% del PIB entre 2009 – 2013.</a:t>
            </a:r>
          </a:p>
          <a:p>
            <a:pPr lvl="1"/>
            <a:r>
              <a:rPr lang="es-CO"/>
              <a:t>Comité de Presidencia tiene rol en definición del presupuesto – interés general, no de cada ministerio.</a:t>
            </a:r>
          </a:p>
          <a:p>
            <a:pPr lvl="1"/>
            <a:r>
              <a:rPr lang="es-CO"/>
              <a:t>Cambio de gobierno - no es clara la destinación.</a:t>
            </a:r>
          </a:p>
          <a:p>
            <a:r>
              <a:rPr lang="es-CO"/>
              <a:t>Exenciones:</a:t>
            </a:r>
          </a:p>
          <a:p>
            <a:pPr lvl="1"/>
            <a:r>
              <a:rPr lang="es-CO" altLang="ko-KR"/>
              <a:t> Híbridos: Hasta KRW 1.3 millones por vehículo.</a:t>
            </a:r>
          </a:p>
          <a:p>
            <a:pPr lvl="1"/>
            <a:r>
              <a:rPr lang="es-CO" altLang="ko-KR"/>
              <a:t>Eléctricos: Hasta KRW 2.6 millones por vehículo.</a:t>
            </a:r>
          </a:p>
          <a:p>
            <a:pPr lvl="1"/>
            <a:r>
              <a:rPr lang="es-CO" altLang="ko-KR"/>
              <a:t>Hidrógeno: Hasta KRW 5.2 millones por vehículo.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89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279744" y="148612"/>
            <a:ext cx="11609060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A4091F"/>
                </a:solidFill>
                <a:latin typeface="Futura Std Book" pitchFamily="34" charset="0"/>
              </a:rPr>
              <a:t>Instrumentos Económicos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093" y="6181201"/>
            <a:ext cx="2061499" cy="589589"/>
          </a:xfrm>
          <a:prstGeom prst="rect">
            <a:avLst/>
          </a:prstGeom>
        </p:spPr>
      </p:pic>
      <p:sp>
        <p:nvSpPr>
          <p:cNvPr id="20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Misión de Crecimiento Verde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Junio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Marcador de contenido 9"/>
          <p:cNvSpPr txBox="1">
            <a:spLocks/>
          </p:cNvSpPr>
          <p:nvPr/>
        </p:nvSpPr>
        <p:spPr>
          <a:xfrm>
            <a:off x="434897" y="897570"/>
            <a:ext cx="11028557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dirty="0"/>
              <a:t>Impuestos:</a:t>
            </a:r>
          </a:p>
          <a:p>
            <a:pPr lvl="1"/>
            <a:r>
              <a:rPr lang="es-CO" sz="2400" dirty="0"/>
              <a:t>Impuesto Energía y Ambiente – combustibles fósiles; destinación específica a CV.</a:t>
            </a:r>
          </a:p>
          <a:p>
            <a:pPr lvl="1"/>
            <a:r>
              <a:rPr lang="es-CO" altLang="ko-KR" sz="2400" dirty="0"/>
              <a:t>Carbón para generación eléctrica – Aumenta anualmente (17 KWR en 2014 a 33 KWR en 2017).</a:t>
            </a:r>
          </a:p>
          <a:p>
            <a:pPr lvl="1"/>
            <a:r>
              <a:rPr lang="es-CO" sz="2400" dirty="0"/>
              <a:t>Impuesto a carbono se propuso como legislación en 2014 y no pasó. </a:t>
            </a:r>
          </a:p>
          <a:p>
            <a:r>
              <a:rPr lang="es-CO" sz="2400" dirty="0"/>
              <a:t>Mercado de emisiones: </a:t>
            </a:r>
          </a:p>
          <a:p>
            <a:pPr lvl="1"/>
            <a:r>
              <a:rPr lang="es-CO" sz="2400" dirty="0"/>
              <a:t>ETS lanzado en 2015.</a:t>
            </a:r>
          </a:p>
          <a:p>
            <a:pPr lvl="1"/>
            <a:r>
              <a:rPr lang="es-CO" sz="2400" dirty="0"/>
              <a:t>Arrancó con piloto voluntario de comando y control y la fase hasta 2017 considerada de aprendizaje.</a:t>
            </a:r>
          </a:p>
          <a:p>
            <a:pPr lvl="1"/>
            <a:r>
              <a:rPr lang="es-CO" sz="2400" dirty="0"/>
              <a:t>Cada ministerio regula su sector (23 sectores)</a:t>
            </a:r>
          </a:p>
          <a:p>
            <a:pPr lvl="1"/>
            <a:r>
              <a:rPr lang="es-CO" sz="2400" dirty="0"/>
              <a:t>Precio: US$ 20 por tonelada.</a:t>
            </a:r>
          </a:p>
          <a:p>
            <a:pPr lvl="1"/>
            <a:r>
              <a:rPr lang="es-CO" sz="2400" dirty="0"/>
              <a:t>Aproximadamente 100 personas trabajando en el sistema.</a:t>
            </a:r>
          </a:p>
          <a:p>
            <a:pPr lvl="1"/>
            <a:endParaRPr lang="es-CO" sz="2400" dirty="0"/>
          </a:p>
          <a:p>
            <a:pPr lvl="1"/>
            <a:endParaRPr lang="es-CO" sz="2400" dirty="0"/>
          </a:p>
          <a:p>
            <a:endParaRPr lang="es-CO" sz="2400" dirty="0"/>
          </a:p>
          <a:p>
            <a:endParaRPr lang="es-CO" sz="2400" dirty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9339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279744" y="148612"/>
            <a:ext cx="11609060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A4091F"/>
                </a:solidFill>
                <a:latin typeface="Futura Std Book" pitchFamily="34" charset="0"/>
              </a:rPr>
              <a:t>Instrumentos Financieros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093" y="6181201"/>
            <a:ext cx="2061499" cy="589589"/>
          </a:xfrm>
          <a:prstGeom prst="rect">
            <a:avLst/>
          </a:prstGeom>
        </p:spPr>
      </p:pic>
      <p:sp>
        <p:nvSpPr>
          <p:cNvPr id="20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Misión de Crecimiento Verde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Junio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contenido 9"/>
          <p:cNvSpPr txBox="1">
            <a:spLocks/>
          </p:cNvSpPr>
          <p:nvPr/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Bonos Verdes:</a:t>
            </a:r>
          </a:p>
          <a:p>
            <a:pPr lvl="1"/>
            <a:r>
              <a:rPr lang="es-CO"/>
              <a:t>3 emisiones:</a:t>
            </a:r>
          </a:p>
          <a:p>
            <a:pPr lvl="2"/>
            <a:r>
              <a:rPr lang="es-CO"/>
              <a:t>2 KEXIM (banco de exportaciones e importaciones) – US$ 50 millones (2013) y US$ 40 millones (2016).</a:t>
            </a:r>
          </a:p>
          <a:p>
            <a:pPr lvl="2"/>
            <a:r>
              <a:rPr lang="es-CO"/>
              <a:t>Hyundai Capital – US$ 50 millones (2016).</a:t>
            </a:r>
          </a:p>
          <a:p>
            <a:pPr lvl="1"/>
            <a:r>
              <a:rPr lang="es-CO"/>
              <a:t>Banco Coreano de Desarrollo con intenciones de hacer emisión – US$ 400 millones.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62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02952" y="-179613"/>
            <a:ext cx="9256315" cy="7037613"/>
            <a:chOff x="-109590" y="-152400"/>
            <a:chExt cx="10268303" cy="70104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590" y="0"/>
              <a:ext cx="10268303" cy="6858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22859" y="-152400"/>
              <a:ext cx="3358227" cy="2438400"/>
            </a:xfrm>
            <a:prstGeom prst="rect">
              <a:avLst/>
            </a:prstGeom>
          </p:spPr>
        </p:pic>
      </p:grpSp>
      <p:pic>
        <p:nvPicPr>
          <p:cNvPr id="22" name="Picture Placeholder 21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6" r="669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8" name="Picture 4" descr="Imagen relacionada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2" r="164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bioeconomia"/>
          <p:cNvPicPr>
            <a:picLocks noGrp="1" noChangeAspect="1" noChangeArrowheads="1"/>
          </p:cNvPicPr>
          <p:nvPr>
            <p:ph type="pic" sz="quarter" idx="19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8" b="438"/>
          <a:stretch/>
        </p:blipFill>
        <p:spPr bwMode="auto">
          <a:xfrm>
            <a:off x="6011834" y="0"/>
            <a:ext cx="3134891" cy="231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Placeholder 31"/>
          <p:cNvPicPr>
            <a:picLocks noGrp="1" noChangeAspect="1"/>
          </p:cNvPicPr>
          <p:nvPr>
            <p:ph type="pic" sz="quarter" idx="2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1" r="520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3" name="Picture Placeholder 32"/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24" b="22624"/>
          <a:stretch/>
        </p:blipFill>
        <p:spPr>
          <a:prstGeom prst="rect">
            <a:avLst/>
          </a:prstGeom>
        </p:spPr>
      </p:pic>
      <p:pic>
        <p:nvPicPr>
          <p:cNvPr id="36" name="Picture Placeholder 35"/>
          <p:cNvPicPr>
            <a:picLocks noGrp="1" noChangeAspect="1"/>
          </p:cNvPicPr>
          <p:nvPr>
            <p:ph type="pic" sz="quarter" idx="24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6" r="3596"/>
          <a:stretch>
            <a:fillRect/>
          </a:stretch>
        </p:blipFill>
        <p:spPr>
          <a:xfrm>
            <a:off x="6027738" y="2312988"/>
            <a:ext cx="3135312" cy="2254250"/>
          </a:xfrm>
          <a:prstGeom prst="rect">
            <a:avLst/>
          </a:prstGeom>
        </p:spPr>
      </p:pic>
      <p:pic>
        <p:nvPicPr>
          <p:cNvPr id="39" name="Picture Placeholder 38"/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10"/>
          <a:srcRect l="9008" r="30398"/>
          <a:stretch/>
        </p:blipFill>
        <p:spPr>
          <a:xfrm>
            <a:off x="2974975" y="2286000"/>
            <a:ext cx="3101985" cy="2281238"/>
          </a:xfrm>
          <a:prstGeom prst="rect">
            <a:avLst/>
          </a:prstGeom>
        </p:spPr>
      </p:pic>
      <p:sp>
        <p:nvSpPr>
          <p:cNvPr id="12" name="Freeform 3"/>
          <p:cNvSpPr/>
          <p:nvPr/>
        </p:nvSpPr>
        <p:spPr>
          <a:xfrm>
            <a:off x="6096000" y="1"/>
            <a:ext cx="6096000" cy="7242047"/>
          </a:xfrm>
          <a:custGeom>
            <a:avLst/>
            <a:gdLst>
              <a:gd name="connsiteX0" fmla="*/ 274492 w 5850194"/>
              <a:gd name="connsiteY0" fmla="*/ 0 h 6135329"/>
              <a:gd name="connsiteX1" fmla="*/ 5850194 w 5850194"/>
              <a:gd name="connsiteY1" fmla="*/ 0 h 6135329"/>
              <a:gd name="connsiteX2" fmla="*/ 5850194 w 5850194"/>
              <a:gd name="connsiteY2" fmla="*/ 5952890 h 6135329"/>
              <a:gd name="connsiteX3" fmla="*/ 5714614 w 5850194"/>
              <a:gd name="connsiteY3" fmla="*/ 5991391 h 6135329"/>
              <a:gd name="connsiteX4" fmla="*/ 4572000 w 5850194"/>
              <a:gd name="connsiteY4" fmla="*/ 6135329 h 6135329"/>
              <a:gd name="connsiteX5" fmla="*/ 0 w 5850194"/>
              <a:gd name="connsiteY5" fmla="*/ 1563329 h 6135329"/>
              <a:gd name="connsiteX6" fmla="*/ 205549 w 5850194"/>
              <a:gd name="connsiteY6" fmla="*/ 203756 h 6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0194" h="6135329">
                <a:moveTo>
                  <a:pt x="274492" y="0"/>
                </a:moveTo>
                <a:lnTo>
                  <a:pt x="5850194" y="0"/>
                </a:lnTo>
                <a:lnTo>
                  <a:pt x="5850194" y="5952890"/>
                </a:lnTo>
                <a:lnTo>
                  <a:pt x="5714614" y="5991391"/>
                </a:lnTo>
                <a:cubicBezTo>
                  <a:pt x="5349405" y="6085355"/>
                  <a:pt x="4966539" y="6135329"/>
                  <a:pt x="4572000" y="6135329"/>
                </a:cubicBezTo>
                <a:cubicBezTo>
                  <a:pt x="2046954" y="6135329"/>
                  <a:pt x="0" y="4088375"/>
                  <a:pt x="0" y="1563329"/>
                </a:cubicBezTo>
                <a:cubicBezTo>
                  <a:pt x="0" y="1089883"/>
                  <a:pt x="71964" y="633245"/>
                  <a:pt x="205549" y="203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"/>
          <p:cNvSpPr/>
          <p:nvPr/>
        </p:nvSpPr>
        <p:spPr>
          <a:xfrm>
            <a:off x="6248400" y="152401"/>
            <a:ext cx="6096000" cy="7242047"/>
          </a:xfrm>
          <a:custGeom>
            <a:avLst/>
            <a:gdLst>
              <a:gd name="connsiteX0" fmla="*/ 274492 w 5850194"/>
              <a:gd name="connsiteY0" fmla="*/ 0 h 6135329"/>
              <a:gd name="connsiteX1" fmla="*/ 5850194 w 5850194"/>
              <a:gd name="connsiteY1" fmla="*/ 0 h 6135329"/>
              <a:gd name="connsiteX2" fmla="*/ 5850194 w 5850194"/>
              <a:gd name="connsiteY2" fmla="*/ 5952890 h 6135329"/>
              <a:gd name="connsiteX3" fmla="*/ 5714614 w 5850194"/>
              <a:gd name="connsiteY3" fmla="*/ 5991391 h 6135329"/>
              <a:gd name="connsiteX4" fmla="*/ 4572000 w 5850194"/>
              <a:gd name="connsiteY4" fmla="*/ 6135329 h 6135329"/>
              <a:gd name="connsiteX5" fmla="*/ 0 w 5850194"/>
              <a:gd name="connsiteY5" fmla="*/ 1563329 h 6135329"/>
              <a:gd name="connsiteX6" fmla="*/ 205549 w 5850194"/>
              <a:gd name="connsiteY6" fmla="*/ 203756 h 6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0194" h="6135329">
                <a:moveTo>
                  <a:pt x="274492" y="0"/>
                </a:moveTo>
                <a:lnTo>
                  <a:pt x="5850194" y="0"/>
                </a:lnTo>
                <a:lnTo>
                  <a:pt x="5850194" y="5952890"/>
                </a:lnTo>
                <a:lnTo>
                  <a:pt x="5714614" y="5991391"/>
                </a:lnTo>
                <a:cubicBezTo>
                  <a:pt x="5349405" y="6085355"/>
                  <a:pt x="4966539" y="6135329"/>
                  <a:pt x="4572000" y="6135329"/>
                </a:cubicBezTo>
                <a:cubicBezTo>
                  <a:pt x="2046954" y="6135329"/>
                  <a:pt x="0" y="4088375"/>
                  <a:pt x="0" y="1563329"/>
                </a:cubicBezTo>
                <a:cubicBezTo>
                  <a:pt x="0" y="1089883"/>
                  <a:pt x="71964" y="633245"/>
                  <a:pt x="205549" y="203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"/>
          <p:cNvSpPr/>
          <p:nvPr/>
        </p:nvSpPr>
        <p:spPr>
          <a:xfrm>
            <a:off x="6154778" y="-152399"/>
            <a:ext cx="6096000" cy="7242047"/>
          </a:xfrm>
          <a:custGeom>
            <a:avLst/>
            <a:gdLst>
              <a:gd name="connsiteX0" fmla="*/ 274492 w 5850194"/>
              <a:gd name="connsiteY0" fmla="*/ 0 h 6135329"/>
              <a:gd name="connsiteX1" fmla="*/ 5850194 w 5850194"/>
              <a:gd name="connsiteY1" fmla="*/ 0 h 6135329"/>
              <a:gd name="connsiteX2" fmla="*/ 5850194 w 5850194"/>
              <a:gd name="connsiteY2" fmla="*/ 5952890 h 6135329"/>
              <a:gd name="connsiteX3" fmla="*/ 5714614 w 5850194"/>
              <a:gd name="connsiteY3" fmla="*/ 5991391 h 6135329"/>
              <a:gd name="connsiteX4" fmla="*/ 4572000 w 5850194"/>
              <a:gd name="connsiteY4" fmla="*/ 6135329 h 6135329"/>
              <a:gd name="connsiteX5" fmla="*/ 0 w 5850194"/>
              <a:gd name="connsiteY5" fmla="*/ 1563329 h 6135329"/>
              <a:gd name="connsiteX6" fmla="*/ 205549 w 5850194"/>
              <a:gd name="connsiteY6" fmla="*/ 203756 h 6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0194" h="6135329">
                <a:moveTo>
                  <a:pt x="274492" y="0"/>
                </a:moveTo>
                <a:lnTo>
                  <a:pt x="5850194" y="0"/>
                </a:lnTo>
                <a:lnTo>
                  <a:pt x="5850194" y="5952890"/>
                </a:lnTo>
                <a:lnTo>
                  <a:pt x="5714614" y="5991391"/>
                </a:lnTo>
                <a:cubicBezTo>
                  <a:pt x="5349405" y="6085355"/>
                  <a:pt x="4966539" y="6135329"/>
                  <a:pt x="4572000" y="6135329"/>
                </a:cubicBezTo>
                <a:cubicBezTo>
                  <a:pt x="2046954" y="6135329"/>
                  <a:pt x="0" y="4088375"/>
                  <a:pt x="0" y="1563329"/>
                </a:cubicBezTo>
                <a:cubicBezTo>
                  <a:pt x="0" y="1089883"/>
                  <a:pt x="71964" y="633245"/>
                  <a:pt x="205549" y="203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554" y="1848072"/>
            <a:ext cx="4634148" cy="1325367"/>
          </a:xfrm>
          <a:prstGeom prst="rect">
            <a:avLst/>
          </a:prstGeom>
        </p:spPr>
      </p:pic>
      <p:pic>
        <p:nvPicPr>
          <p:cNvPr id="20" name="Imagen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487" y="4136573"/>
            <a:ext cx="3451964" cy="2312986"/>
          </a:xfrm>
          <a:prstGeom prst="rect">
            <a:avLst/>
          </a:prstGeom>
        </p:spPr>
      </p:pic>
      <p:sp>
        <p:nvSpPr>
          <p:cNvPr id="29" name="Rectángulo 17"/>
          <p:cNvSpPr/>
          <p:nvPr/>
        </p:nvSpPr>
        <p:spPr>
          <a:xfrm>
            <a:off x="7770830" y="3723108"/>
            <a:ext cx="3353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Con el apoyo de:</a:t>
            </a:r>
          </a:p>
        </p:txBody>
      </p:sp>
      <p:pic>
        <p:nvPicPr>
          <p:cNvPr id="38" name="Picture 2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9577" y="323810"/>
            <a:ext cx="2809891" cy="16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64" y="0"/>
            <a:ext cx="10287000" cy="6858000"/>
          </a:xfrm>
          <a:prstGeom prst="rect">
            <a:avLst/>
          </a:prstGeom>
        </p:spPr>
      </p:pic>
      <p:sp>
        <p:nvSpPr>
          <p:cNvPr id="26" name="8 Rectángulo"/>
          <p:cNvSpPr/>
          <p:nvPr/>
        </p:nvSpPr>
        <p:spPr>
          <a:xfrm>
            <a:off x="-24681" y="0"/>
            <a:ext cx="7318957" cy="502619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5679028" y="-5952"/>
            <a:ext cx="6512971" cy="6863952"/>
          </a:xfrm>
          <a:custGeom>
            <a:avLst/>
            <a:gdLst>
              <a:gd name="connsiteX0" fmla="*/ 0 w 6512971"/>
              <a:gd name="connsiteY0" fmla="*/ 0 h 6858000"/>
              <a:gd name="connsiteX1" fmla="*/ 5853797 w 6512971"/>
              <a:gd name="connsiteY1" fmla="*/ 0 h 6858000"/>
              <a:gd name="connsiteX2" fmla="*/ 5788922 w 6512971"/>
              <a:gd name="connsiteY2" fmla="*/ 126667 h 6858000"/>
              <a:gd name="connsiteX3" fmla="*/ 5155530 w 6512971"/>
              <a:gd name="connsiteY3" fmla="*/ 2911363 h 6858000"/>
              <a:gd name="connsiteX4" fmla="*/ 6431581 w 6512971"/>
              <a:gd name="connsiteY4" fmla="*/ 6754429 h 6858000"/>
              <a:gd name="connsiteX5" fmla="*/ 6512971 w 6512971"/>
              <a:gd name="connsiteY5" fmla="*/ 6858000 h 6858000"/>
              <a:gd name="connsiteX6" fmla="*/ 0 w 65129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971" h="6858000">
                <a:moveTo>
                  <a:pt x="0" y="0"/>
                </a:moveTo>
                <a:lnTo>
                  <a:pt x="5853797" y="0"/>
                </a:lnTo>
                <a:lnTo>
                  <a:pt x="5788922" y="126667"/>
                </a:lnTo>
                <a:cubicBezTo>
                  <a:pt x="5383006" y="969080"/>
                  <a:pt x="5155530" y="1913657"/>
                  <a:pt x="5155530" y="2911363"/>
                </a:cubicBezTo>
                <a:cubicBezTo>
                  <a:pt x="5155530" y="4352495"/>
                  <a:pt x="5630139" y="5682776"/>
                  <a:pt x="6431581" y="6754429"/>
                </a:cubicBezTo>
                <a:lnTo>
                  <a:pt x="651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47" y="539141"/>
            <a:ext cx="4267200" cy="13959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7994" y="6030627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www.</a:t>
            </a:r>
            <a:r>
              <a:rPr lang="x-none" sz="2400" dirty="0">
                <a:solidFill>
                  <a:srgbClr val="B81C28"/>
                </a:solidFill>
                <a:latin typeface="Futura Std Book" panose="020B0502020204020303" pitchFamily="34" charset="0"/>
              </a:rPr>
              <a:t>dnp</a:t>
            </a:r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.gov.co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660" y="6369181"/>
            <a:ext cx="3077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Fuente: </a:t>
            </a:r>
            <a:r>
              <a:rPr lang="es-ES_tradnl" sz="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Shutterstock</a:t>
            </a:r>
            <a:endParaRPr lang="es-ES_tradnl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487" y="1413430"/>
            <a:ext cx="4250795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</a:rPr>
              <a:t>Lecciones generales y aspectos transversales</a:t>
            </a:r>
            <a:endParaRPr lang="es-ES" sz="32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53223" y="1000820"/>
            <a:ext cx="1686522" cy="1686523"/>
            <a:chOff x="1988797" y="667262"/>
            <a:chExt cx="2436787" cy="2436788"/>
          </a:xfrm>
        </p:grpSpPr>
        <p:sp>
          <p:nvSpPr>
            <p:cNvPr id="27" name="Oval 26"/>
            <p:cNvSpPr/>
            <p:nvPr/>
          </p:nvSpPr>
          <p:spPr>
            <a:xfrm>
              <a:off x="1988797" y="667262"/>
              <a:ext cx="2436787" cy="243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5609" y="954631"/>
              <a:ext cx="1091353" cy="19121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rgbClr val="FFC000"/>
                  </a:solidFill>
                </a:rPr>
                <a:t>1</a:t>
              </a:r>
            </a:p>
          </p:txBody>
        </p:sp>
      </p:grpSp>
      <p:sp>
        <p:nvSpPr>
          <p:cNvPr id="29" name="Shape 55"/>
          <p:cNvSpPr txBox="1"/>
          <p:nvPr/>
        </p:nvSpPr>
        <p:spPr>
          <a:xfrm>
            <a:off x="7011674" y="3753141"/>
            <a:ext cx="5273237" cy="50581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s-CO" sz="2800" b="1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Temas transversales</a:t>
            </a:r>
            <a:endParaRPr lang="x-none" sz="2400" dirty="0">
              <a:solidFill>
                <a:srgbClr val="A4091F"/>
              </a:solidFill>
              <a:latin typeface="Futura Std Medium" charset="0"/>
              <a:ea typeface="Futura Std Medium" charset="0"/>
              <a:cs typeface="Futura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279744" y="148612"/>
            <a:ext cx="11609060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A4091F"/>
                </a:solidFill>
                <a:latin typeface="Futura Std Book" pitchFamily="34" charset="0"/>
              </a:rPr>
              <a:t>Arreglos institucionales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093" y="6181201"/>
            <a:ext cx="2061499" cy="589589"/>
          </a:xfrm>
          <a:prstGeom prst="rect">
            <a:avLst/>
          </a:prstGeom>
        </p:spPr>
      </p:pic>
      <p:sp>
        <p:nvSpPr>
          <p:cNvPr id="20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Misión de Crecimiento Verde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Junio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r="2475"/>
          <a:stretch/>
        </p:blipFill>
        <p:spPr>
          <a:xfrm>
            <a:off x="6404814" y="990599"/>
            <a:ext cx="5483990" cy="245610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9744" y="4236037"/>
            <a:ext cx="56215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Comité de Crecimiento Verde – Of. Primer Ministro</a:t>
            </a:r>
          </a:p>
          <a:p>
            <a:pPr marL="285750" indent="-285750">
              <a:spcBef>
                <a:spcPts val="600"/>
              </a:spcBef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Secretaría: 50-60 funcionarios y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repres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 sector privado</a:t>
            </a:r>
          </a:p>
          <a:p>
            <a:pPr marL="285750" indent="-285750">
              <a:spcBef>
                <a:spcPts val="600"/>
              </a:spcBef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Ley Marco de Crecimiento Verde Bajo en Carbono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404814" y="4136009"/>
            <a:ext cx="562152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Cada ministerio tiene agencias de investigación para formulación de políticas y para su implementación</a:t>
            </a:r>
          </a:p>
          <a:p>
            <a:pPr marL="285750" indent="-285750">
              <a:spcBef>
                <a:spcPts val="600"/>
              </a:spcBef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Enorme importancia de innovación, ciencia y tecnología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63457" y="859971"/>
            <a:ext cx="6117602" cy="2758532"/>
            <a:chOff x="725214" y="1313794"/>
            <a:chExt cx="10815146" cy="5283815"/>
          </a:xfrm>
        </p:grpSpPr>
        <p:sp>
          <p:nvSpPr>
            <p:cNvPr id="10" name="모서리가 둥근 직사각형 5"/>
            <p:cNvSpPr/>
            <p:nvPr/>
          </p:nvSpPr>
          <p:spPr>
            <a:xfrm>
              <a:off x="4099036" y="1313794"/>
              <a:ext cx="3752193" cy="672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Committee on Green Growth</a:t>
              </a:r>
              <a:endParaRPr lang="ko-KR" altLang="en-US" sz="1200" dirty="0"/>
            </a:p>
          </p:txBody>
        </p:sp>
        <p:sp>
          <p:nvSpPr>
            <p:cNvPr id="11" name="모서리가 둥근 직사각형 6"/>
            <p:cNvSpPr/>
            <p:nvPr/>
          </p:nvSpPr>
          <p:spPr>
            <a:xfrm>
              <a:off x="7998372" y="2480441"/>
              <a:ext cx="2832539" cy="5202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Secretariat</a:t>
              </a:r>
              <a:endParaRPr lang="ko-KR" altLang="en-US" sz="1200" dirty="0"/>
            </a:p>
          </p:txBody>
        </p:sp>
        <p:sp>
          <p:nvSpPr>
            <p:cNvPr id="12" name="모서리가 둥근 직사각형 18"/>
            <p:cNvSpPr/>
            <p:nvPr/>
          </p:nvSpPr>
          <p:spPr>
            <a:xfrm>
              <a:off x="725214" y="4309241"/>
              <a:ext cx="2501461" cy="22883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ko-KR" altLang="en-US" sz="1200" dirty="0">
                  <a:solidFill>
                    <a:schemeClr val="tx2">
                      <a:lumMod val="50000"/>
                    </a:schemeClr>
                  </a:solidFill>
                </a:rPr>
                <a:t>▶ </a:t>
              </a:r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Green Growth</a:t>
              </a:r>
            </a:p>
            <a:p>
              <a:pPr algn="just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    Planning</a:t>
              </a:r>
            </a:p>
            <a:p>
              <a:pPr algn="just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▶ International</a:t>
              </a:r>
            </a:p>
            <a:p>
              <a:pPr algn="just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    Coordination</a:t>
              </a:r>
              <a:endParaRPr lang="ko-KR" altLang="en-US" sz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모서리가 둥근 직사각형 19"/>
            <p:cNvSpPr/>
            <p:nvPr/>
          </p:nvSpPr>
          <p:spPr>
            <a:xfrm>
              <a:off x="3442138" y="4325007"/>
              <a:ext cx="2501461" cy="22726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dirty="0">
                  <a:solidFill>
                    <a:schemeClr val="tx2">
                      <a:lumMod val="50000"/>
                    </a:schemeClr>
                  </a:solidFill>
                </a:rPr>
                <a:t>▶ </a:t>
              </a:r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GHG Reduction</a:t>
              </a:r>
            </a:p>
            <a:p>
              <a:endParaRPr lang="en-US" altLang="ko-KR" sz="1200" dirty="0">
                <a:solidFill>
                  <a:schemeClr val="tx2">
                    <a:lumMod val="50000"/>
                  </a:schemeClr>
                </a:solidFill>
              </a:endParaRPr>
            </a:p>
            <a:p>
              <a:r>
                <a:rPr lang="ko-KR" altLang="en-US" sz="1200" dirty="0">
                  <a:solidFill>
                    <a:schemeClr val="tx2">
                      <a:lumMod val="50000"/>
                    </a:schemeClr>
                  </a:solidFill>
                </a:rPr>
                <a:t>▶ </a:t>
              </a:r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Climate Change </a:t>
              </a:r>
            </a:p>
            <a:p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    Adaption</a:t>
              </a:r>
              <a:endParaRPr lang="ko-KR" altLang="en-US" sz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모서리가 둥근 직사각형 20"/>
            <p:cNvSpPr/>
            <p:nvPr/>
          </p:nvSpPr>
          <p:spPr>
            <a:xfrm>
              <a:off x="6211615" y="4309243"/>
              <a:ext cx="2501461" cy="22883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ko-KR" altLang="en-US" sz="1200" dirty="0">
                  <a:solidFill>
                    <a:schemeClr val="tx2">
                      <a:lumMod val="50000"/>
                    </a:schemeClr>
                  </a:solidFill>
                </a:rPr>
                <a:t>▶ </a:t>
              </a:r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Energy Demand</a:t>
              </a:r>
            </a:p>
            <a:p>
              <a:pPr algn="just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    Control</a:t>
              </a:r>
            </a:p>
            <a:p>
              <a:pPr algn="just"/>
              <a:r>
                <a:rPr lang="ko-KR" altLang="en-US" sz="1200" dirty="0">
                  <a:solidFill>
                    <a:schemeClr val="tx2">
                      <a:lumMod val="50000"/>
                    </a:schemeClr>
                  </a:solidFill>
                </a:rPr>
                <a:t>▶ </a:t>
              </a:r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Expansion of New  Renewable Energy</a:t>
              </a:r>
              <a:endParaRPr lang="ko-KR" altLang="en-US" sz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모서리가 둥근 직사각형 21"/>
            <p:cNvSpPr/>
            <p:nvPr/>
          </p:nvSpPr>
          <p:spPr>
            <a:xfrm>
              <a:off x="8897007" y="4303987"/>
              <a:ext cx="2501461" cy="22936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ko-KR" altLang="en-US" sz="1200" dirty="0">
                  <a:solidFill>
                    <a:schemeClr val="tx2">
                      <a:lumMod val="50000"/>
                    </a:schemeClr>
                  </a:solidFill>
                </a:rPr>
                <a:t>▶ </a:t>
              </a:r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Green Technology </a:t>
              </a:r>
            </a:p>
            <a:p>
              <a:pPr algn="just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    R&amp;D</a:t>
              </a:r>
            </a:p>
            <a:p>
              <a:pPr algn="just"/>
              <a:r>
                <a:rPr lang="ko-KR" altLang="en-US" sz="1200" dirty="0">
                  <a:solidFill>
                    <a:schemeClr val="tx2">
                      <a:lumMod val="50000"/>
                    </a:schemeClr>
                  </a:solidFill>
                </a:rPr>
                <a:t>▶ </a:t>
              </a:r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Fostering Green </a:t>
              </a:r>
            </a:p>
            <a:p>
              <a:pPr algn="just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</a:rPr>
                <a:t>    Industry</a:t>
              </a:r>
              <a:endParaRPr lang="ko-KR" altLang="en-US" sz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6" name="모서리가 둥근 직사각형 27"/>
            <p:cNvSpPr/>
            <p:nvPr/>
          </p:nvSpPr>
          <p:spPr>
            <a:xfrm>
              <a:off x="767256" y="3321296"/>
              <a:ext cx="10773104" cy="87235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모서리가 둥근 직사각형 7"/>
            <p:cNvSpPr/>
            <p:nvPr/>
          </p:nvSpPr>
          <p:spPr>
            <a:xfrm>
              <a:off x="809296" y="3468413"/>
              <a:ext cx="2522483" cy="63062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Green Growth </a:t>
              </a:r>
            </a:p>
            <a:p>
              <a:pPr algn="ctr"/>
              <a:r>
                <a:rPr lang="en-US" altLang="ko-KR" sz="1200" dirty="0"/>
                <a:t>Strategy</a:t>
              </a:r>
              <a:endParaRPr lang="ko-KR" altLang="en-US" sz="1200" dirty="0"/>
            </a:p>
          </p:txBody>
        </p:sp>
        <p:sp>
          <p:nvSpPr>
            <p:cNvPr id="21" name="모서리가 둥근 직사각형 15"/>
            <p:cNvSpPr/>
            <p:nvPr/>
          </p:nvSpPr>
          <p:spPr>
            <a:xfrm>
              <a:off x="3463160" y="3431628"/>
              <a:ext cx="2522483" cy="63062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Climate Change Countermeasure</a:t>
              </a:r>
              <a:endParaRPr lang="ko-KR" altLang="en-US" sz="1200" dirty="0"/>
            </a:p>
          </p:txBody>
        </p:sp>
        <p:sp>
          <p:nvSpPr>
            <p:cNvPr id="22" name="모서리가 둥근 직사각형 16"/>
            <p:cNvSpPr/>
            <p:nvPr/>
          </p:nvSpPr>
          <p:spPr>
            <a:xfrm>
              <a:off x="6285186" y="3457903"/>
              <a:ext cx="2522483" cy="63062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Energy</a:t>
              </a:r>
              <a:endParaRPr lang="ko-KR" altLang="en-US" sz="1200" dirty="0"/>
            </a:p>
          </p:txBody>
        </p:sp>
        <p:sp>
          <p:nvSpPr>
            <p:cNvPr id="23" name="모서리가 둥근 직사각형 17"/>
            <p:cNvSpPr/>
            <p:nvPr/>
          </p:nvSpPr>
          <p:spPr>
            <a:xfrm>
              <a:off x="8918028" y="3442138"/>
              <a:ext cx="2522483" cy="63062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Green Technology</a:t>
              </a:r>
            </a:p>
            <a:p>
              <a:pPr algn="ctr"/>
              <a:r>
                <a:rPr lang="en-US" altLang="ko-KR" sz="1200" dirty="0"/>
                <a:t>Industries</a:t>
              </a:r>
              <a:endParaRPr lang="ko-KR" altLang="en-US" sz="1200" dirty="0"/>
            </a:p>
          </p:txBody>
        </p:sp>
        <p:sp>
          <p:nvSpPr>
            <p:cNvPr id="24" name="직사각형 28"/>
            <p:cNvSpPr/>
            <p:nvPr/>
          </p:nvSpPr>
          <p:spPr>
            <a:xfrm>
              <a:off x="882869" y="2900855"/>
              <a:ext cx="2207172" cy="33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subcommittees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꺾인 연결선 35"/>
            <p:cNvCxnSpPr>
              <a:stCxn id="10" idx="2"/>
              <a:endCxn id="16" idx="0"/>
            </p:cNvCxnSpPr>
            <p:nvPr/>
          </p:nvCxnSpPr>
          <p:spPr>
            <a:xfrm rot="16200000" flipH="1">
              <a:off x="5397050" y="2564538"/>
              <a:ext cx="1334840" cy="178675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37"/>
            <p:cNvCxnSpPr/>
            <p:nvPr/>
          </p:nvCxnSpPr>
          <p:spPr>
            <a:xfrm flipV="1">
              <a:off x="6190593" y="2719553"/>
              <a:ext cx="1891861" cy="26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ítulo 1"/>
          <p:cNvSpPr txBox="1">
            <a:spLocks/>
          </p:cNvSpPr>
          <p:nvPr/>
        </p:nvSpPr>
        <p:spPr>
          <a:xfrm>
            <a:off x="2980500" y="127158"/>
            <a:ext cx="5841534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C00000"/>
                </a:solidFill>
              </a:rPr>
              <a:t>Aspectos institucionales</a:t>
            </a:r>
          </a:p>
        </p:txBody>
      </p:sp>
    </p:spTree>
    <p:extLst>
      <p:ext uri="{BB962C8B-B14F-4D97-AF65-F5344CB8AC3E}">
        <p14:creationId xmlns:p14="http://schemas.microsoft.com/office/powerpoint/2010/main" val="171034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279744" y="148612"/>
            <a:ext cx="11609060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A4091F"/>
                </a:solidFill>
                <a:latin typeface="Futura Std Book" pitchFamily="34" charset="0"/>
              </a:rPr>
              <a:t>Enfoque de la política</a:t>
            </a:r>
          </a:p>
        </p:txBody>
      </p:sp>
      <p:sp>
        <p:nvSpPr>
          <p:cNvPr id="20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Misión de Crecimiento Verde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Junio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모서리가 둥근 직사각형 8"/>
          <p:cNvSpPr/>
          <p:nvPr/>
        </p:nvSpPr>
        <p:spPr>
          <a:xfrm>
            <a:off x="2446532" y="1044621"/>
            <a:ext cx="4419600" cy="946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Become World’s 7</a:t>
            </a:r>
            <a:r>
              <a:rPr lang="en-US" altLang="ko-KR" sz="2000" baseline="30000" dirty="0"/>
              <a:t>th</a:t>
            </a:r>
            <a:r>
              <a:rPr lang="en-US" altLang="ko-KR" sz="2000" dirty="0"/>
              <a:t> Largest Green Economic Power by 2030, and 5</a:t>
            </a:r>
            <a:r>
              <a:rPr lang="en-US" altLang="ko-KR" sz="2000" baseline="30000" dirty="0"/>
              <a:t>th</a:t>
            </a:r>
            <a:r>
              <a:rPr lang="en-US" altLang="ko-KR" sz="2000" dirty="0"/>
              <a:t> Largest by 2050</a:t>
            </a:r>
            <a:endParaRPr lang="ko-KR" altLang="en-US" sz="2000" dirty="0"/>
          </a:p>
        </p:txBody>
      </p:sp>
      <p:sp>
        <p:nvSpPr>
          <p:cNvPr id="12" name="모서리가 둥근 직사각형 10"/>
          <p:cNvSpPr/>
          <p:nvPr/>
        </p:nvSpPr>
        <p:spPr>
          <a:xfrm>
            <a:off x="612287" y="2450936"/>
            <a:ext cx="1772796" cy="944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Mitigation of Climate Change and Enhancement of Energy Security</a:t>
            </a:r>
            <a:endParaRPr lang="ko-KR" altLang="en-US" sz="1600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69973" y="4864022"/>
            <a:ext cx="1776559" cy="11866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Improvement in the Quality of Life &amp; Enhancement of Int. Standing</a:t>
            </a:r>
            <a:endParaRPr lang="ko-KR" altLang="en-US" sz="16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08349" y="2437033"/>
            <a:ext cx="4458507" cy="1095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</a:rPr>
              <a:t>Effective reduction of Greenhouse Gas Emissions</a:t>
            </a:r>
          </a:p>
          <a:p>
            <a:pPr marL="342900" indent="-342900">
              <a:buAutoNum type="arabicParenR"/>
            </a:pP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</a:rPr>
              <a:t>Reduction of the Use of Fossil Fuels </a:t>
            </a:r>
          </a:p>
          <a:p>
            <a:pPr marL="342900" indent="-342900">
              <a:buAutoNum type="arabicParenR"/>
            </a:pP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</a:rPr>
              <a:t>Enhancement of the Capacity to Adapt to Climate Change</a:t>
            </a:r>
            <a:endParaRPr lang="ko-KR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45333" y="4962915"/>
            <a:ext cx="4421523" cy="1089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</a:rPr>
              <a:t>8)   Creation of Green Homeland and Transportation</a:t>
            </a:r>
          </a:p>
          <a:p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</a:rPr>
              <a:t>9)   Green Life Revolution</a:t>
            </a:r>
          </a:p>
          <a:p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</a:rPr>
              <a:t>10) Becoming a role model for the international community</a:t>
            </a:r>
            <a:endParaRPr lang="ko-KR" altLang="en-US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모서리가 둥근 직사각형 16"/>
          <p:cNvSpPr/>
          <p:nvPr/>
        </p:nvSpPr>
        <p:spPr>
          <a:xfrm>
            <a:off x="2570124" y="3587433"/>
            <a:ext cx="4396732" cy="1343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500" dirty="0"/>
          </a:p>
          <a:p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</a:rPr>
              <a:t>4)   Development of Green Technology for the Creation of New Growth Engines</a:t>
            </a:r>
          </a:p>
          <a:p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</a:rPr>
              <a:t>5)   Greening of Traditionally-Supported Industries and Nurturing of Green Industries</a:t>
            </a:r>
          </a:p>
          <a:p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</a:rPr>
              <a:t>6)   Advancement of Industrial Structure</a:t>
            </a:r>
          </a:p>
          <a:p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</a:rPr>
              <a:t>7)   Laying the foundation for the Green Economy</a:t>
            </a:r>
          </a:p>
          <a:p>
            <a:pPr algn="ctr"/>
            <a:endParaRPr lang="en-US" altLang="ko-KR" sz="1500" dirty="0"/>
          </a:p>
        </p:txBody>
      </p:sp>
      <p:sp>
        <p:nvSpPr>
          <p:cNvPr id="21" name="모서리가 둥근 직사각형 12"/>
          <p:cNvSpPr/>
          <p:nvPr/>
        </p:nvSpPr>
        <p:spPr>
          <a:xfrm>
            <a:off x="612287" y="3888139"/>
            <a:ext cx="1777501" cy="6717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Creation of New Growth Engine</a:t>
            </a:r>
            <a:r>
              <a:rPr lang="en-US" altLang="ko-KR" dirty="0"/>
              <a:t>s</a:t>
            </a:r>
            <a:endParaRPr lang="ko-KR" altLang="en-US" dirty="0"/>
          </a:p>
        </p:txBody>
      </p:sp>
      <p:sp>
        <p:nvSpPr>
          <p:cNvPr id="22" name="모서리가 둥근 직사각형 10"/>
          <p:cNvSpPr/>
          <p:nvPr/>
        </p:nvSpPr>
        <p:spPr>
          <a:xfrm>
            <a:off x="1498685" y="860552"/>
            <a:ext cx="1295532" cy="4197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ko-KR" sz="2800" dirty="0"/>
              <a:t>VISIÓN</a:t>
            </a:r>
          </a:p>
        </p:txBody>
      </p:sp>
      <p:sp>
        <p:nvSpPr>
          <p:cNvPr id="23" name="모서리가 둥근 직사각형 10"/>
          <p:cNvSpPr/>
          <p:nvPr/>
        </p:nvSpPr>
        <p:spPr>
          <a:xfrm>
            <a:off x="35057" y="2031989"/>
            <a:ext cx="1463628" cy="4197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ko-KR" sz="2000" dirty="0"/>
              <a:t>Estrategias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86598" y="428305"/>
            <a:ext cx="49254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CV es visto preponderantemente como un motor de crecimiento verde, a través de industrias verdes y creativas </a:t>
            </a:r>
          </a:p>
          <a:p>
            <a:pPr marL="285750" indent="-285750">
              <a:spcBef>
                <a:spcPts val="600"/>
              </a:spcBef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Hay una visión de largo plazo</a:t>
            </a:r>
          </a:p>
          <a:p>
            <a:pPr marL="285750" indent="-285750">
              <a:spcBef>
                <a:spcPts val="600"/>
              </a:spcBef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formulación e implementación de política se hace en sinergia Estado- Sector Privado-Academia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71002499"/>
              </p:ext>
            </p:extLst>
          </p:nvPr>
        </p:nvGraphicFramePr>
        <p:xfrm>
          <a:off x="6606720" y="4270493"/>
          <a:ext cx="6088743" cy="247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ángulo 23"/>
          <p:cNvSpPr/>
          <p:nvPr/>
        </p:nvSpPr>
        <p:spPr>
          <a:xfrm>
            <a:off x="7323083" y="3529063"/>
            <a:ext cx="465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PILARES DE LA IMPLEMENTACIÓN: 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TRIÁNGULO VERDE” </a:t>
            </a:r>
            <a:endParaRPr lang="es-CO" b="1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93778" y="49972"/>
            <a:ext cx="5841534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C00000"/>
                </a:solidFill>
              </a:rPr>
              <a:t>Enfoque de política</a:t>
            </a:r>
          </a:p>
        </p:txBody>
      </p:sp>
    </p:spTree>
    <p:extLst>
      <p:ext uri="{BB962C8B-B14F-4D97-AF65-F5344CB8AC3E}">
        <p14:creationId xmlns:p14="http://schemas.microsoft.com/office/powerpoint/2010/main" val="26142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279744" y="148612"/>
            <a:ext cx="11609060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A4091F"/>
                </a:solidFill>
                <a:latin typeface="Futura Std Book" pitchFamily="34" charset="0"/>
              </a:rPr>
              <a:t>Lecciones generales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093" y="6162791"/>
            <a:ext cx="2203849" cy="630301"/>
          </a:xfrm>
          <a:prstGeom prst="rect">
            <a:avLst/>
          </a:prstGeom>
        </p:spPr>
      </p:pic>
      <p:sp>
        <p:nvSpPr>
          <p:cNvPr id="20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Misión de Crecimiento Verde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Junio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29762" y="880107"/>
            <a:ext cx="109893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Es trascendental el liderazgo político para concertar con sectores e implementar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Se requiere mucho pragmatismo y un enfoque altamente basado en ciencia y tecnología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Es fundamental los aspectos de capital humano y la promoción de las competencias laborales y el conocimiento requerido para la transformación económica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Hay una identificación y priorización de las tecnologías y sectores específicos que permitirán el tránsito a un modelo de crecimiento verde: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Energías sostenibles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Gestión del agua (tratamiento,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reuso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Urbanismo ecológico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A4091F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 través de políticas progresivas y coherentes, Corea está haciendo el tránsito hacia una economía circular, en la que se aprovechan (o gestionan adecuadamente) la gran parte de los residuos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80500" y="127158"/>
            <a:ext cx="5841534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21749" y="179199"/>
            <a:ext cx="5841534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C00000"/>
                </a:solidFill>
              </a:rPr>
              <a:t>Principales lecciones</a:t>
            </a:r>
          </a:p>
        </p:txBody>
      </p:sp>
    </p:spTree>
    <p:extLst>
      <p:ext uri="{BB962C8B-B14F-4D97-AF65-F5344CB8AC3E}">
        <p14:creationId xmlns:p14="http://schemas.microsoft.com/office/powerpoint/2010/main" val="6046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64" y="0"/>
            <a:ext cx="10287000" cy="6858000"/>
          </a:xfrm>
          <a:prstGeom prst="rect">
            <a:avLst/>
          </a:prstGeom>
        </p:spPr>
      </p:pic>
      <p:sp>
        <p:nvSpPr>
          <p:cNvPr id="26" name="8 Rectángulo"/>
          <p:cNvSpPr/>
          <p:nvPr/>
        </p:nvSpPr>
        <p:spPr>
          <a:xfrm>
            <a:off x="-24681" y="0"/>
            <a:ext cx="7318957" cy="502619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5679028" y="-5952"/>
            <a:ext cx="6512971" cy="6863952"/>
          </a:xfrm>
          <a:custGeom>
            <a:avLst/>
            <a:gdLst>
              <a:gd name="connsiteX0" fmla="*/ 0 w 6512971"/>
              <a:gd name="connsiteY0" fmla="*/ 0 h 6858000"/>
              <a:gd name="connsiteX1" fmla="*/ 5853797 w 6512971"/>
              <a:gd name="connsiteY1" fmla="*/ 0 h 6858000"/>
              <a:gd name="connsiteX2" fmla="*/ 5788922 w 6512971"/>
              <a:gd name="connsiteY2" fmla="*/ 126667 h 6858000"/>
              <a:gd name="connsiteX3" fmla="*/ 5155530 w 6512971"/>
              <a:gd name="connsiteY3" fmla="*/ 2911363 h 6858000"/>
              <a:gd name="connsiteX4" fmla="*/ 6431581 w 6512971"/>
              <a:gd name="connsiteY4" fmla="*/ 6754429 h 6858000"/>
              <a:gd name="connsiteX5" fmla="*/ 6512971 w 6512971"/>
              <a:gd name="connsiteY5" fmla="*/ 6858000 h 6858000"/>
              <a:gd name="connsiteX6" fmla="*/ 0 w 65129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971" h="6858000">
                <a:moveTo>
                  <a:pt x="0" y="0"/>
                </a:moveTo>
                <a:lnTo>
                  <a:pt x="5853797" y="0"/>
                </a:lnTo>
                <a:lnTo>
                  <a:pt x="5788922" y="126667"/>
                </a:lnTo>
                <a:cubicBezTo>
                  <a:pt x="5383006" y="969080"/>
                  <a:pt x="5155530" y="1913657"/>
                  <a:pt x="5155530" y="2911363"/>
                </a:cubicBezTo>
                <a:cubicBezTo>
                  <a:pt x="5155530" y="4352495"/>
                  <a:pt x="5630139" y="5682776"/>
                  <a:pt x="6431581" y="6754429"/>
                </a:cubicBezTo>
                <a:lnTo>
                  <a:pt x="651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47" y="539141"/>
            <a:ext cx="4267200" cy="13959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7994" y="6030627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www.</a:t>
            </a:r>
            <a:r>
              <a:rPr lang="x-none" sz="2400" dirty="0">
                <a:solidFill>
                  <a:srgbClr val="B81C28"/>
                </a:solidFill>
                <a:latin typeface="Futura Std Book" panose="020B0502020204020303" pitchFamily="34" charset="0"/>
              </a:rPr>
              <a:t>dnp</a:t>
            </a:r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.gov.co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660" y="6369181"/>
            <a:ext cx="3077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Fuente: </a:t>
            </a:r>
            <a:r>
              <a:rPr lang="es-ES_tradnl" sz="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Shutterstock</a:t>
            </a:r>
            <a:endParaRPr lang="es-ES_tradnl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487" y="1413430"/>
            <a:ext cx="4250795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</a:rPr>
              <a:t>Energía</a:t>
            </a:r>
            <a:endParaRPr lang="es-ES" sz="32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53223" y="1000820"/>
            <a:ext cx="1686522" cy="1686523"/>
            <a:chOff x="1988797" y="667262"/>
            <a:chExt cx="2436787" cy="2436788"/>
          </a:xfrm>
        </p:grpSpPr>
        <p:sp>
          <p:nvSpPr>
            <p:cNvPr id="27" name="Oval 26"/>
            <p:cNvSpPr/>
            <p:nvPr/>
          </p:nvSpPr>
          <p:spPr>
            <a:xfrm>
              <a:off x="1988797" y="667262"/>
              <a:ext cx="2436787" cy="243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5609" y="954631"/>
              <a:ext cx="1017237" cy="19121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rgbClr val="FFC000"/>
                  </a:solidFill>
                </a:rPr>
                <a:t>2</a:t>
              </a:r>
            </a:p>
          </p:txBody>
        </p:sp>
      </p:grpSp>
      <p:sp>
        <p:nvSpPr>
          <p:cNvPr id="29" name="Shape 55"/>
          <p:cNvSpPr txBox="1"/>
          <p:nvPr/>
        </p:nvSpPr>
        <p:spPr>
          <a:xfrm>
            <a:off x="7011674" y="3753141"/>
            <a:ext cx="5273237" cy="50581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Catalina Rueda</a:t>
            </a:r>
          </a:p>
          <a:p>
            <a:pPr algn="ctr"/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Subdirectora de Minas y Energía</a:t>
            </a:r>
            <a:endParaRPr lang="x-none" sz="2400" dirty="0">
              <a:solidFill>
                <a:srgbClr val="A4091F"/>
              </a:solidFill>
              <a:latin typeface="Futura Std Medium" charset="0"/>
              <a:ea typeface="Futura Std Medium" charset="0"/>
              <a:cs typeface="Futura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917" y="66288"/>
            <a:ext cx="11613596" cy="559387"/>
          </a:xfrm>
        </p:spPr>
        <p:txBody>
          <a:bodyPr/>
          <a:lstStyle/>
          <a:p>
            <a:r>
              <a:rPr lang="es-ES" dirty="0"/>
              <a:t>Diversificación de la matriz energética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399333" y="4640105"/>
            <a:ext cx="3989096" cy="10156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ES" b="0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Para Colombia el reto está en el </a:t>
            </a:r>
            <a:r>
              <a:rPr lang="es-E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equilibrio entre la fiabilidad y sostenibilidad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8777353" y="5748101"/>
            <a:ext cx="3128108" cy="254527"/>
          </a:xfrm>
        </p:spPr>
        <p:txBody>
          <a:bodyPr/>
          <a:lstStyle/>
          <a:p>
            <a:r>
              <a:rPr lang="es-ES" dirty="0"/>
              <a:t>Fuente: UPME. Plan de Expansión Preliminar (2014)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815941" y="694215"/>
            <a:ext cx="431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Participación por tecnología en la Matriz Eléctrica colombiana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260112" y="3925560"/>
            <a:ext cx="5308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 Estimación de la entrada de capacidad (MW) de Fuentes</a:t>
            </a:r>
            <a:br>
              <a:rPr lang="es-ES" sz="1400" b="1" dirty="0"/>
            </a:br>
            <a:r>
              <a:rPr lang="es-ES" sz="1400" b="1" dirty="0"/>
              <a:t>No Convencionales de Energía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/>
          </p:nvPr>
        </p:nvGraphicFramePr>
        <p:xfrm>
          <a:off x="6848484" y="1199133"/>
          <a:ext cx="4277849" cy="2589348"/>
        </p:xfrm>
        <a:graphic>
          <a:graphicData uri="http://schemas.openxmlformats.org/drawingml/2006/table">
            <a:tbl>
              <a:tblPr/>
              <a:tblGrid>
                <a:gridCol w="1534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8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4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56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Tecnología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Generación Efectiva (MW)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Potencial de Generación (MW)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4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Hidráulica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11.501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58.000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4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Térmica Gas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1.620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54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Térmica Carbón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4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Líquidos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1.592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4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Gas - Líquidos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4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Eólica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29.500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4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Biomasa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4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16.436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87.500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Marcador de texto 13"/>
          <p:cNvSpPr txBox="1">
            <a:spLocks/>
          </p:cNvSpPr>
          <p:nvPr/>
        </p:nvSpPr>
        <p:spPr>
          <a:xfrm>
            <a:off x="8519114" y="3729756"/>
            <a:ext cx="3128108" cy="254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Fuente</a:t>
            </a:r>
            <a:r>
              <a:rPr lang="es-ES"/>
              <a:t>: XM y UPME (2016)</a:t>
            </a:r>
            <a:endParaRPr lang="es-ES" dirty="0"/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/>
          </p:nvPr>
        </p:nvGraphicFramePr>
        <p:xfrm>
          <a:off x="6260112" y="4448781"/>
          <a:ext cx="5454594" cy="1299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3" imgW="3819277" imgH="962098" progId="Excel.Sheet.12">
                  <p:embed/>
                </p:oleObj>
              </mc:Choice>
              <mc:Fallback>
                <p:oleObj name="Worksheet" r:id="rId3" imgW="3819277" imgH="962098" progId="Excel.Sheet.12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112" y="4448781"/>
                        <a:ext cx="5454594" cy="12993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165896" y="948099"/>
            <a:ext cx="3558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Participación por tecnología en la Matriz Eléctrica coreana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64" y="1430768"/>
            <a:ext cx="3541904" cy="292391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703" y="1471319"/>
            <a:ext cx="1944011" cy="290791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063371" y="961060"/>
            <a:ext cx="1896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/>
              <a:t>Tipos de tecnología</a:t>
            </a: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3596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65" y="188758"/>
            <a:ext cx="11763366" cy="559387"/>
          </a:xfrm>
        </p:spPr>
        <p:txBody>
          <a:bodyPr/>
          <a:lstStyle/>
          <a:p>
            <a:r>
              <a:rPr lang="es-ES" dirty="0"/>
              <a:t>Aprovechamiento </a:t>
            </a:r>
            <a:r>
              <a:rPr lang="es-ES" sz="4000" dirty="0"/>
              <a:t>de</a:t>
            </a:r>
            <a:r>
              <a:rPr lang="es-ES" dirty="0"/>
              <a:t> los recursos disponibles para generación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9134764" y="5811837"/>
            <a:ext cx="2854036" cy="254527"/>
          </a:xfrm>
        </p:spPr>
        <p:txBody>
          <a:bodyPr/>
          <a:lstStyle/>
          <a:p>
            <a:r>
              <a:rPr lang="es-CO" dirty="0"/>
              <a:t>Fuente: DNP. REDI Residuos Sólidos 2015</a:t>
            </a:r>
          </a:p>
        </p:txBody>
      </p:sp>
      <p:sp>
        <p:nvSpPr>
          <p:cNvPr id="6" name="4 Rectángulo"/>
          <p:cNvSpPr/>
          <p:nvPr/>
        </p:nvSpPr>
        <p:spPr>
          <a:xfrm>
            <a:off x="215615" y="5174910"/>
            <a:ext cx="59579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s-CO" sz="1600" dirty="0">
                <a:latin typeface="+mj-lt"/>
                <a:cs typeface="Arial" panose="020B0604020202020204" pitchFamily="34" charset="0"/>
              </a:rPr>
              <a:t>Para Colombia el reto está en buscar que los precios de energía generada a partir de</a:t>
            </a:r>
            <a:r>
              <a:rPr lang="es-CO" sz="1600" b="1" dirty="0">
                <a:latin typeface="+mj-lt"/>
                <a:cs typeface="Arial" panose="020B0604020202020204" pitchFamily="34" charset="0"/>
              </a:rPr>
              <a:t> residuos sea competitivo </a:t>
            </a:r>
            <a:r>
              <a:rPr lang="es-CO" sz="1600" dirty="0">
                <a:latin typeface="+mj-lt"/>
                <a:cs typeface="Arial" panose="020B0604020202020204" pitchFamily="34" charset="0"/>
              </a:rPr>
              <a:t>frente al precio de las fuentes convencionales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/>
          </p:nvPr>
        </p:nvGraphicFramePr>
        <p:xfrm>
          <a:off x="6345881" y="3439486"/>
          <a:ext cx="4568196" cy="26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6173548" y="1240562"/>
            <a:ext cx="5185146" cy="2068080"/>
          </a:xfrm>
          <a:prstGeom prst="roundRect">
            <a:avLst>
              <a:gd name="adj" fmla="val 5512"/>
            </a:avLst>
          </a:prstGeom>
          <a:noFill/>
          <a:ln w="19050" cmpd="sng">
            <a:solidFill>
              <a:srgbClr val="A4091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Generando energía a partir del biogás, es la manera más </a:t>
            </a:r>
            <a:r>
              <a:rPr lang="es-CO" sz="1400" b="1" dirty="0">
                <a:solidFill>
                  <a:schemeClr val="tx1"/>
                </a:solidFill>
              </a:rPr>
              <a:t>costo eficiente de reducción de GEI</a:t>
            </a:r>
            <a:endParaRPr lang="es-CO" sz="1400" dirty="0">
              <a:solidFill>
                <a:schemeClr val="tx1"/>
              </a:solidFill>
            </a:endParaRPr>
          </a:p>
          <a:p>
            <a:pPr algn="ctr"/>
            <a:endParaRPr lang="es-CO" sz="1400" dirty="0">
              <a:solidFill>
                <a:schemeClr val="tx1"/>
              </a:solidFill>
            </a:endParaRP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20 principales rellenos sanitarios ($273 mil millones de inversión) -&gt; se pueden obtener aprox. </a:t>
            </a:r>
          </a:p>
          <a:p>
            <a:pPr algn="ctr"/>
            <a:r>
              <a:rPr lang="es-CO" sz="1400" b="1" dirty="0">
                <a:solidFill>
                  <a:schemeClr val="tx1"/>
                </a:solidFill>
              </a:rPr>
              <a:t>515 </a:t>
            </a:r>
            <a:r>
              <a:rPr lang="es-CO" sz="1400" b="1" dirty="0" err="1">
                <a:solidFill>
                  <a:schemeClr val="tx1"/>
                </a:solidFill>
              </a:rPr>
              <a:t>GWh</a:t>
            </a:r>
            <a:r>
              <a:rPr lang="es-CO" sz="1400" b="1" dirty="0">
                <a:solidFill>
                  <a:schemeClr val="tx1"/>
                </a:solidFill>
              </a:rPr>
              <a:t>/año </a:t>
            </a:r>
            <a:r>
              <a:rPr lang="es-CO" sz="1400" dirty="0">
                <a:solidFill>
                  <a:schemeClr val="tx1"/>
                </a:solidFill>
              </a:rPr>
              <a:t>(1% Generación Total)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82" y="1545467"/>
            <a:ext cx="3657443" cy="340903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42825" y="1515317"/>
            <a:ext cx="1788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La participación de generación con residuos sólidos y biomasa corresponde al </a:t>
            </a:r>
            <a:r>
              <a:rPr lang="es-ES" sz="1400" b="1" dirty="0"/>
              <a:t>84% </a:t>
            </a:r>
            <a:r>
              <a:rPr lang="es-ES" sz="1400" dirty="0"/>
              <a:t>de la generación renovable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53607" y="1007172"/>
            <a:ext cx="292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/>
              <a:t>Participación FNCER por Fuente</a:t>
            </a:r>
          </a:p>
          <a:p>
            <a:pPr algn="ctr"/>
            <a:r>
              <a:rPr lang="es-ES" sz="1400" b="1" dirty="0"/>
              <a:t>Corea</a:t>
            </a: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38229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N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81C2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NP">
      <a:majorFont>
        <a:latin typeface="Futura Std Book"/>
        <a:ea typeface=""/>
        <a:cs typeface=""/>
      </a:majorFont>
      <a:minorFont>
        <a:latin typeface="Futura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A4091F"/>
            </a:gs>
            <a:gs pos="100000">
              <a:srgbClr val="800000"/>
            </a:gs>
          </a:gsLst>
          <a:lin ang="5400000" scaled="0"/>
          <a:tileRect/>
        </a:gra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BBE0D0061F244CB264056D707C73D0" ma:contentTypeVersion="2" ma:contentTypeDescription="Crear nuevo documento." ma:contentTypeScope="" ma:versionID="7e53e857811c1d0b685aa31124575435">
  <xsd:schema xmlns:xsd="http://www.w3.org/2001/XMLSchema" xmlns:xs="http://www.w3.org/2001/XMLSchema" xmlns:p="http://schemas.microsoft.com/office/2006/metadata/properties" xmlns:ns1="http://schemas.microsoft.com/sharepoint/v3" xmlns:ns2="76cc4adf-23be-4666-9446-e45c4555cd30" targetNamespace="http://schemas.microsoft.com/office/2006/metadata/properties" ma:root="true" ma:fieldsID="c01e1eb6c4ae068fb2ca2b6f378a3669" ns1:_="" ns2:_="">
    <xsd:import namespace="http://schemas.microsoft.com/sharepoint/v3"/>
    <xsd:import namespace="76cc4adf-23be-4666-9446-e45c4555cd3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c4adf-23be-4666-9446-e45c4555c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059664-0983-4AD2-8B89-3201A55EAB36}"/>
</file>

<file path=customXml/itemProps2.xml><?xml version="1.0" encoding="utf-8"?>
<ds:datastoreItem xmlns:ds="http://schemas.openxmlformats.org/officeDocument/2006/customXml" ds:itemID="{01AB4957-EB13-45F5-A9F9-351F2745B06B}"/>
</file>

<file path=customXml/itemProps3.xml><?xml version="1.0" encoding="utf-8"?>
<ds:datastoreItem xmlns:ds="http://schemas.openxmlformats.org/officeDocument/2006/customXml" ds:itemID="{83C4C8D0-5BC8-45EE-B16C-229BFEB29041}"/>
</file>

<file path=docProps/app.xml><?xml version="1.0" encoding="utf-8"?>
<Properties xmlns="http://schemas.openxmlformats.org/officeDocument/2006/extended-properties" xmlns:vt="http://schemas.openxmlformats.org/officeDocument/2006/docPropsVTypes">
  <TotalTime>13746</TotalTime>
  <Words>2065</Words>
  <Application>Microsoft Office PowerPoint</Application>
  <PresentationFormat>Panorámica</PresentationFormat>
  <Paragraphs>287</Paragraphs>
  <Slides>24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맑은 고딕</vt:lpstr>
      <vt:lpstr>Arial</vt:lpstr>
      <vt:lpstr>Arial Black</vt:lpstr>
      <vt:lpstr>Calibri</vt:lpstr>
      <vt:lpstr>Futura Std Book</vt:lpstr>
      <vt:lpstr>Futura Std Medium</vt:lpstr>
      <vt:lpstr>Times New Roman</vt:lpstr>
      <vt:lpstr>Wingdings</vt:lpstr>
      <vt:lpstr>Office Theme</vt:lpstr>
      <vt:lpstr>4_Tema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Diversificación de la matriz energética</vt:lpstr>
      <vt:lpstr>Aprovechamiento de los recursos disponibles para generación</vt:lpstr>
      <vt:lpstr>Fortalecer la estrategia de eficiencia energética</vt:lpstr>
      <vt:lpstr>Principales retos</vt:lpstr>
      <vt:lpstr>Presentación de PowerPoint</vt:lpstr>
      <vt:lpstr>Presentación de PowerPoint</vt:lpstr>
      <vt:lpstr>Lecciones/experiencias/tecnologías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C</dc:creator>
  <cp:lastModifiedBy>Diana Estefania DEPM. Pulido Mojica</cp:lastModifiedBy>
  <cp:revision>2260</cp:revision>
  <dcterms:created xsi:type="dcterms:W3CDTF">2016-04-09T15:53:17Z</dcterms:created>
  <dcterms:modified xsi:type="dcterms:W3CDTF">2017-06-09T19:32:54Z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0x010100BABBE0D0061F244CB264056D707C73D0</vt:lpwstr>
  </property>
</Properties>
</file>