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0" r:id="rId2"/>
    <p:sldId id="256" r:id="rId3"/>
    <p:sldId id="258" r:id="rId4"/>
    <p:sldId id="261" r:id="rId5"/>
    <p:sldId id="262" r:id="rId6"/>
    <p:sldId id="2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451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1DE40C-DEFE-4164-BA63-71CC29DE3D00}" type="doc">
      <dgm:prSet loTypeId="urn:microsoft.com/office/officeart/2005/8/layout/arrow2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F4DE0AA-F00F-484F-84C8-27310A1988E3}">
      <dgm:prSet phldrT="[Text]" custT="1"/>
      <dgm:spPr/>
      <dgm:t>
        <a:bodyPr/>
        <a:lstStyle/>
        <a:p>
          <a:r>
            <a:rPr lang="es-CO" sz="1400" b="1" noProof="0" smtClean="0">
              <a:latin typeface="Calibri Light" panose="020F0302020204030204" pitchFamily="34" charset="0"/>
            </a:rPr>
            <a:t>Variabilidad Climática</a:t>
          </a:r>
          <a:endParaRPr lang="es-CO" sz="1400" b="1" noProof="0" dirty="0">
            <a:latin typeface="Calibri Light" panose="020F0302020204030204" pitchFamily="34" charset="0"/>
          </a:endParaRPr>
        </a:p>
      </dgm:t>
    </dgm:pt>
    <dgm:pt modelId="{2C834460-53A4-489E-ADA0-626ACC578082}" type="parTrans" cxnId="{845D8099-F732-4FE4-A237-FE6CC6EEE55E}">
      <dgm:prSet/>
      <dgm:spPr/>
      <dgm:t>
        <a:bodyPr/>
        <a:lstStyle/>
        <a:p>
          <a:endParaRPr lang="es-CO" sz="2000" noProof="0" dirty="0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C65E3A4C-8F6D-4BD6-A56C-C38D0B7EB0A8}" type="sibTrans" cxnId="{845D8099-F732-4FE4-A237-FE6CC6EEE55E}">
      <dgm:prSet/>
      <dgm:spPr/>
      <dgm:t>
        <a:bodyPr/>
        <a:lstStyle/>
        <a:p>
          <a:endParaRPr lang="es-CO" sz="2000" noProof="0" dirty="0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64566EC9-23B6-4664-BA47-9C12BF55422D}">
      <dgm:prSet phldrT="[Text]" custT="1"/>
      <dgm:spPr/>
      <dgm:t>
        <a:bodyPr/>
        <a:lstStyle/>
        <a:p>
          <a:r>
            <a:rPr lang="es-CO" sz="1400" b="1" noProof="0" smtClean="0">
              <a:latin typeface="Calibri Light" panose="020F0302020204030204" pitchFamily="34" charset="0"/>
            </a:rPr>
            <a:t>Cambio Climático</a:t>
          </a:r>
          <a:endParaRPr lang="es-CO" sz="1400" b="1" noProof="0" dirty="0">
            <a:latin typeface="Calibri Light" panose="020F0302020204030204" pitchFamily="34" charset="0"/>
          </a:endParaRPr>
        </a:p>
      </dgm:t>
    </dgm:pt>
    <dgm:pt modelId="{A91EFA45-6743-4DC7-B0C2-E60F2D379A6C}" type="parTrans" cxnId="{FD950A49-8321-4FF2-852A-DAEBA0C8AD26}">
      <dgm:prSet/>
      <dgm:spPr/>
      <dgm:t>
        <a:bodyPr/>
        <a:lstStyle/>
        <a:p>
          <a:endParaRPr lang="es-CO" sz="2000" noProof="0" dirty="0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CC977594-C9A0-4996-BE1F-697BA58BDD94}" type="sibTrans" cxnId="{FD950A49-8321-4FF2-852A-DAEBA0C8AD26}">
      <dgm:prSet/>
      <dgm:spPr/>
      <dgm:t>
        <a:bodyPr/>
        <a:lstStyle/>
        <a:p>
          <a:endParaRPr lang="es-CO" sz="2000" noProof="0" dirty="0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CA086E89-BBB1-4BC9-A76C-8DCC0C5F3646}" type="pres">
      <dgm:prSet presAssocID="{D31DE40C-DEFE-4164-BA63-71CC29DE3D00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C3C61BEE-DBEF-46FB-A83C-568894135A37}" type="pres">
      <dgm:prSet presAssocID="{D31DE40C-DEFE-4164-BA63-71CC29DE3D00}" presName="arrow" presStyleLbl="bgShp" presStyleIdx="0" presStyleCnt="1" custScaleX="161942"/>
      <dgm:spPr/>
      <dgm:t>
        <a:bodyPr/>
        <a:lstStyle/>
        <a:p>
          <a:endParaRPr lang="es-CO"/>
        </a:p>
      </dgm:t>
    </dgm:pt>
    <dgm:pt modelId="{7FE3380E-012F-4DB5-9C00-7BFE12F82F56}" type="pres">
      <dgm:prSet presAssocID="{D31DE40C-DEFE-4164-BA63-71CC29DE3D00}" presName="arrowDiagram2" presStyleCnt="0"/>
      <dgm:spPr/>
      <dgm:t>
        <a:bodyPr/>
        <a:lstStyle/>
        <a:p>
          <a:endParaRPr lang="es-CO"/>
        </a:p>
      </dgm:t>
    </dgm:pt>
    <dgm:pt modelId="{ED6EB929-6D45-4C82-8E86-9774F5A533B5}" type="pres">
      <dgm:prSet presAssocID="{8F4DE0AA-F00F-484F-84C8-27310A1988E3}" presName="bullet2a" presStyleLbl="node1" presStyleIdx="0" presStyleCnt="2" custLinFactX="-100000" custLinFactNeighborX="-191689" custLinFactNeighborY="-40913"/>
      <dgm:spPr/>
      <dgm:t>
        <a:bodyPr/>
        <a:lstStyle/>
        <a:p>
          <a:endParaRPr lang="es-CO"/>
        </a:p>
      </dgm:t>
    </dgm:pt>
    <dgm:pt modelId="{5DA79502-BE72-47F3-B10E-818CAE7442B1}" type="pres">
      <dgm:prSet presAssocID="{8F4DE0AA-F00F-484F-84C8-27310A1988E3}" presName="textBox2a" presStyleLbl="revTx" presStyleIdx="0" presStyleCnt="2" custScaleY="64843" custLinFactNeighborX="-19459" custLinFactNeighborY="-3973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7A6A686-95BA-4C6C-9A87-ECA2AADE5B51}" type="pres">
      <dgm:prSet presAssocID="{64566EC9-23B6-4664-BA47-9C12BF55422D}" presName="bullet2b" presStyleLbl="node1" presStyleIdx="1" presStyleCnt="2" custLinFactX="237011" custLinFactNeighborX="300000" custLinFactNeighborY="-21328"/>
      <dgm:spPr/>
      <dgm:t>
        <a:bodyPr/>
        <a:lstStyle/>
        <a:p>
          <a:endParaRPr lang="es-CO"/>
        </a:p>
      </dgm:t>
    </dgm:pt>
    <dgm:pt modelId="{FE0C5015-88A2-4EC7-AD23-5B1906A186CE}" type="pres">
      <dgm:prSet presAssocID="{64566EC9-23B6-4664-BA47-9C12BF55422D}" presName="textBox2b" presStyleLbl="revTx" presStyleIdx="1" presStyleCnt="2" custScaleY="77712" custLinFactX="2821" custLinFactNeighborX="100000" custLinFactNeighborY="-1727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9132CB2-B615-4180-924B-0583A33DF41A}" type="presOf" srcId="{64566EC9-23B6-4664-BA47-9C12BF55422D}" destId="{FE0C5015-88A2-4EC7-AD23-5B1906A186CE}" srcOrd="0" destOrd="0" presId="urn:microsoft.com/office/officeart/2005/8/layout/arrow2"/>
    <dgm:cxn modelId="{845D8099-F732-4FE4-A237-FE6CC6EEE55E}" srcId="{D31DE40C-DEFE-4164-BA63-71CC29DE3D00}" destId="{8F4DE0AA-F00F-484F-84C8-27310A1988E3}" srcOrd="0" destOrd="0" parTransId="{2C834460-53A4-489E-ADA0-626ACC578082}" sibTransId="{C65E3A4C-8F6D-4BD6-A56C-C38D0B7EB0A8}"/>
    <dgm:cxn modelId="{88D06E7E-32FC-4717-91E9-FEBF5B4DB707}" type="presOf" srcId="{8F4DE0AA-F00F-484F-84C8-27310A1988E3}" destId="{5DA79502-BE72-47F3-B10E-818CAE7442B1}" srcOrd="0" destOrd="0" presId="urn:microsoft.com/office/officeart/2005/8/layout/arrow2"/>
    <dgm:cxn modelId="{C1E3FFBA-5365-46C2-866B-36EC1CE928CC}" type="presOf" srcId="{D31DE40C-DEFE-4164-BA63-71CC29DE3D00}" destId="{CA086E89-BBB1-4BC9-A76C-8DCC0C5F3646}" srcOrd="0" destOrd="0" presId="urn:microsoft.com/office/officeart/2005/8/layout/arrow2"/>
    <dgm:cxn modelId="{FD950A49-8321-4FF2-852A-DAEBA0C8AD26}" srcId="{D31DE40C-DEFE-4164-BA63-71CC29DE3D00}" destId="{64566EC9-23B6-4664-BA47-9C12BF55422D}" srcOrd="1" destOrd="0" parTransId="{A91EFA45-6743-4DC7-B0C2-E60F2D379A6C}" sibTransId="{CC977594-C9A0-4996-BE1F-697BA58BDD94}"/>
    <dgm:cxn modelId="{F850D06A-4C85-4937-BC16-ABE1465C03B8}" type="presParOf" srcId="{CA086E89-BBB1-4BC9-A76C-8DCC0C5F3646}" destId="{C3C61BEE-DBEF-46FB-A83C-568894135A37}" srcOrd="0" destOrd="0" presId="urn:microsoft.com/office/officeart/2005/8/layout/arrow2"/>
    <dgm:cxn modelId="{C49E94D0-917C-4D37-90A2-D2EF8D68BB7C}" type="presParOf" srcId="{CA086E89-BBB1-4BC9-A76C-8DCC0C5F3646}" destId="{7FE3380E-012F-4DB5-9C00-7BFE12F82F56}" srcOrd="1" destOrd="0" presId="urn:microsoft.com/office/officeart/2005/8/layout/arrow2"/>
    <dgm:cxn modelId="{4DA40B4D-CA9C-425A-A161-EB9049E87F87}" type="presParOf" srcId="{7FE3380E-012F-4DB5-9C00-7BFE12F82F56}" destId="{ED6EB929-6D45-4C82-8E86-9774F5A533B5}" srcOrd="0" destOrd="0" presId="urn:microsoft.com/office/officeart/2005/8/layout/arrow2"/>
    <dgm:cxn modelId="{C552DE49-BC5B-4251-8AD0-8371A0610126}" type="presParOf" srcId="{7FE3380E-012F-4DB5-9C00-7BFE12F82F56}" destId="{5DA79502-BE72-47F3-B10E-818CAE7442B1}" srcOrd="1" destOrd="0" presId="urn:microsoft.com/office/officeart/2005/8/layout/arrow2"/>
    <dgm:cxn modelId="{BB30DE43-DDBD-494A-9674-35E77E7017DA}" type="presParOf" srcId="{7FE3380E-012F-4DB5-9C00-7BFE12F82F56}" destId="{27A6A686-95BA-4C6C-9A87-ECA2AADE5B51}" srcOrd="2" destOrd="0" presId="urn:microsoft.com/office/officeart/2005/8/layout/arrow2"/>
    <dgm:cxn modelId="{08D75EBB-0820-43BB-845D-4DAB1D10AA3C}" type="presParOf" srcId="{7FE3380E-012F-4DB5-9C00-7BFE12F82F56}" destId="{FE0C5015-88A2-4EC7-AD23-5B1906A186CE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A4698B-AD73-4417-9BB9-ED590985369E}" type="doc">
      <dgm:prSet loTypeId="urn:microsoft.com/office/officeart/2005/8/layout/venn1" loCatId="relationship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1892826-38B8-4C94-9FA0-3144B450699C}">
      <dgm:prSet phldrT="[Text]"/>
      <dgm:spPr/>
      <dgm:t>
        <a:bodyPr/>
        <a:lstStyle/>
        <a:p>
          <a:r>
            <a:rPr lang="es-CO" b="1" noProof="0" dirty="0" smtClean="0"/>
            <a:t>Seguridad Alimentaria/</a:t>
          </a:r>
        </a:p>
        <a:p>
          <a:r>
            <a:rPr lang="es-CO" b="1" noProof="0" dirty="0" smtClean="0"/>
            <a:t>Productividad</a:t>
          </a:r>
          <a:endParaRPr lang="es-CO" b="1" noProof="0" dirty="0"/>
        </a:p>
      </dgm:t>
    </dgm:pt>
    <dgm:pt modelId="{56029BDB-A21F-4104-BA58-587C8FC59E00}" type="parTrans" cxnId="{9D8802C6-9EFD-44B5-A1B6-13BE2144EAB0}">
      <dgm:prSet/>
      <dgm:spPr/>
      <dgm:t>
        <a:bodyPr/>
        <a:lstStyle/>
        <a:p>
          <a:endParaRPr lang="es-CO"/>
        </a:p>
      </dgm:t>
    </dgm:pt>
    <dgm:pt modelId="{2DCD98C0-E5DD-402C-9292-9F691BD36F0E}" type="sibTrans" cxnId="{9D8802C6-9EFD-44B5-A1B6-13BE2144EAB0}">
      <dgm:prSet/>
      <dgm:spPr/>
      <dgm:t>
        <a:bodyPr/>
        <a:lstStyle/>
        <a:p>
          <a:endParaRPr lang="es-CO"/>
        </a:p>
      </dgm:t>
    </dgm:pt>
    <dgm:pt modelId="{3A9A1B38-54E1-449C-BC13-D369764AD3AC}">
      <dgm:prSet phldrT="[Text]"/>
      <dgm:spPr/>
      <dgm:t>
        <a:bodyPr/>
        <a:lstStyle/>
        <a:p>
          <a:r>
            <a:rPr lang="es-CO" b="1" noProof="0" dirty="0" smtClean="0"/>
            <a:t>Mitigación</a:t>
          </a:r>
          <a:endParaRPr lang="es-CO" b="1" noProof="0" dirty="0"/>
        </a:p>
      </dgm:t>
    </dgm:pt>
    <dgm:pt modelId="{416A589F-29C9-4559-9E54-DA2759350A3A}" type="parTrans" cxnId="{EBBCB15D-F051-4627-B9B5-5ACBECB55A57}">
      <dgm:prSet/>
      <dgm:spPr/>
      <dgm:t>
        <a:bodyPr/>
        <a:lstStyle/>
        <a:p>
          <a:endParaRPr lang="es-CO"/>
        </a:p>
      </dgm:t>
    </dgm:pt>
    <dgm:pt modelId="{753B4D85-35B6-4007-8EF2-B1A9A22BE6EF}" type="sibTrans" cxnId="{EBBCB15D-F051-4627-B9B5-5ACBECB55A57}">
      <dgm:prSet/>
      <dgm:spPr/>
      <dgm:t>
        <a:bodyPr/>
        <a:lstStyle/>
        <a:p>
          <a:endParaRPr lang="es-CO"/>
        </a:p>
      </dgm:t>
    </dgm:pt>
    <dgm:pt modelId="{45C01ADC-F3D6-49DE-AE23-8676B14947AE}">
      <dgm:prSet phldrT="[Text]"/>
      <dgm:spPr/>
      <dgm:t>
        <a:bodyPr/>
        <a:lstStyle/>
        <a:p>
          <a:r>
            <a:rPr lang="es-CO" b="1" noProof="0" dirty="0" smtClean="0"/>
            <a:t>Adaptación</a:t>
          </a:r>
          <a:endParaRPr lang="es-CO" b="1" noProof="0" dirty="0"/>
        </a:p>
      </dgm:t>
    </dgm:pt>
    <dgm:pt modelId="{4E52BC0A-F7AD-4D52-B897-F5FC7DFECF91}" type="parTrans" cxnId="{9332F387-B351-49EF-AF01-BDD0CC2DCA1D}">
      <dgm:prSet/>
      <dgm:spPr/>
      <dgm:t>
        <a:bodyPr/>
        <a:lstStyle/>
        <a:p>
          <a:endParaRPr lang="es-CO"/>
        </a:p>
      </dgm:t>
    </dgm:pt>
    <dgm:pt modelId="{FA06023A-C7EA-4354-BDF2-83930E8C764D}" type="sibTrans" cxnId="{9332F387-B351-49EF-AF01-BDD0CC2DCA1D}">
      <dgm:prSet/>
      <dgm:spPr/>
      <dgm:t>
        <a:bodyPr/>
        <a:lstStyle/>
        <a:p>
          <a:endParaRPr lang="es-CO"/>
        </a:p>
      </dgm:t>
    </dgm:pt>
    <dgm:pt modelId="{4F1C5964-EB1A-40A6-A86E-D1559377F501}" type="pres">
      <dgm:prSet presAssocID="{DEA4698B-AD73-4417-9BB9-ED590985369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CFC185B-F1F5-486C-A636-5AD2A558659A}" type="pres">
      <dgm:prSet presAssocID="{A1892826-38B8-4C94-9FA0-3144B450699C}" presName="circ1" presStyleLbl="vennNode1" presStyleIdx="0" presStyleCnt="3"/>
      <dgm:spPr/>
      <dgm:t>
        <a:bodyPr/>
        <a:lstStyle/>
        <a:p>
          <a:endParaRPr lang="es-CO"/>
        </a:p>
      </dgm:t>
    </dgm:pt>
    <dgm:pt modelId="{0811F879-C647-44F5-9DBD-93E6ACE4398D}" type="pres">
      <dgm:prSet presAssocID="{A1892826-38B8-4C94-9FA0-3144B450699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CB605F2-46D9-40C8-9FDE-C57E18B78AFF}" type="pres">
      <dgm:prSet presAssocID="{3A9A1B38-54E1-449C-BC13-D369764AD3AC}" presName="circ2" presStyleLbl="vennNode1" presStyleIdx="1" presStyleCnt="3"/>
      <dgm:spPr/>
      <dgm:t>
        <a:bodyPr/>
        <a:lstStyle/>
        <a:p>
          <a:endParaRPr lang="es-CO"/>
        </a:p>
      </dgm:t>
    </dgm:pt>
    <dgm:pt modelId="{2CE969A6-A6E8-45DD-95B6-084F27CEE63B}" type="pres">
      <dgm:prSet presAssocID="{3A9A1B38-54E1-449C-BC13-D369764AD3A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183D58E-5BAE-43F6-A908-0DC851285953}" type="pres">
      <dgm:prSet presAssocID="{45C01ADC-F3D6-49DE-AE23-8676B14947AE}" presName="circ3" presStyleLbl="vennNode1" presStyleIdx="2" presStyleCnt="3"/>
      <dgm:spPr/>
      <dgm:t>
        <a:bodyPr/>
        <a:lstStyle/>
        <a:p>
          <a:endParaRPr lang="es-CO"/>
        </a:p>
      </dgm:t>
    </dgm:pt>
    <dgm:pt modelId="{9677630C-2C1F-4589-935B-E4652C801EBE}" type="pres">
      <dgm:prSet presAssocID="{45C01ADC-F3D6-49DE-AE23-8676B14947A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D8802C6-9EFD-44B5-A1B6-13BE2144EAB0}" srcId="{DEA4698B-AD73-4417-9BB9-ED590985369E}" destId="{A1892826-38B8-4C94-9FA0-3144B450699C}" srcOrd="0" destOrd="0" parTransId="{56029BDB-A21F-4104-BA58-587C8FC59E00}" sibTransId="{2DCD98C0-E5DD-402C-9292-9F691BD36F0E}"/>
    <dgm:cxn modelId="{B9758E08-3E99-4F8B-9E02-D021E59844D0}" type="presOf" srcId="{45C01ADC-F3D6-49DE-AE23-8676B14947AE}" destId="{C183D58E-5BAE-43F6-A908-0DC851285953}" srcOrd="0" destOrd="0" presId="urn:microsoft.com/office/officeart/2005/8/layout/venn1"/>
    <dgm:cxn modelId="{9332F387-B351-49EF-AF01-BDD0CC2DCA1D}" srcId="{DEA4698B-AD73-4417-9BB9-ED590985369E}" destId="{45C01ADC-F3D6-49DE-AE23-8676B14947AE}" srcOrd="2" destOrd="0" parTransId="{4E52BC0A-F7AD-4D52-B897-F5FC7DFECF91}" sibTransId="{FA06023A-C7EA-4354-BDF2-83930E8C764D}"/>
    <dgm:cxn modelId="{0466018E-B5BE-42A7-BB5C-0D7DB774A07F}" type="presOf" srcId="{45C01ADC-F3D6-49DE-AE23-8676B14947AE}" destId="{9677630C-2C1F-4589-935B-E4652C801EBE}" srcOrd="1" destOrd="0" presId="urn:microsoft.com/office/officeart/2005/8/layout/venn1"/>
    <dgm:cxn modelId="{95487B8F-E0E0-49BD-B596-E2AEB85E2972}" type="presOf" srcId="{3A9A1B38-54E1-449C-BC13-D369764AD3AC}" destId="{2CE969A6-A6E8-45DD-95B6-084F27CEE63B}" srcOrd="1" destOrd="0" presId="urn:microsoft.com/office/officeart/2005/8/layout/venn1"/>
    <dgm:cxn modelId="{4C6D0D47-DE5D-43E4-9EB1-FFEB7651A479}" type="presOf" srcId="{A1892826-38B8-4C94-9FA0-3144B450699C}" destId="{0811F879-C647-44F5-9DBD-93E6ACE4398D}" srcOrd="1" destOrd="0" presId="urn:microsoft.com/office/officeart/2005/8/layout/venn1"/>
    <dgm:cxn modelId="{FAC41E63-B0F4-437B-B855-0A40462EBB72}" type="presOf" srcId="{A1892826-38B8-4C94-9FA0-3144B450699C}" destId="{DCFC185B-F1F5-486C-A636-5AD2A558659A}" srcOrd="0" destOrd="0" presId="urn:microsoft.com/office/officeart/2005/8/layout/venn1"/>
    <dgm:cxn modelId="{39333A67-D202-4F92-B197-E49CB096E6B4}" type="presOf" srcId="{DEA4698B-AD73-4417-9BB9-ED590985369E}" destId="{4F1C5964-EB1A-40A6-A86E-D1559377F501}" srcOrd="0" destOrd="0" presId="urn:microsoft.com/office/officeart/2005/8/layout/venn1"/>
    <dgm:cxn modelId="{EBBCB15D-F051-4627-B9B5-5ACBECB55A57}" srcId="{DEA4698B-AD73-4417-9BB9-ED590985369E}" destId="{3A9A1B38-54E1-449C-BC13-D369764AD3AC}" srcOrd="1" destOrd="0" parTransId="{416A589F-29C9-4559-9E54-DA2759350A3A}" sibTransId="{753B4D85-35B6-4007-8EF2-B1A9A22BE6EF}"/>
    <dgm:cxn modelId="{8D236450-9344-4187-87BF-9837AC705C3C}" type="presOf" srcId="{3A9A1B38-54E1-449C-BC13-D369764AD3AC}" destId="{6CB605F2-46D9-40C8-9FDE-C57E18B78AFF}" srcOrd="0" destOrd="0" presId="urn:microsoft.com/office/officeart/2005/8/layout/venn1"/>
    <dgm:cxn modelId="{BC67E6F3-C8A9-455B-8125-6025EC3BE8E8}" type="presParOf" srcId="{4F1C5964-EB1A-40A6-A86E-D1559377F501}" destId="{DCFC185B-F1F5-486C-A636-5AD2A558659A}" srcOrd="0" destOrd="0" presId="urn:microsoft.com/office/officeart/2005/8/layout/venn1"/>
    <dgm:cxn modelId="{17C31CA2-4873-4543-920B-244AED70AF90}" type="presParOf" srcId="{4F1C5964-EB1A-40A6-A86E-D1559377F501}" destId="{0811F879-C647-44F5-9DBD-93E6ACE4398D}" srcOrd="1" destOrd="0" presId="urn:microsoft.com/office/officeart/2005/8/layout/venn1"/>
    <dgm:cxn modelId="{82A8BE61-D91B-41CD-B653-D65F7E360A03}" type="presParOf" srcId="{4F1C5964-EB1A-40A6-A86E-D1559377F501}" destId="{6CB605F2-46D9-40C8-9FDE-C57E18B78AFF}" srcOrd="2" destOrd="0" presId="urn:microsoft.com/office/officeart/2005/8/layout/venn1"/>
    <dgm:cxn modelId="{BE58944F-FA4A-45CB-ABE5-75A771F10E0D}" type="presParOf" srcId="{4F1C5964-EB1A-40A6-A86E-D1559377F501}" destId="{2CE969A6-A6E8-45DD-95B6-084F27CEE63B}" srcOrd="3" destOrd="0" presId="urn:microsoft.com/office/officeart/2005/8/layout/venn1"/>
    <dgm:cxn modelId="{130A38A5-A952-4A67-95B7-E8771451171A}" type="presParOf" srcId="{4F1C5964-EB1A-40A6-A86E-D1559377F501}" destId="{C183D58E-5BAE-43F6-A908-0DC851285953}" srcOrd="4" destOrd="0" presId="urn:microsoft.com/office/officeart/2005/8/layout/venn1"/>
    <dgm:cxn modelId="{36CD7A7C-9278-44C2-AB34-C39099CC4F4C}" type="presParOf" srcId="{4F1C5964-EB1A-40A6-A86E-D1559377F501}" destId="{9677630C-2C1F-4589-935B-E4652C801EB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6109F-7EC6-4829-9DC9-8EB289DA9C91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E3F14-9E5F-4AC7-8E05-4A9E239D8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70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CCAFS is focusing on climate change adaptation and mitigation, and its role</a:t>
            </a:r>
            <a:r>
              <a:rPr lang="en-US" baseline="0" dirty="0" smtClean="0"/>
              <a:t> in food security – and especially the synergies and trade-offs amongst these.</a:t>
            </a:r>
          </a:p>
          <a:p>
            <a:r>
              <a:rPr lang="en-US" baseline="0" dirty="0" smtClean="0"/>
              <a:t>Not just agricultural practices, but interested in the whole food system – from production to consumption</a:t>
            </a:r>
          </a:p>
          <a:p>
            <a:r>
              <a:rPr lang="en-US" baseline="0" dirty="0" smtClean="0"/>
              <a:t>In terms of adaptation, interested in the challenges poses by variability/extremes and longer term progressive changes.</a:t>
            </a:r>
          </a:p>
          <a:p>
            <a:r>
              <a:rPr lang="en-US" dirty="0" smtClean="0"/>
              <a:t>Interested in not only incremental changes (e.g. changing practices) but also transformational options (e.g. switching farming systems)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0D840-A78A-4014-AEE0-9CB8A4E39B31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857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4CDC8-6635-4E27-9B1B-B3A08FDFCA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93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9625-FE2D-45E4-925A-9277D420417D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F2B7-AD8C-43BA-AEC1-BEAA2F30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9625-FE2D-45E4-925A-9277D420417D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F2B7-AD8C-43BA-AEC1-BEAA2F30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2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9625-FE2D-45E4-925A-9277D420417D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F2B7-AD8C-43BA-AEC1-BEAA2F30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18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9625-FE2D-45E4-925A-9277D420417D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F2B7-AD8C-43BA-AEC1-BEAA2F30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6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9625-FE2D-45E4-925A-9277D420417D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F2B7-AD8C-43BA-AEC1-BEAA2F30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9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9625-FE2D-45E4-925A-9277D420417D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F2B7-AD8C-43BA-AEC1-BEAA2F30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2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9625-FE2D-45E4-925A-9277D420417D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F2B7-AD8C-43BA-AEC1-BEAA2F30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17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9625-FE2D-45E4-925A-9277D420417D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F2B7-AD8C-43BA-AEC1-BEAA2F30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9625-FE2D-45E4-925A-9277D420417D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F2B7-AD8C-43BA-AEC1-BEAA2F30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1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9625-FE2D-45E4-925A-9277D420417D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F2B7-AD8C-43BA-AEC1-BEAA2F30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56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D9625-FE2D-45E4-925A-9277D420417D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F2B7-AD8C-43BA-AEC1-BEAA2F30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D9625-FE2D-45E4-925A-9277D420417D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0F2B7-AD8C-43BA-AEC1-BEAA2F30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60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Layout" Target="../diagrams/layout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19.png"/><Relationship Id="rId10" Type="http://schemas.openxmlformats.org/officeDocument/2006/relationships/diagramData" Target="../diagrams/data2.xml"/><Relationship Id="rId4" Type="http://schemas.openxmlformats.org/officeDocument/2006/relationships/diagramData" Target="../diagrams/data1.xml"/><Relationship Id="rId9" Type="http://schemas.openxmlformats.org/officeDocument/2006/relationships/image" Target="../media/image18.png"/><Relationship Id="rId14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hyperlink" Target="mailto:a.m.Loboguerrero@cigar.or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515897"/>
            <a:ext cx="12192000" cy="1342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641987"/>
          </a:xfrm>
        </p:spPr>
        <p:txBody>
          <a:bodyPr>
            <a:normAutofit fontScale="90000"/>
          </a:bodyPr>
          <a:lstStyle/>
          <a:p>
            <a:r>
              <a:rPr lang="es-CO" b="1" dirty="0"/>
              <a:t>"Hacia el crecimiento verde del sector agropecuario colombiano"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961372" y="5530931"/>
            <a:ext cx="32306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sz="1400" b="1" dirty="0" smtClean="0"/>
              <a:t>Ana María Loboguerrero</a:t>
            </a:r>
          </a:p>
          <a:p>
            <a:pPr algn="r"/>
            <a:r>
              <a:rPr lang="es-CO" sz="1200" dirty="0" smtClean="0"/>
              <a:t>Directora Regional de CCAFS para América Latina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300099"/>
            <a:ext cx="8883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00" dirty="0" smtClean="0">
                <a:solidFill>
                  <a:schemeClr val="bg1"/>
                </a:solidFill>
              </a:rPr>
              <a:t>Foto: </a:t>
            </a:r>
            <a:r>
              <a:rPr lang="es-CO" sz="900" dirty="0" err="1" smtClean="0">
                <a:solidFill>
                  <a:schemeClr val="bg1"/>
                </a:solidFill>
              </a:rPr>
              <a:t>N.Palmer</a:t>
            </a:r>
            <a:endParaRPr lang="es-CO" sz="9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6609" y="6004446"/>
            <a:ext cx="11396424" cy="879841"/>
            <a:chOff x="346609" y="5934110"/>
            <a:chExt cx="11396424" cy="879841"/>
          </a:xfrm>
        </p:grpSpPr>
        <p:grpSp>
          <p:nvGrpSpPr>
            <p:cNvPr id="8" name="Group 7"/>
            <p:cNvGrpSpPr/>
            <p:nvPr/>
          </p:nvGrpSpPr>
          <p:grpSpPr>
            <a:xfrm>
              <a:off x="6355010" y="5957368"/>
              <a:ext cx="5388023" cy="833324"/>
              <a:chOff x="1559021" y="1579635"/>
              <a:chExt cx="6318805" cy="101110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1359" y="1729829"/>
                <a:ext cx="2885550" cy="71071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9021" y="1729829"/>
                <a:ext cx="1737852" cy="71337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5967" y="1579635"/>
                <a:ext cx="1451859" cy="101110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346609" y="5934110"/>
              <a:ext cx="5934025" cy="879841"/>
              <a:chOff x="822662" y="360278"/>
              <a:chExt cx="7490061" cy="109739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5780" y="418299"/>
                <a:ext cx="3330187" cy="981359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25967" y="360278"/>
                <a:ext cx="1886756" cy="1097399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662" y="517667"/>
                <a:ext cx="2273118" cy="78262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0507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190"/>
            <a:ext cx="5274711" cy="41763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2210" y="22463"/>
            <a:ext cx="3682873" cy="39493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49814"/>
            <a:ext cx="4220307" cy="48933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4461" y="-16011"/>
            <a:ext cx="4529088" cy="35364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79" y="2874672"/>
            <a:ext cx="3204998" cy="38260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9481" y="522225"/>
            <a:ext cx="3385039" cy="29981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2360" y="2914690"/>
            <a:ext cx="4949850" cy="3804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3218" y="3997035"/>
            <a:ext cx="3631224" cy="2883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4768" y="3036376"/>
            <a:ext cx="3902737" cy="371371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-16011"/>
            <a:ext cx="12192000" cy="68740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 smtClean="0">
                <a:solidFill>
                  <a:schemeClr val="bg1"/>
                </a:solidFill>
                <a:latin typeface="+mj-lt"/>
              </a:rPr>
              <a:t>El reto: Transformación y sostenibilidad del sector agropecuario colombiano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642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:\Documents and Settings\pcooper\Local Settings\Temporary Internet Files\Content.Word\clouds.jpg"/>
          <p:cNvPicPr/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1" b="18731"/>
          <a:stretch/>
        </p:blipFill>
        <p:spPr bwMode="auto">
          <a:xfrm>
            <a:off x="0" y="15804"/>
            <a:ext cx="12192000" cy="684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987567689"/>
              </p:ext>
            </p:extLst>
          </p:nvPr>
        </p:nvGraphicFramePr>
        <p:xfrm>
          <a:off x="2901696" y="4287600"/>
          <a:ext cx="9290304" cy="25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01946"/>
            <a:ext cx="2129163" cy="1756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7460" y="3794218"/>
            <a:ext cx="6962620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	        </a:t>
            </a:r>
            <a:r>
              <a:rPr lang="en-US" b="1" dirty="0" err="1" smtClean="0"/>
              <a:t>Sistemas</a:t>
            </a:r>
            <a:r>
              <a:rPr lang="en-US" b="1" dirty="0" smtClean="0"/>
              <a:t> </a:t>
            </a:r>
            <a:r>
              <a:rPr lang="en-US" b="1" dirty="0" err="1" smtClean="0"/>
              <a:t>Agroalimentarios</a:t>
            </a:r>
            <a:endParaRPr lang="es-CO" b="1" dirty="0"/>
          </a:p>
        </p:txBody>
      </p:sp>
      <p:sp>
        <p:nvSpPr>
          <p:cNvPr id="25" name="Curved Right Arrow 24"/>
          <p:cNvSpPr/>
          <p:nvPr/>
        </p:nvSpPr>
        <p:spPr>
          <a:xfrm>
            <a:off x="536991" y="914074"/>
            <a:ext cx="1527686" cy="3627209"/>
          </a:xfrm>
          <a:prstGeom prst="curvedRightArrow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alpha val="74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Curved Up Arrow 28"/>
          <p:cNvSpPr/>
          <p:nvPr/>
        </p:nvSpPr>
        <p:spPr>
          <a:xfrm rot="16200000">
            <a:off x="3915755" y="1689916"/>
            <a:ext cx="3510455" cy="1608684"/>
          </a:xfrm>
          <a:prstGeom prst="curvedUpArrow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alpha val="74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6991" y="2346759"/>
            <a:ext cx="1091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latin typeface="Calibri Light" panose="020F0302020204030204" pitchFamily="34" charset="0"/>
              </a:rPr>
              <a:t>Sinergias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65449" y="2346759"/>
            <a:ext cx="1374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latin typeface="Calibri Light" panose="020F0302020204030204" pitchFamily="34" charset="0"/>
              </a:rPr>
              <a:t>Disyuntivas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77896163"/>
              </p:ext>
            </p:extLst>
          </p:nvPr>
        </p:nvGraphicFramePr>
        <p:xfrm>
          <a:off x="304669" y="796912"/>
          <a:ext cx="6019329" cy="3636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62849" y="6526328"/>
            <a:ext cx="1061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s-CO" dirty="0"/>
              <a:t>Incremental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65700" y="6546798"/>
            <a:ext cx="1441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s-CO" dirty="0"/>
              <a:t>Transformacional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463316" y="6420221"/>
            <a:ext cx="5692364" cy="1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953630" y="6093387"/>
            <a:ext cx="1015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/>
              <a:t>Adaptación</a:t>
            </a:r>
          </a:p>
        </p:txBody>
      </p:sp>
      <p:pic>
        <p:nvPicPr>
          <p:cNvPr id="33" name="Picture 2" descr="http://www.asisucede.com.mx/wp-content/uploads/2015/01/sistema-e1420760820997.png"/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5006" y="778750"/>
            <a:ext cx="3775074" cy="37625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0" y="20638"/>
            <a:ext cx="12192000" cy="7668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500" b="1" dirty="0" smtClean="0"/>
              <a:t>Agricultura Sostenible Adaptada al Clima (ASAC): parte de la solución</a:t>
            </a:r>
            <a:endParaRPr lang="es-CO" sz="3500" b="1" dirty="0"/>
          </a:p>
        </p:txBody>
      </p:sp>
    </p:spTree>
    <p:extLst>
      <p:ext uri="{BB962C8B-B14F-4D97-AF65-F5344CB8AC3E}">
        <p14:creationId xmlns:p14="http://schemas.microsoft.com/office/powerpoint/2010/main" val="105389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CFC185B-F1F5-486C-A636-5AD2A55865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DCFC185B-F1F5-486C-A636-5AD2A55865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DCFC185B-F1F5-486C-A636-5AD2A55865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graphicEl>
                                              <a:dgm id="{DCFC185B-F1F5-486C-A636-5AD2A55865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B605F2-46D9-40C8-9FDE-C57E18B78A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6CB605F2-46D9-40C8-9FDE-C57E18B78A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6CB605F2-46D9-40C8-9FDE-C57E18B78A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6CB605F2-46D9-40C8-9FDE-C57E18B78A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83D58E-5BAE-43F6-A908-0DC851285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C183D58E-5BAE-43F6-A908-0DC851285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C183D58E-5BAE-43F6-A908-0DC851285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C183D58E-5BAE-43F6-A908-0DC851285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1" grpId="0">
        <p:bldAsOne/>
      </p:bldGraphic>
      <p:bldP spid="6" grpId="0" animBg="1"/>
      <p:bldP spid="25" grpId="0" animBg="1"/>
      <p:bldP spid="29" grpId="0" animBg="1"/>
      <p:bldP spid="30" grpId="0"/>
      <p:bldP spid="32" grpId="0"/>
      <p:bldGraphic spid="2" grpId="0">
        <p:bldSub>
          <a:bldDgm bld="one"/>
        </p:bldSub>
      </p:bldGraphic>
      <p:bldP spid="9" grpId="0"/>
      <p:bldP spid="24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9858"/>
            <a:ext cx="12192000" cy="66859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4000" b="1" dirty="0" smtClean="0"/>
              <a:t>Cómo nos imaginamos el sector agropecuario del futuro?</a:t>
            </a:r>
            <a:endParaRPr lang="en-US" sz="4000" b="1" dirty="0"/>
          </a:p>
        </p:txBody>
      </p:sp>
      <p:grpSp>
        <p:nvGrpSpPr>
          <p:cNvPr id="33" name="Group 32"/>
          <p:cNvGrpSpPr/>
          <p:nvPr/>
        </p:nvGrpSpPr>
        <p:grpSpPr>
          <a:xfrm>
            <a:off x="9243612" y="4689017"/>
            <a:ext cx="812752" cy="1703714"/>
            <a:chOff x="9243612" y="4689017"/>
            <a:chExt cx="812752" cy="170371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3612" y="5581883"/>
              <a:ext cx="810848" cy="81084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3612" y="4689017"/>
              <a:ext cx="812752" cy="812752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271392" y="1224523"/>
            <a:ext cx="1706511" cy="1706306"/>
            <a:chOff x="271392" y="1224523"/>
            <a:chExt cx="1706511" cy="17063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1392" y="1224523"/>
              <a:ext cx="819076" cy="81907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8827" y="2111753"/>
              <a:ext cx="819076" cy="81907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8827" y="1224523"/>
              <a:ext cx="819076" cy="81907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2002014" y="1224523"/>
            <a:ext cx="7217487" cy="5417816"/>
            <a:chOff x="2002014" y="1224523"/>
            <a:chExt cx="7217487" cy="5417816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02014" y="1224523"/>
              <a:ext cx="7217487" cy="530238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154261" y="2936800"/>
              <a:ext cx="9121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600" b="1" dirty="0" smtClean="0"/>
                <a:t>Eficiente</a:t>
              </a:r>
              <a:endParaRPr lang="es-CO" sz="16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123651" y="3860375"/>
              <a:ext cx="10663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600" b="1" dirty="0" smtClean="0"/>
                <a:t>Sostenible</a:t>
              </a:r>
              <a:endParaRPr lang="es-CO" sz="16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1595" y="5218680"/>
              <a:ext cx="9345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600" b="1" dirty="0" smtClean="0"/>
                <a:t>Inclusivo</a:t>
              </a:r>
              <a:endParaRPr lang="es-CO" sz="16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494478" y="6303785"/>
              <a:ext cx="19749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600" b="1" dirty="0" smtClean="0"/>
                <a:t>Nutritivo y Saludable</a:t>
              </a:r>
              <a:endParaRPr lang="es-CO" sz="1600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65055" y="4022971"/>
            <a:ext cx="2616540" cy="2571489"/>
            <a:chOff x="765055" y="4022971"/>
            <a:chExt cx="2616540" cy="25714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6379" y="4909599"/>
              <a:ext cx="815666" cy="81566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39985" y="4916280"/>
              <a:ext cx="815666" cy="81566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84631" y="5757642"/>
              <a:ext cx="815666" cy="8156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71578" y="5757072"/>
              <a:ext cx="816236" cy="81623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44365" y="4029652"/>
              <a:ext cx="818474" cy="81847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44207" y="5757072"/>
              <a:ext cx="837388" cy="83738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5055" y="4022971"/>
              <a:ext cx="825155" cy="825155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149432" y="770005"/>
            <a:ext cx="2611444" cy="1759046"/>
            <a:chOff x="8149432" y="770005"/>
            <a:chExt cx="2611444" cy="175904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44640" y="770005"/>
              <a:ext cx="816236" cy="81623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047036" y="770005"/>
              <a:ext cx="816236" cy="81623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638918" y="1703033"/>
              <a:ext cx="816236" cy="81623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149432" y="770006"/>
              <a:ext cx="816236" cy="81623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536522" y="1712815"/>
              <a:ext cx="816236" cy="816236"/>
            </a:xfrm>
            <a:prstGeom prst="rect">
              <a:avLst/>
            </a:prstGeom>
          </p:spPr>
        </p:pic>
      </p:grpSp>
      <p:sp>
        <p:nvSpPr>
          <p:cNvPr id="34" name="TextBox 33"/>
          <p:cNvSpPr txBox="1"/>
          <p:nvPr/>
        </p:nvSpPr>
        <p:spPr>
          <a:xfrm>
            <a:off x="10836376" y="6505317"/>
            <a:ext cx="7809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Fuente: WEF</a:t>
            </a:r>
            <a:endParaRPr lang="es-CO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515599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5135" y="3195170"/>
            <a:ext cx="40017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CAMBIOS EN LA DEMANDA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61704" y="1376516"/>
            <a:ext cx="540774" cy="135685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MERCADOS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77947" y="2690953"/>
            <a:ext cx="857867" cy="13692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CONSUMO CON USO EFICIENTE DE LOS RECURSOS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rot="10800000">
            <a:off x="926688" y="2690952"/>
            <a:ext cx="857867" cy="136921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CONSUMO CON USO INTENSIVO DE LOS RECURSOS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5773378" y="-522955"/>
            <a:ext cx="527257" cy="165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ALTA CONECTIVIDAD</a:t>
            </a:r>
            <a:endParaRPr lang="en-US" sz="1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5773378" y="5726722"/>
            <a:ext cx="527257" cy="1651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2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BAJA CONECTIVIDAD</a:t>
            </a:r>
            <a:endParaRPr lang="en-US" sz="12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8745490" y="-1804529"/>
            <a:ext cx="208318" cy="3892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05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SOSTENIBILIDAD CON FUENTES LIBRES Y DIVERSAS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 rot="16200000">
            <a:off x="3283671" y="-1804529"/>
            <a:ext cx="208318" cy="3892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05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CONSUMO ARBITRARIO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 rot="16200000">
            <a:off x="3013284" y="4710616"/>
            <a:ext cx="208318" cy="3892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05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SUPERVIVENCIA DE LOS MÁS RICOS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8745490" y="4700503"/>
            <a:ext cx="208318" cy="3892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05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LO LOCAL ES EL NUEVO GLOBAL</a:t>
            </a:r>
            <a:endParaRPr lang="en-US" sz="105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36376" y="6505317"/>
            <a:ext cx="7809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Fuente: WEF</a:t>
            </a:r>
            <a:endParaRPr lang="es-CO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3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794363" y="6271760"/>
            <a:ext cx="2867663" cy="302836"/>
            <a:chOff x="8543287" y="6207852"/>
            <a:chExt cx="2867663" cy="302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3287" y="6211915"/>
              <a:ext cx="727837" cy="29877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8274" y="6207852"/>
              <a:ext cx="1218372" cy="298773"/>
            </a:xfrm>
            <a:prstGeom prst="rect">
              <a:avLst/>
            </a:prstGeom>
          </p:spPr>
        </p:pic>
        <p:pic>
          <p:nvPicPr>
            <p:cNvPr id="1026" name="Picture 2" descr="Resultado de imagen para crece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0117" y="6207852"/>
              <a:ext cx="800833" cy="298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s-CO"/>
              <a:t>Gracias!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6" b="4276"/>
          <a:stretch>
            <a:fillRect/>
          </a:stretch>
        </p:blipFill>
        <p:spPr>
          <a:xfrm>
            <a:off x="0" y="0"/>
            <a:ext cx="12192000" cy="4601497"/>
          </a:xfrm>
        </p:spPr>
      </p:pic>
      <p:sp>
        <p:nvSpPr>
          <p:cNvPr id="10" name="Title 7"/>
          <p:cNvSpPr txBox="1">
            <a:spLocks/>
          </p:cNvSpPr>
          <p:nvPr/>
        </p:nvSpPr>
        <p:spPr>
          <a:xfrm>
            <a:off x="457200" y="4960138"/>
            <a:ext cx="77724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mtClean="0">
                <a:latin typeface="Arial Rounded MT Bold" panose="020F0704030504030204" pitchFamily="34" charset="0"/>
              </a:rPr>
              <a:t>Gracias!</a:t>
            </a:r>
            <a:endParaRPr lang="es-CO" dirty="0">
              <a:latin typeface="Arial Rounded MT Bold" panose="020F0704030504030204" pitchFamily="34" charset="0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half" idx="2"/>
          </p:nvPr>
        </p:nvSpPr>
        <p:spPr>
          <a:xfrm>
            <a:off x="8610600" y="5187636"/>
            <a:ext cx="3581400" cy="1008043"/>
          </a:xfrm>
        </p:spPr>
        <p:txBody>
          <a:bodyPr>
            <a:normAutofit/>
          </a:bodyPr>
          <a:lstStyle/>
          <a:p>
            <a:r>
              <a:rPr lang="en-US" sz="1400" dirty="0"/>
              <a:t>Ana </a:t>
            </a:r>
            <a:r>
              <a:rPr lang="en-US" sz="1400" dirty="0" err="1"/>
              <a:t>María</a:t>
            </a:r>
            <a:r>
              <a:rPr lang="en-US" sz="1400" dirty="0"/>
              <a:t> </a:t>
            </a:r>
            <a:r>
              <a:rPr lang="en-US" sz="1400" dirty="0" err="1"/>
              <a:t>Loboguerrero</a:t>
            </a:r>
            <a:r>
              <a:rPr lang="en-US" sz="1400" dirty="0"/>
              <a:t>, PhD</a:t>
            </a:r>
          </a:p>
          <a:p>
            <a:r>
              <a:rPr lang="en-US" sz="1400" dirty="0" err="1"/>
              <a:t>Líder</a:t>
            </a:r>
            <a:r>
              <a:rPr lang="en-US" sz="1400" dirty="0"/>
              <a:t> regional CCAFS </a:t>
            </a:r>
            <a:r>
              <a:rPr lang="en-US" sz="1400" dirty="0" err="1"/>
              <a:t>América</a:t>
            </a:r>
            <a:r>
              <a:rPr lang="en-US" sz="1400" dirty="0"/>
              <a:t> Latina – CIAT</a:t>
            </a:r>
          </a:p>
          <a:p>
            <a:r>
              <a:rPr lang="en-US" sz="1400" dirty="0">
                <a:hlinkClick r:id="rId7"/>
              </a:rPr>
              <a:t>a.m.Loboguerrero@cigar.org</a:t>
            </a:r>
            <a:r>
              <a:rPr lang="en-US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3299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ABBE0D0061F244CB264056D707C73D0" ma:contentTypeVersion="2" ma:contentTypeDescription="Crear nuevo documento." ma:contentTypeScope="" ma:versionID="7e53e857811c1d0b685aa31124575435">
  <xsd:schema xmlns:xsd="http://www.w3.org/2001/XMLSchema" xmlns:xs="http://www.w3.org/2001/XMLSchema" xmlns:p="http://schemas.microsoft.com/office/2006/metadata/properties" xmlns:ns1="http://schemas.microsoft.com/sharepoint/v3" xmlns:ns2="76cc4adf-23be-4666-9446-e45c4555cd30" targetNamespace="http://schemas.microsoft.com/office/2006/metadata/properties" ma:root="true" ma:fieldsID="c01e1eb6c4ae068fb2ca2b6f378a3669" ns1:_="" ns2:_="">
    <xsd:import namespace="http://schemas.microsoft.com/sharepoint/v3"/>
    <xsd:import namespace="76cc4adf-23be-4666-9446-e45c4555cd3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c4adf-23be-4666-9446-e45c4555cd3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3CCD0F6-017E-4D80-B974-223F902EDA98}"/>
</file>

<file path=customXml/itemProps2.xml><?xml version="1.0" encoding="utf-8"?>
<ds:datastoreItem xmlns:ds="http://schemas.openxmlformats.org/officeDocument/2006/customXml" ds:itemID="{E6B3A305-2193-45F6-9348-F982AE55FB7F}"/>
</file>

<file path=customXml/itemProps3.xml><?xml version="1.0" encoding="utf-8"?>
<ds:datastoreItem xmlns:ds="http://schemas.openxmlformats.org/officeDocument/2006/customXml" ds:itemID="{439191AC-81CE-4E45-9DFF-8194C81EBC6A}"/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226</Words>
  <Application>Microsoft Office PowerPoint</Application>
  <PresentationFormat>Widescreen</PresentationFormat>
  <Paragraphs>46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Arial Rounded MT Bold</vt:lpstr>
      <vt:lpstr>Calibri</vt:lpstr>
      <vt:lpstr>Calibri Light</vt:lpstr>
      <vt:lpstr>Comic Sans MS</vt:lpstr>
      <vt:lpstr>Office Theme</vt:lpstr>
      <vt:lpstr>"Hacia el crecimiento verde del sector agropecuario colombiano" </vt:lpstr>
      <vt:lpstr>PowerPoint Presentation</vt:lpstr>
      <vt:lpstr>PowerPoint Presentation</vt:lpstr>
      <vt:lpstr>PowerPoint Presentation</vt:lpstr>
      <vt:lpstr>PowerPoint Presentation</vt:lpstr>
      <vt:lpstr>Gracias!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 Baron, Deissy (CIAT-CCAFS)</dc:creator>
  <cp:lastModifiedBy>Martinez Baron, Deissy (CIAT-CCAFS)</cp:lastModifiedBy>
  <cp:revision>15</cp:revision>
  <dcterms:created xsi:type="dcterms:W3CDTF">2018-03-27T16:25:31Z</dcterms:created>
  <dcterms:modified xsi:type="dcterms:W3CDTF">2018-04-03T03:05:51Z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0x010100BABBE0D0061F244CB264056D707C73D0</vt:lpwstr>
  </property>
</Properties>
</file>