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diagrams/drawing4.xml" ContentType="application/vnd.ms-office.drawingml.diagramDrawing+xml"/>
  <Override PartName="/ppt/diagrams/colors9.xml" ContentType="application/vnd.openxmlformats-officedocument.drawingml.diagramColors+xml"/>
  <Override PartName="/ppt/diagrams/quickStyle4.xml" ContentType="application/vnd.openxmlformats-officedocument.drawingml.diagramStyle+xml"/>
  <Override PartName="/ppt/diagrams/quickStyle3.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4.xml" ContentType="application/vnd.openxmlformats-officedocument.drawingml.diagramColors+xml"/>
  <Override PartName="/ppt/diagrams/colors3.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layout9.xml" ContentType="application/vnd.openxmlformats-officedocument.drawingml.diagramLayout+xml"/>
  <Override PartName="/ppt/theme/theme1.xml" ContentType="application/vnd.openxmlformats-officedocument.theme+xml"/>
  <Override PartName="/ppt/diagrams/drawing8.xml" ContentType="application/vnd.ms-office.drawingml.diagramDrawing+xml"/>
  <Override PartName="/ppt/diagrams/quickStyle9.xml" ContentType="application/vnd.openxmlformats-officedocument.drawingml.diagramStyle+xml"/>
  <Override PartName="/ppt/notesMasters/notesMaster1.xml" ContentType="application/vnd.openxmlformats-officedocument.presentationml.notesMaster+xml"/>
  <Override PartName="/ppt/diagrams/drawing10.xml" ContentType="application/vnd.ms-office.drawingml.diagramDrawing+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quickStyle8.xml" ContentType="application/vnd.openxmlformats-officedocument.drawingml.diagramStyle+xml"/>
  <Override PartName="/ppt/diagrams/colors8.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layout8.xml" ContentType="application/vnd.openxmlformats-officedocument.drawingml.diagramLayout+xml"/>
  <Override PartName="/ppt/diagrams/layout7.xml" ContentType="application/vnd.openxmlformats-officedocument.drawingml.diagramLayout+xml"/>
  <Override PartName="/ppt/diagrams/drawing7.xml" ContentType="application/vnd.ms-office.drawingml.diagramDrawing+xml"/>
  <Override PartName="/ppt/diagrams/drawing6.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760" r:id="rId1"/>
  </p:sldMasterIdLst>
  <p:notesMasterIdLst>
    <p:notesMasterId r:id="rId40"/>
  </p:notesMasterIdLst>
  <p:sldIdLst>
    <p:sldId id="256" r:id="rId2"/>
    <p:sldId id="341" r:id="rId3"/>
    <p:sldId id="361" r:id="rId4"/>
    <p:sldId id="317" r:id="rId5"/>
    <p:sldId id="339" r:id="rId6"/>
    <p:sldId id="266" r:id="rId7"/>
    <p:sldId id="258" r:id="rId8"/>
    <p:sldId id="260" r:id="rId9"/>
    <p:sldId id="318" r:id="rId10"/>
    <p:sldId id="267" r:id="rId11"/>
    <p:sldId id="270" r:id="rId12"/>
    <p:sldId id="344" r:id="rId13"/>
    <p:sldId id="271" r:id="rId14"/>
    <p:sldId id="345" r:id="rId15"/>
    <p:sldId id="319" r:id="rId16"/>
    <p:sldId id="351" r:id="rId17"/>
    <p:sldId id="352" r:id="rId18"/>
    <p:sldId id="353" r:id="rId19"/>
    <p:sldId id="354" r:id="rId20"/>
    <p:sldId id="346" r:id="rId21"/>
    <p:sldId id="355" r:id="rId22"/>
    <p:sldId id="332" r:id="rId23"/>
    <p:sldId id="356" r:id="rId24"/>
    <p:sldId id="357" r:id="rId25"/>
    <p:sldId id="358" r:id="rId26"/>
    <p:sldId id="320" r:id="rId27"/>
    <p:sldId id="274" r:id="rId28"/>
    <p:sldId id="276" r:id="rId29"/>
    <p:sldId id="277" r:id="rId30"/>
    <p:sldId id="278" r:id="rId31"/>
    <p:sldId id="279" r:id="rId32"/>
    <p:sldId id="359" r:id="rId33"/>
    <p:sldId id="321" r:id="rId34"/>
    <p:sldId id="337" r:id="rId35"/>
    <p:sldId id="338" r:id="rId36"/>
    <p:sldId id="350" r:id="rId37"/>
    <p:sldId id="347" r:id="rId38"/>
    <p:sldId id="36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B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14"/>
    <p:restoredTop sz="94740"/>
  </p:normalViewPr>
  <p:slideViewPr>
    <p:cSldViewPr snapToGrid="0" snapToObjects="1">
      <p:cViewPr varScale="1">
        <p:scale>
          <a:sx n="60" d="100"/>
          <a:sy n="60" d="100"/>
        </p:scale>
        <p:origin x="10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ADF625-B26B-4747-85AB-54CF1C1BED63}" type="doc">
      <dgm:prSet loTypeId="urn:microsoft.com/office/officeart/2005/8/layout/hierarchy3" loCatId="" qsTypeId="urn:microsoft.com/office/officeart/2005/8/quickstyle/simple2" qsCatId="simple" csTypeId="urn:microsoft.com/office/officeart/2005/8/colors/accent1_2" csCatId="accent1" phldr="1"/>
      <dgm:spPr/>
      <dgm:t>
        <a:bodyPr/>
        <a:lstStyle/>
        <a:p>
          <a:endParaRPr lang="es-ES_tradnl"/>
        </a:p>
      </dgm:t>
    </dgm:pt>
    <dgm:pt modelId="{43306341-FEC5-0340-84EF-817FB0681A2E}">
      <dgm:prSet phldrT="[Text]" custT="1"/>
      <dgm:spPr/>
      <dgm:t>
        <a:bodyPr/>
        <a:lstStyle/>
        <a:p>
          <a:r>
            <a:rPr lang="es-ES_tradnl" sz="1600" dirty="0"/>
            <a:t>Inclusivo (WEF)</a:t>
          </a:r>
        </a:p>
      </dgm:t>
    </dgm:pt>
    <dgm:pt modelId="{F31DF449-5FF6-DE4E-AB3D-FE200397A94D}" type="parTrans" cxnId="{9F1E20CC-8968-9248-BA2E-899E802B76AA}">
      <dgm:prSet/>
      <dgm:spPr/>
      <dgm:t>
        <a:bodyPr/>
        <a:lstStyle/>
        <a:p>
          <a:endParaRPr lang="es-ES_tradnl" sz="1600"/>
        </a:p>
      </dgm:t>
    </dgm:pt>
    <dgm:pt modelId="{10A1B2C5-C61F-214D-9187-FB492480F7BD}" type="sibTrans" cxnId="{9F1E20CC-8968-9248-BA2E-899E802B76AA}">
      <dgm:prSet/>
      <dgm:spPr/>
      <dgm:t>
        <a:bodyPr/>
        <a:lstStyle/>
        <a:p>
          <a:endParaRPr lang="es-ES_tradnl" sz="1600"/>
        </a:p>
      </dgm:t>
    </dgm:pt>
    <dgm:pt modelId="{A37749FC-E8DC-C945-8D69-A61E0D53A6DA}">
      <dgm:prSet phldrT="[Text]" custT="1"/>
      <dgm:spPr/>
      <dgm:t>
        <a:bodyPr/>
        <a:lstStyle/>
        <a:p>
          <a:r>
            <a:rPr lang="es-ES_tradnl" sz="1600" dirty="0"/>
            <a:t>Mediana ingreso de los hogares</a:t>
          </a:r>
        </a:p>
      </dgm:t>
    </dgm:pt>
    <dgm:pt modelId="{704DC7C1-1007-C549-9B4C-151E8273AFFB}" type="parTrans" cxnId="{71349840-A8F3-A34F-A760-98D8A26A2210}">
      <dgm:prSet/>
      <dgm:spPr/>
      <dgm:t>
        <a:bodyPr/>
        <a:lstStyle/>
        <a:p>
          <a:endParaRPr lang="es-ES_tradnl" sz="1600"/>
        </a:p>
      </dgm:t>
    </dgm:pt>
    <dgm:pt modelId="{3F2DF79F-EB46-024B-BF64-89468030F93A}" type="sibTrans" cxnId="{71349840-A8F3-A34F-A760-98D8A26A2210}">
      <dgm:prSet/>
      <dgm:spPr/>
      <dgm:t>
        <a:bodyPr/>
        <a:lstStyle/>
        <a:p>
          <a:endParaRPr lang="es-ES_tradnl" sz="1600"/>
        </a:p>
      </dgm:t>
    </dgm:pt>
    <dgm:pt modelId="{B871BD5A-CE7C-564C-9E39-14F818CAECCC}">
      <dgm:prSet phldrT="[Text]" custT="1"/>
      <dgm:spPr/>
      <dgm:t>
        <a:bodyPr/>
        <a:lstStyle/>
        <a:p>
          <a:r>
            <a:rPr lang="es-ES_tradnl" sz="1600" dirty="0"/>
            <a:t>Tasa de pobreza</a:t>
          </a:r>
        </a:p>
      </dgm:t>
    </dgm:pt>
    <dgm:pt modelId="{B2586FDD-B802-D447-9BF2-7FFAC40C1761}" type="parTrans" cxnId="{935C6111-B87F-7A45-A1E1-A7F720408F33}">
      <dgm:prSet/>
      <dgm:spPr/>
      <dgm:t>
        <a:bodyPr/>
        <a:lstStyle/>
        <a:p>
          <a:endParaRPr lang="es-ES_tradnl" sz="1600"/>
        </a:p>
      </dgm:t>
    </dgm:pt>
    <dgm:pt modelId="{D5C5D83D-8C5D-5747-A88B-87A95E890DEF}" type="sibTrans" cxnId="{935C6111-B87F-7A45-A1E1-A7F720408F33}">
      <dgm:prSet/>
      <dgm:spPr/>
      <dgm:t>
        <a:bodyPr/>
        <a:lstStyle/>
        <a:p>
          <a:endParaRPr lang="es-ES_tradnl" sz="1600"/>
        </a:p>
      </dgm:t>
    </dgm:pt>
    <dgm:pt modelId="{60306D40-B2CC-534E-8D4B-6C0DBE0834F8}">
      <dgm:prSet custT="1"/>
      <dgm:spPr/>
      <dgm:t>
        <a:bodyPr/>
        <a:lstStyle/>
        <a:p>
          <a:r>
            <a:rPr lang="es-ES_tradnl" sz="1600" dirty="0"/>
            <a:t>Productividad laboral</a:t>
          </a:r>
        </a:p>
      </dgm:t>
    </dgm:pt>
    <dgm:pt modelId="{150AC99A-A148-0C4F-9BCF-363AECF02EFD}" type="parTrans" cxnId="{321974CC-67CF-D043-BCCA-877DFB7FC053}">
      <dgm:prSet/>
      <dgm:spPr/>
      <dgm:t>
        <a:bodyPr/>
        <a:lstStyle/>
        <a:p>
          <a:endParaRPr lang="es-ES_tradnl" sz="1600"/>
        </a:p>
      </dgm:t>
    </dgm:pt>
    <dgm:pt modelId="{D5F0E045-A41A-A648-A8A0-D30497B78186}" type="sibTrans" cxnId="{321974CC-67CF-D043-BCCA-877DFB7FC053}">
      <dgm:prSet/>
      <dgm:spPr/>
      <dgm:t>
        <a:bodyPr/>
        <a:lstStyle/>
        <a:p>
          <a:endParaRPr lang="es-ES_tradnl" sz="1600"/>
        </a:p>
      </dgm:t>
    </dgm:pt>
    <dgm:pt modelId="{521C5581-B6C9-0148-9C08-9A391B66E846}">
      <dgm:prSet custT="1"/>
      <dgm:spPr/>
      <dgm:t>
        <a:bodyPr/>
        <a:lstStyle/>
        <a:p>
          <a:r>
            <a:rPr lang="es-ES_tradnl" sz="1600" dirty="0"/>
            <a:t>Expectativa de vida saludable</a:t>
          </a:r>
        </a:p>
      </dgm:t>
    </dgm:pt>
    <dgm:pt modelId="{AEF1FC9C-045A-854A-A7F0-1F2367C82A6B}" type="parTrans" cxnId="{61EBA583-3D9D-8647-B993-7D5B8F4092D1}">
      <dgm:prSet/>
      <dgm:spPr/>
      <dgm:t>
        <a:bodyPr/>
        <a:lstStyle/>
        <a:p>
          <a:endParaRPr lang="es-ES_tradnl" sz="1600"/>
        </a:p>
      </dgm:t>
    </dgm:pt>
    <dgm:pt modelId="{EA12E24F-2DB1-EF47-A6F9-66C5A6409FC3}" type="sibTrans" cxnId="{61EBA583-3D9D-8647-B993-7D5B8F4092D1}">
      <dgm:prSet/>
      <dgm:spPr/>
      <dgm:t>
        <a:bodyPr/>
        <a:lstStyle/>
        <a:p>
          <a:endParaRPr lang="es-ES_tradnl" sz="1600"/>
        </a:p>
      </dgm:t>
    </dgm:pt>
    <dgm:pt modelId="{2BA0458C-CC3C-8A42-B191-E5A53D0E77EF}">
      <dgm:prSet custT="1"/>
      <dgm:spPr/>
      <dgm:t>
        <a:bodyPr/>
        <a:lstStyle/>
        <a:p>
          <a:r>
            <a:rPr lang="es-ES_tradnl" sz="1600" dirty="0" err="1"/>
            <a:t>Gini</a:t>
          </a:r>
          <a:r>
            <a:rPr lang="es-ES_tradnl" sz="1600" dirty="0"/>
            <a:t> patrimonio</a:t>
          </a:r>
        </a:p>
      </dgm:t>
    </dgm:pt>
    <dgm:pt modelId="{8C9B18B2-5290-2940-8324-631149D6FB73}" type="parTrans" cxnId="{11629CCA-8126-A24B-B0B0-0C385CE170D2}">
      <dgm:prSet/>
      <dgm:spPr/>
      <dgm:t>
        <a:bodyPr/>
        <a:lstStyle/>
        <a:p>
          <a:endParaRPr lang="es-ES_tradnl" sz="1600"/>
        </a:p>
      </dgm:t>
    </dgm:pt>
    <dgm:pt modelId="{2F4FE3FB-412A-894E-9F24-A9738D53FDE5}" type="sibTrans" cxnId="{11629CCA-8126-A24B-B0B0-0C385CE170D2}">
      <dgm:prSet/>
      <dgm:spPr/>
      <dgm:t>
        <a:bodyPr/>
        <a:lstStyle/>
        <a:p>
          <a:endParaRPr lang="es-ES_tradnl" sz="1600"/>
        </a:p>
      </dgm:t>
    </dgm:pt>
    <dgm:pt modelId="{5711B496-2BEB-374F-B726-F1A12268DCFF}">
      <dgm:prSet custT="1"/>
      <dgm:spPr/>
      <dgm:t>
        <a:bodyPr/>
        <a:lstStyle/>
        <a:p>
          <a:r>
            <a:rPr lang="es-ES_tradnl" sz="1600" dirty="0" err="1"/>
            <a:t>Gini</a:t>
          </a:r>
          <a:r>
            <a:rPr lang="es-ES_tradnl" sz="1600" dirty="0"/>
            <a:t> ingresos</a:t>
          </a:r>
        </a:p>
      </dgm:t>
    </dgm:pt>
    <dgm:pt modelId="{07DB0FB8-C422-B343-B58D-33519FDA5078}" type="parTrans" cxnId="{AB0F7E59-60F8-024D-BD33-F8C0486F4B5A}">
      <dgm:prSet/>
      <dgm:spPr/>
      <dgm:t>
        <a:bodyPr/>
        <a:lstStyle/>
        <a:p>
          <a:endParaRPr lang="es-ES_tradnl" sz="1600"/>
        </a:p>
      </dgm:t>
    </dgm:pt>
    <dgm:pt modelId="{09EE8586-6551-8A4D-8491-6F3DB2C3A653}" type="sibTrans" cxnId="{AB0F7E59-60F8-024D-BD33-F8C0486F4B5A}">
      <dgm:prSet/>
      <dgm:spPr/>
      <dgm:t>
        <a:bodyPr/>
        <a:lstStyle/>
        <a:p>
          <a:endParaRPr lang="es-ES_tradnl" sz="1600"/>
        </a:p>
      </dgm:t>
    </dgm:pt>
    <dgm:pt modelId="{41B88283-544B-6F45-82D1-52E93D0365A9}">
      <dgm:prSet custT="1"/>
      <dgm:spPr/>
      <dgm:t>
        <a:bodyPr/>
        <a:lstStyle/>
        <a:p>
          <a:r>
            <a:rPr lang="es-ES_tradnl" sz="1600" dirty="0"/>
            <a:t>Verde (EPI) </a:t>
          </a:r>
        </a:p>
      </dgm:t>
    </dgm:pt>
    <dgm:pt modelId="{7D665EE5-A312-5342-AFE0-8DA2DD925221}" type="parTrans" cxnId="{2BA1D48C-FC55-1C47-944D-FDB3715C6DA3}">
      <dgm:prSet/>
      <dgm:spPr/>
      <dgm:t>
        <a:bodyPr/>
        <a:lstStyle/>
        <a:p>
          <a:endParaRPr lang="es-ES_tradnl" sz="1600"/>
        </a:p>
      </dgm:t>
    </dgm:pt>
    <dgm:pt modelId="{2411F46E-D626-B94E-B191-DF683F9AA050}" type="sibTrans" cxnId="{2BA1D48C-FC55-1C47-944D-FDB3715C6DA3}">
      <dgm:prSet/>
      <dgm:spPr/>
      <dgm:t>
        <a:bodyPr/>
        <a:lstStyle/>
        <a:p>
          <a:endParaRPr lang="es-ES_tradnl" sz="1600"/>
        </a:p>
      </dgm:t>
    </dgm:pt>
    <dgm:pt modelId="{BD55F129-A3B4-254B-B5F8-BA423EE5E317}">
      <dgm:prSet custT="1"/>
      <dgm:spPr/>
      <dgm:t>
        <a:bodyPr/>
        <a:lstStyle/>
        <a:p>
          <a:pPr algn="ctr"/>
          <a:r>
            <a:rPr lang="es-ES_tradnl" sz="1600" dirty="0"/>
            <a:t>Impacto en la salud</a:t>
          </a:r>
        </a:p>
      </dgm:t>
    </dgm:pt>
    <dgm:pt modelId="{25193EC9-1C6C-8A47-BFB6-7CEC2A343D62}" type="parTrans" cxnId="{E7919D4A-A017-2545-A8AD-7F12AE14380E}">
      <dgm:prSet/>
      <dgm:spPr/>
      <dgm:t>
        <a:bodyPr/>
        <a:lstStyle/>
        <a:p>
          <a:endParaRPr lang="es-ES_tradnl" sz="1600"/>
        </a:p>
      </dgm:t>
    </dgm:pt>
    <dgm:pt modelId="{041E08BB-BEE8-8B4F-9EAF-A92365C0575A}" type="sibTrans" cxnId="{E7919D4A-A017-2545-A8AD-7F12AE14380E}">
      <dgm:prSet/>
      <dgm:spPr/>
      <dgm:t>
        <a:bodyPr/>
        <a:lstStyle/>
        <a:p>
          <a:endParaRPr lang="es-ES_tradnl" sz="1600"/>
        </a:p>
      </dgm:t>
    </dgm:pt>
    <dgm:pt modelId="{93B84187-0613-694A-86B6-A2410735F425}">
      <dgm:prSet custT="1"/>
      <dgm:spPr/>
      <dgm:t>
        <a:bodyPr/>
        <a:lstStyle/>
        <a:p>
          <a:r>
            <a:rPr lang="es-ES_tradnl" sz="1600" dirty="0"/>
            <a:t>Calidad del aire</a:t>
          </a:r>
        </a:p>
      </dgm:t>
    </dgm:pt>
    <dgm:pt modelId="{289893D2-2E75-7349-81B2-3CA96F6851E1}" type="parTrans" cxnId="{BF959C53-7D6F-D04F-9DEA-C7D4DE263D07}">
      <dgm:prSet/>
      <dgm:spPr/>
      <dgm:t>
        <a:bodyPr/>
        <a:lstStyle/>
        <a:p>
          <a:endParaRPr lang="es-ES_tradnl" sz="1600"/>
        </a:p>
      </dgm:t>
    </dgm:pt>
    <dgm:pt modelId="{3A46DD39-5129-724A-A151-F349615D66E9}" type="sibTrans" cxnId="{BF959C53-7D6F-D04F-9DEA-C7D4DE263D07}">
      <dgm:prSet/>
      <dgm:spPr/>
      <dgm:t>
        <a:bodyPr/>
        <a:lstStyle/>
        <a:p>
          <a:endParaRPr lang="es-ES_tradnl" sz="1600"/>
        </a:p>
      </dgm:t>
    </dgm:pt>
    <dgm:pt modelId="{B6F129EA-1446-4A4D-9757-22435D84359C}">
      <dgm:prSet custT="1"/>
      <dgm:spPr/>
      <dgm:t>
        <a:bodyPr/>
        <a:lstStyle/>
        <a:p>
          <a:r>
            <a:rPr lang="es-ES_tradnl" sz="1600" dirty="0"/>
            <a:t>Calidad del agua y alcantarillado</a:t>
          </a:r>
        </a:p>
      </dgm:t>
    </dgm:pt>
    <dgm:pt modelId="{B21A725C-5A3B-F34D-B14A-4747B3B77071}" type="parTrans" cxnId="{66944518-A0A3-3242-8AB9-715B3AF2D161}">
      <dgm:prSet/>
      <dgm:spPr/>
      <dgm:t>
        <a:bodyPr/>
        <a:lstStyle/>
        <a:p>
          <a:endParaRPr lang="es-ES_tradnl" sz="1600"/>
        </a:p>
      </dgm:t>
    </dgm:pt>
    <dgm:pt modelId="{E094B637-89C2-C940-9251-6C08CFC64388}" type="sibTrans" cxnId="{66944518-A0A3-3242-8AB9-715B3AF2D161}">
      <dgm:prSet/>
      <dgm:spPr/>
      <dgm:t>
        <a:bodyPr/>
        <a:lstStyle/>
        <a:p>
          <a:endParaRPr lang="es-ES_tradnl" sz="1600"/>
        </a:p>
      </dgm:t>
    </dgm:pt>
    <dgm:pt modelId="{8C3BBE9C-F2BC-8F46-BC37-61EEB325ECCF}">
      <dgm:prSet custT="1"/>
      <dgm:spPr/>
      <dgm:t>
        <a:bodyPr/>
        <a:lstStyle/>
        <a:p>
          <a:r>
            <a:rPr lang="es-ES_tradnl" sz="1600" dirty="0"/>
            <a:t>Impactos en la salud</a:t>
          </a:r>
        </a:p>
      </dgm:t>
    </dgm:pt>
    <dgm:pt modelId="{BDEC2EE7-A745-224D-A815-972EA729AD90}" type="parTrans" cxnId="{AC29FFC5-08D9-3540-A4DC-8B6F2736CA06}">
      <dgm:prSet/>
      <dgm:spPr/>
      <dgm:t>
        <a:bodyPr/>
        <a:lstStyle/>
        <a:p>
          <a:endParaRPr lang="es-ES_tradnl" sz="1600"/>
        </a:p>
      </dgm:t>
    </dgm:pt>
    <dgm:pt modelId="{7464F7AC-A68F-A049-963C-5C4F197E48DD}" type="sibTrans" cxnId="{AC29FFC5-08D9-3540-A4DC-8B6F2736CA06}">
      <dgm:prSet/>
      <dgm:spPr/>
      <dgm:t>
        <a:bodyPr/>
        <a:lstStyle/>
        <a:p>
          <a:endParaRPr lang="es-ES_tradnl" sz="1600"/>
        </a:p>
      </dgm:t>
    </dgm:pt>
    <dgm:pt modelId="{9DD07C46-9394-244C-B49D-0C6740AF3D19}">
      <dgm:prSet custT="1"/>
      <dgm:spPr/>
      <dgm:t>
        <a:bodyPr/>
        <a:lstStyle/>
        <a:p>
          <a:r>
            <a:rPr lang="es-ES_tradnl" sz="1600" dirty="0"/>
            <a:t>Agricultura</a:t>
          </a:r>
        </a:p>
      </dgm:t>
    </dgm:pt>
    <dgm:pt modelId="{8DCEFF53-84F3-3549-912A-28D6B7B0FCA1}" type="parTrans" cxnId="{470461E8-D621-194F-A2BE-077E6B9B175B}">
      <dgm:prSet/>
      <dgm:spPr/>
      <dgm:t>
        <a:bodyPr/>
        <a:lstStyle/>
        <a:p>
          <a:endParaRPr lang="es-ES_tradnl" sz="1600"/>
        </a:p>
      </dgm:t>
    </dgm:pt>
    <dgm:pt modelId="{D15E708F-CC72-274C-BB82-E28D709D45BB}" type="sibTrans" cxnId="{470461E8-D621-194F-A2BE-077E6B9B175B}">
      <dgm:prSet/>
      <dgm:spPr/>
      <dgm:t>
        <a:bodyPr/>
        <a:lstStyle/>
        <a:p>
          <a:endParaRPr lang="es-ES_tradnl" sz="1600"/>
        </a:p>
      </dgm:t>
    </dgm:pt>
    <dgm:pt modelId="{ED4C73BD-41D3-BF4B-BF70-0192CFDA5783}">
      <dgm:prSet custT="1"/>
      <dgm:spPr/>
      <dgm:t>
        <a:bodyPr/>
        <a:lstStyle/>
        <a:p>
          <a:r>
            <a:rPr lang="es-ES_tradnl" sz="1600" dirty="0"/>
            <a:t>Bosques</a:t>
          </a:r>
        </a:p>
      </dgm:t>
    </dgm:pt>
    <dgm:pt modelId="{8AD01B04-8931-5A43-9117-F428558E601C}" type="parTrans" cxnId="{8F7DECDD-39C0-FA48-B374-0CC478349603}">
      <dgm:prSet/>
      <dgm:spPr/>
      <dgm:t>
        <a:bodyPr/>
        <a:lstStyle/>
        <a:p>
          <a:endParaRPr lang="es-ES_tradnl" sz="1600"/>
        </a:p>
      </dgm:t>
    </dgm:pt>
    <dgm:pt modelId="{4E11E898-F027-6240-A9CE-0D945A65677C}" type="sibTrans" cxnId="{8F7DECDD-39C0-FA48-B374-0CC478349603}">
      <dgm:prSet/>
      <dgm:spPr/>
      <dgm:t>
        <a:bodyPr/>
        <a:lstStyle/>
        <a:p>
          <a:endParaRPr lang="es-ES_tradnl" sz="1600"/>
        </a:p>
      </dgm:t>
    </dgm:pt>
    <dgm:pt modelId="{4D1254A8-5986-8241-AED1-52B37DC663A4}">
      <dgm:prSet custT="1"/>
      <dgm:spPr/>
      <dgm:t>
        <a:bodyPr/>
        <a:lstStyle/>
        <a:p>
          <a:r>
            <a:rPr lang="es-ES_tradnl" sz="1600" dirty="0"/>
            <a:t>Biodiversidad y hábitat</a:t>
          </a:r>
        </a:p>
      </dgm:t>
    </dgm:pt>
    <dgm:pt modelId="{5F80EADE-54E0-EE40-9B82-87AC37C4A6D2}" type="parTrans" cxnId="{85FA9479-06C0-7F46-B7F3-9A2037D79525}">
      <dgm:prSet/>
      <dgm:spPr/>
      <dgm:t>
        <a:bodyPr/>
        <a:lstStyle/>
        <a:p>
          <a:endParaRPr lang="es-ES_tradnl" sz="1600"/>
        </a:p>
      </dgm:t>
    </dgm:pt>
    <dgm:pt modelId="{7811C22C-87AA-3B49-9B84-005438751B38}" type="sibTrans" cxnId="{85FA9479-06C0-7F46-B7F3-9A2037D79525}">
      <dgm:prSet/>
      <dgm:spPr/>
      <dgm:t>
        <a:bodyPr/>
        <a:lstStyle/>
        <a:p>
          <a:endParaRPr lang="es-ES_tradnl" sz="1600"/>
        </a:p>
      </dgm:t>
    </dgm:pt>
    <dgm:pt modelId="{76EBF812-5702-0648-A250-CD9A38388496}">
      <dgm:prSet custT="1"/>
      <dgm:spPr/>
      <dgm:t>
        <a:bodyPr/>
        <a:lstStyle/>
        <a:p>
          <a:r>
            <a:rPr lang="es-ES_tradnl" sz="1600" dirty="0"/>
            <a:t>Cambio climático y energía</a:t>
          </a:r>
        </a:p>
      </dgm:t>
    </dgm:pt>
    <dgm:pt modelId="{5E70AF54-7105-1F49-8F24-06BE1391D71D}" type="parTrans" cxnId="{DC21CF88-1B46-7D48-A3E4-8B565B7EC57F}">
      <dgm:prSet/>
      <dgm:spPr/>
      <dgm:t>
        <a:bodyPr/>
        <a:lstStyle/>
        <a:p>
          <a:endParaRPr lang="es-ES_tradnl" sz="1600"/>
        </a:p>
      </dgm:t>
    </dgm:pt>
    <dgm:pt modelId="{FBBF9655-FA2D-9449-A53F-F8D58A3EF348}" type="sibTrans" cxnId="{DC21CF88-1B46-7D48-A3E4-8B565B7EC57F}">
      <dgm:prSet/>
      <dgm:spPr/>
      <dgm:t>
        <a:bodyPr/>
        <a:lstStyle/>
        <a:p>
          <a:endParaRPr lang="es-ES_tradnl" sz="1600"/>
        </a:p>
      </dgm:t>
    </dgm:pt>
    <dgm:pt modelId="{11B31ACA-5D85-A546-A1F8-D8D2460DD107}">
      <dgm:prSet custT="1"/>
      <dgm:spPr/>
      <dgm:t>
        <a:bodyPr/>
        <a:lstStyle/>
        <a:p>
          <a:r>
            <a:rPr lang="es-ES_tradnl" sz="1600" dirty="0"/>
            <a:t>Vitalidad del ecosistema</a:t>
          </a:r>
        </a:p>
      </dgm:t>
    </dgm:pt>
    <dgm:pt modelId="{E343804B-DBA0-8842-978B-BE1CDB9FDF5F}" type="parTrans" cxnId="{E37B338C-4609-614E-A583-085BA4690B98}">
      <dgm:prSet/>
      <dgm:spPr/>
      <dgm:t>
        <a:bodyPr/>
        <a:lstStyle/>
        <a:p>
          <a:endParaRPr lang="es-ES_tradnl" sz="1600"/>
        </a:p>
      </dgm:t>
    </dgm:pt>
    <dgm:pt modelId="{B3892A85-D0B5-0D4C-A01D-665103994D9A}" type="sibTrans" cxnId="{E37B338C-4609-614E-A583-085BA4690B98}">
      <dgm:prSet/>
      <dgm:spPr/>
      <dgm:t>
        <a:bodyPr/>
        <a:lstStyle/>
        <a:p>
          <a:endParaRPr lang="es-ES_tradnl" sz="1600"/>
        </a:p>
      </dgm:t>
    </dgm:pt>
    <dgm:pt modelId="{194B6394-D292-8A4A-A0BA-7D16649F451E}">
      <dgm:prSet phldrT="[Text]" custT="1"/>
      <dgm:spPr/>
      <dgm:t>
        <a:bodyPr/>
        <a:lstStyle/>
        <a:p>
          <a:r>
            <a:rPr lang="es-ES_tradnl" sz="1600" dirty="0"/>
            <a:t>Empleo</a:t>
          </a:r>
        </a:p>
      </dgm:t>
    </dgm:pt>
    <dgm:pt modelId="{F3962A60-DC4B-3D42-8E49-B1F3739DC218}" type="sibTrans" cxnId="{ECC3480E-B2E8-7747-BDA6-75C7DE438141}">
      <dgm:prSet/>
      <dgm:spPr/>
      <dgm:t>
        <a:bodyPr/>
        <a:lstStyle/>
        <a:p>
          <a:endParaRPr lang="es-ES_tradnl" sz="1600"/>
        </a:p>
      </dgm:t>
    </dgm:pt>
    <dgm:pt modelId="{1E0A5F91-C3C6-7847-9D92-0377D7F98227}" type="parTrans" cxnId="{ECC3480E-B2E8-7747-BDA6-75C7DE438141}">
      <dgm:prSet/>
      <dgm:spPr/>
      <dgm:t>
        <a:bodyPr/>
        <a:lstStyle/>
        <a:p>
          <a:endParaRPr lang="es-ES_tradnl" sz="1600"/>
        </a:p>
      </dgm:t>
    </dgm:pt>
    <dgm:pt modelId="{9CB4A6DE-F2D3-0341-9E09-91408DDD6F78}">
      <dgm:prSet phldrT="[Text]" custT="1"/>
      <dgm:spPr/>
      <dgm:t>
        <a:bodyPr/>
        <a:lstStyle/>
        <a:p>
          <a:r>
            <a:rPr lang="es-ES_tradnl" sz="1600" dirty="0"/>
            <a:t>PIB per cápita</a:t>
          </a:r>
        </a:p>
      </dgm:t>
    </dgm:pt>
    <dgm:pt modelId="{E2B9D6AF-7B31-BA45-8782-9BEC6E2978B8}" type="sibTrans" cxnId="{6094A7DA-8F86-6645-BA4A-9ECEAE49550F}">
      <dgm:prSet/>
      <dgm:spPr/>
      <dgm:t>
        <a:bodyPr/>
        <a:lstStyle/>
        <a:p>
          <a:endParaRPr lang="es-ES_tradnl" sz="1600"/>
        </a:p>
      </dgm:t>
    </dgm:pt>
    <dgm:pt modelId="{9A718476-4D09-994C-9692-07E6461CE660}" type="parTrans" cxnId="{6094A7DA-8F86-6645-BA4A-9ECEAE49550F}">
      <dgm:prSet/>
      <dgm:spPr/>
      <dgm:t>
        <a:bodyPr/>
        <a:lstStyle/>
        <a:p>
          <a:endParaRPr lang="es-ES_tradnl" sz="1600"/>
        </a:p>
      </dgm:t>
    </dgm:pt>
    <dgm:pt modelId="{6FCE1799-3F03-BF48-8162-F2D89D3A2D32}">
      <dgm:prSet phldrT="[Text]" custT="1"/>
      <dgm:spPr/>
      <dgm:t>
        <a:bodyPr/>
        <a:lstStyle/>
        <a:p>
          <a:r>
            <a:rPr lang="es-ES_tradnl" sz="1600" dirty="0"/>
            <a:t>Crecimiento (WEF)</a:t>
          </a:r>
        </a:p>
      </dgm:t>
    </dgm:pt>
    <dgm:pt modelId="{33AFC912-576F-0147-8746-789D9395651B}" type="sibTrans" cxnId="{36A4148D-B3F1-E746-AD94-C2C841863FCC}">
      <dgm:prSet/>
      <dgm:spPr/>
      <dgm:t>
        <a:bodyPr/>
        <a:lstStyle/>
        <a:p>
          <a:endParaRPr lang="es-ES_tradnl" sz="1600"/>
        </a:p>
      </dgm:t>
    </dgm:pt>
    <dgm:pt modelId="{83B92CCB-F6CD-7E4A-B1E1-DBF200910775}" type="parTrans" cxnId="{36A4148D-B3F1-E746-AD94-C2C841863FCC}">
      <dgm:prSet/>
      <dgm:spPr/>
      <dgm:t>
        <a:bodyPr/>
        <a:lstStyle/>
        <a:p>
          <a:endParaRPr lang="es-ES_tradnl" sz="1600"/>
        </a:p>
      </dgm:t>
    </dgm:pt>
    <dgm:pt modelId="{B2266CF0-6BE5-0942-A0D7-2ACFB2401141}">
      <dgm:prSet custT="1"/>
      <dgm:spPr/>
      <dgm:t>
        <a:bodyPr/>
        <a:lstStyle/>
        <a:p>
          <a:r>
            <a:rPr lang="es-ES_tradnl" sz="1600" dirty="0"/>
            <a:t>Recursos hídricos</a:t>
          </a:r>
        </a:p>
      </dgm:t>
    </dgm:pt>
    <dgm:pt modelId="{4178D9DE-87D2-FD46-AFFD-7A2AFC4BCA23}" type="parTrans" cxnId="{08D8638A-CC5C-F44D-9DB7-AF3D9BF5668D}">
      <dgm:prSet/>
      <dgm:spPr/>
      <dgm:t>
        <a:bodyPr/>
        <a:lstStyle/>
        <a:p>
          <a:endParaRPr lang="es-ES_tradnl"/>
        </a:p>
      </dgm:t>
    </dgm:pt>
    <dgm:pt modelId="{0B693819-558F-FC40-8112-CFAB31FABC1D}" type="sibTrans" cxnId="{08D8638A-CC5C-F44D-9DB7-AF3D9BF5668D}">
      <dgm:prSet/>
      <dgm:spPr/>
      <dgm:t>
        <a:bodyPr/>
        <a:lstStyle/>
        <a:p>
          <a:endParaRPr lang="es-ES_tradnl"/>
        </a:p>
      </dgm:t>
    </dgm:pt>
    <dgm:pt modelId="{A1D3AC64-397A-8045-9A89-72469543AF78}">
      <dgm:prSet custT="1"/>
      <dgm:spPr/>
      <dgm:t>
        <a:bodyPr/>
        <a:lstStyle/>
        <a:p>
          <a:r>
            <a:rPr lang="es-ES_tradnl" sz="1600" dirty="0"/>
            <a:t>Pesca</a:t>
          </a:r>
        </a:p>
      </dgm:t>
    </dgm:pt>
    <dgm:pt modelId="{6A4625F9-E387-0847-A41B-B83F2E0040CE}" type="parTrans" cxnId="{E432C538-F1EE-2A40-A503-07D4775D26A8}">
      <dgm:prSet/>
      <dgm:spPr/>
      <dgm:t>
        <a:bodyPr/>
        <a:lstStyle/>
        <a:p>
          <a:endParaRPr lang="es-ES_tradnl"/>
        </a:p>
      </dgm:t>
    </dgm:pt>
    <dgm:pt modelId="{C0AB6564-F743-984D-BFF8-AB75D0C157AE}" type="sibTrans" cxnId="{E432C538-F1EE-2A40-A503-07D4775D26A8}">
      <dgm:prSet/>
      <dgm:spPr/>
      <dgm:t>
        <a:bodyPr/>
        <a:lstStyle/>
        <a:p>
          <a:endParaRPr lang="es-ES_tradnl"/>
        </a:p>
      </dgm:t>
    </dgm:pt>
    <dgm:pt modelId="{843A92BC-E761-A146-8562-1CA4BA870B19}" type="pres">
      <dgm:prSet presAssocID="{5BADF625-B26B-4747-85AB-54CF1C1BED63}" presName="diagram" presStyleCnt="0">
        <dgm:presLayoutVars>
          <dgm:chPref val="1"/>
          <dgm:dir/>
          <dgm:animOne val="branch"/>
          <dgm:animLvl val="lvl"/>
          <dgm:resizeHandles/>
        </dgm:presLayoutVars>
      </dgm:prSet>
      <dgm:spPr/>
    </dgm:pt>
    <dgm:pt modelId="{9C0EAE2C-D274-4A4B-A2A4-FD0E66440377}" type="pres">
      <dgm:prSet presAssocID="{6FCE1799-3F03-BF48-8162-F2D89D3A2D32}" presName="root" presStyleCnt="0"/>
      <dgm:spPr/>
    </dgm:pt>
    <dgm:pt modelId="{F0690DD7-D11C-6449-8436-64892F63E4F9}" type="pres">
      <dgm:prSet presAssocID="{6FCE1799-3F03-BF48-8162-F2D89D3A2D32}" presName="rootComposite" presStyleCnt="0"/>
      <dgm:spPr/>
    </dgm:pt>
    <dgm:pt modelId="{9A8B014F-E8F0-F345-986F-E99A6779D983}" type="pres">
      <dgm:prSet presAssocID="{6FCE1799-3F03-BF48-8162-F2D89D3A2D32}" presName="rootText" presStyleLbl="node1" presStyleIdx="0" presStyleCnt="3" custScaleX="142299"/>
      <dgm:spPr/>
    </dgm:pt>
    <dgm:pt modelId="{AE203DB7-0DB3-C84B-B2D5-4EB6F88E4A1B}" type="pres">
      <dgm:prSet presAssocID="{6FCE1799-3F03-BF48-8162-F2D89D3A2D32}" presName="rootConnector" presStyleLbl="node1" presStyleIdx="0" presStyleCnt="3"/>
      <dgm:spPr/>
    </dgm:pt>
    <dgm:pt modelId="{E439CA0B-0125-2E44-B440-E35616891D4E}" type="pres">
      <dgm:prSet presAssocID="{6FCE1799-3F03-BF48-8162-F2D89D3A2D32}" presName="childShape" presStyleCnt="0"/>
      <dgm:spPr/>
    </dgm:pt>
    <dgm:pt modelId="{057417FE-8DD2-CE42-A51B-555CD97D566C}" type="pres">
      <dgm:prSet presAssocID="{9A718476-4D09-994C-9692-07E6461CE660}" presName="Name13" presStyleLbl="parChTrans1D2" presStyleIdx="0" presStyleCnt="10"/>
      <dgm:spPr/>
    </dgm:pt>
    <dgm:pt modelId="{678D15DA-27B6-9D45-9F60-A9FACE3D1EA0}" type="pres">
      <dgm:prSet presAssocID="{9CB4A6DE-F2D3-0341-9E09-91408DDD6F78}" presName="childText" presStyleLbl="bgAcc1" presStyleIdx="0" presStyleCnt="10" custScaleX="172925">
        <dgm:presLayoutVars>
          <dgm:bulletEnabled val="1"/>
        </dgm:presLayoutVars>
      </dgm:prSet>
      <dgm:spPr/>
    </dgm:pt>
    <dgm:pt modelId="{8597E0DC-3976-5844-B28F-A5A3D1AB31DF}" type="pres">
      <dgm:prSet presAssocID="{1E0A5F91-C3C6-7847-9D92-0377D7F98227}" presName="Name13" presStyleLbl="parChTrans1D2" presStyleIdx="1" presStyleCnt="10"/>
      <dgm:spPr/>
    </dgm:pt>
    <dgm:pt modelId="{D2335CD9-1C0E-4446-BE88-CB4729945BFF}" type="pres">
      <dgm:prSet presAssocID="{194B6394-D292-8A4A-A0BA-7D16649F451E}" presName="childText" presStyleLbl="bgAcc1" presStyleIdx="1" presStyleCnt="10" custScaleX="176188">
        <dgm:presLayoutVars>
          <dgm:bulletEnabled val="1"/>
        </dgm:presLayoutVars>
      </dgm:prSet>
      <dgm:spPr/>
    </dgm:pt>
    <dgm:pt modelId="{B5F5DFD3-F97F-2C4F-A773-3628A63CEA0A}" type="pres">
      <dgm:prSet presAssocID="{150AC99A-A148-0C4F-9BCF-363AECF02EFD}" presName="Name13" presStyleLbl="parChTrans1D2" presStyleIdx="2" presStyleCnt="10"/>
      <dgm:spPr/>
    </dgm:pt>
    <dgm:pt modelId="{2060142F-07AD-4949-AFAA-8AEC8530B9FE}" type="pres">
      <dgm:prSet presAssocID="{60306D40-B2CC-534E-8D4B-6C0DBE0834F8}" presName="childText" presStyleLbl="bgAcc1" presStyleIdx="2" presStyleCnt="10" custScaleX="180670">
        <dgm:presLayoutVars>
          <dgm:bulletEnabled val="1"/>
        </dgm:presLayoutVars>
      </dgm:prSet>
      <dgm:spPr/>
    </dgm:pt>
    <dgm:pt modelId="{F602F8A0-F091-4743-80CA-BCF325600BD2}" type="pres">
      <dgm:prSet presAssocID="{AEF1FC9C-045A-854A-A7F0-1F2367C82A6B}" presName="Name13" presStyleLbl="parChTrans1D2" presStyleIdx="3" presStyleCnt="10"/>
      <dgm:spPr/>
    </dgm:pt>
    <dgm:pt modelId="{DCF24F1C-CE53-B442-B844-0BE57DC423B4}" type="pres">
      <dgm:prSet presAssocID="{521C5581-B6C9-0148-9C08-9A391B66E846}" presName="childText" presStyleLbl="bgAcc1" presStyleIdx="3" presStyleCnt="10" custScaleX="177061">
        <dgm:presLayoutVars>
          <dgm:bulletEnabled val="1"/>
        </dgm:presLayoutVars>
      </dgm:prSet>
      <dgm:spPr/>
    </dgm:pt>
    <dgm:pt modelId="{C6CE50F5-E884-5942-8CA9-201A975CE759}" type="pres">
      <dgm:prSet presAssocID="{43306341-FEC5-0340-84EF-817FB0681A2E}" presName="root" presStyleCnt="0"/>
      <dgm:spPr/>
    </dgm:pt>
    <dgm:pt modelId="{2D3B5FA3-6F85-7F42-8F72-201FE88C4DBB}" type="pres">
      <dgm:prSet presAssocID="{43306341-FEC5-0340-84EF-817FB0681A2E}" presName="rootComposite" presStyleCnt="0"/>
      <dgm:spPr/>
    </dgm:pt>
    <dgm:pt modelId="{8D4FBE7D-6042-2F46-AE87-43844537C732}" type="pres">
      <dgm:prSet presAssocID="{43306341-FEC5-0340-84EF-817FB0681A2E}" presName="rootText" presStyleLbl="node1" presStyleIdx="1" presStyleCnt="3"/>
      <dgm:spPr/>
    </dgm:pt>
    <dgm:pt modelId="{02B952C8-5407-C646-BCAE-7E1564A66977}" type="pres">
      <dgm:prSet presAssocID="{43306341-FEC5-0340-84EF-817FB0681A2E}" presName="rootConnector" presStyleLbl="node1" presStyleIdx="1" presStyleCnt="3"/>
      <dgm:spPr/>
    </dgm:pt>
    <dgm:pt modelId="{85ABDA44-6D7F-3B46-BE6B-258C8258F8AE}" type="pres">
      <dgm:prSet presAssocID="{43306341-FEC5-0340-84EF-817FB0681A2E}" presName="childShape" presStyleCnt="0"/>
      <dgm:spPr/>
    </dgm:pt>
    <dgm:pt modelId="{7DF81950-FA53-EB4F-9FF7-1056BF75B856}" type="pres">
      <dgm:prSet presAssocID="{704DC7C1-1007-C549-9B4C-151E8273AFFB}" presName="Name13" presStyleLbl="parChTrans1D2" presStyleIdx="4" presStyleCnt="10"/>
      <dgm:spPr/>
    </dgm:pt>
    <dgm:pt modelId="{12DAC35F-31EB-9143-8F75-BE7696E7275D}" type="pres">
      <dgm:prSet presAssocID="{A37749FC-E8DC-C945-8D69-A61E0D53A6DA}" presName="childText" presStyleLbl="bgAcc1" presStyleIdx="4" presStyleCnt="10" custScaleX="116254">
        <dgm:presLayoutVars>
          <dgm:bulletEnabled val="1"/>
        </dgm:presLayoutVars>
      </dgm:prSet>
      <dgm:spPr/>
    </dgm:pt>
    <dgm:pt modelId="{E66072AA-40B4-A241-83A1-823C075CA48B}" type="pres">
      <dgm:prSet presAssocID="{B2586FDD-B802-D447-9BF2-7FFAC40C1761}" presName="Name13" presStyleLbl="parChTrans1D2" presStyleIdx="5" presStyleCnt="10"/>
      <dgm:spPr/>
    </dgm:pt>
    <dgm:pt modelId="{CD4CEFFB-0324-344C-9058-96DD48166BF0}" type="pres">
      <dgm:prSet presAssocID="{B871BD5A-CE7C-564C-9E39-14F818CAECCC}" presName="childText" presStyleLbl="bgAcc1" presStyleIdx="5" presStyleCnt="10" custScaleX="122411">
        <dgm:presLayoutVars>
          <dgm:bulletEnabled val="1"/>
        </dgm:presLayoutVars>
      </dgm:prSet>
      <dgm:spPr/>
    </dgm:pt>
    <dgm:pt modelId="{930A9E96-3CAB-5544-A692-026E7882F30C}" type="pres">
      <dgm:prSet presAssocID="{8C9B18B2-5290-2940-8324-631149D6FB73}" presName="Name13" presStyleLbl="parChTrans1D2" presStyleIdx="6" presStyleCnt="10"/>
      <dgm:spPr/>
    </dgm:pt>
    <dgm:pt modelId="{F649AF4E-E3CF-9C44-BEB3-D207A0E62AFF}" type="pres">
      <dgm:prSet presAssocID="{2BA0458C-CC3C-8A42-B191-E5A53D0E77EF}" presName="childText" presStyleLbl="bgAcc1" presStyleIdx="6" presStyleCnt="10" custScaleX="127255">
        <dgm:presLayoutVars>
          <dgm:bulletEnabled val="1"/>
        </dgm:presLayoutVars>
      </dgm:prSet>
      <dgm:spPr/>
    </dgm:pt>
    <dgm:pt modelId="{E2E3D6FB-D81E-9F4B-99E9-002438F6C447}" type="pres">
      <dgm:prSet presAssocID="{07DB0FB8-C422-B343-B58D-33519FDA5078}" presName="Name13" presStyleLbl="parChTrans1D2" presStyleIdx="7" presStyleCnt="10"/>
      <dgm:spPr/>
    </dgm:pt>
    <dgm:pt modelId="{D5C6E1AD-0B3C-F441-AE09-67E5044BED71}" type="pres">
      <dgm:prSet presAssocID="{5711B496-2BEB-374F-B726-F1A12268DCFF}" presName="childText" presStyleLbl="bgAcc1" presStyleIdx="7" presStyleCnt="10" custScaleX="126124">
        <dgm:presLayoutVars>
          <dgm:bulletEnabled val="1"/>
        </dgm:presLayoutVars>
      </dgm:prSet>
      <dgm:spPr/>
    </dgm:pt>
    <dgm:pt modelId="{DB4F6DC1-E17A-1843-9B5F-596CEBED74EE}" type="pres">
      <dgm:prSet presAssocID="{41B88283-544B-6F45-82D1-52E93D0365A9}" presName="root" presStyleCnt="0"/>
      <dgm:spPr/>
    </dgm:pt>
    <dgm:pt modelId="{1F8CE31F-9968-1C48-814B-58681CD8BECB}" type="pres">
      <dgm:prSet presAssocID="{41B88283-544B-6F45-82D1-52E93D0365A9}" presName="rootComposite" presStyleCnt="0"/>
      <dgm:spPr/>
    </dgm:pt>
    <dgm:pt modelId="{442E1DE5-CBEC-334C-9E2A-FD824302FCAB}" type="pres">
      <dgm:prSet presAssocID="{41B88283-544B-6F45-82D1-52E93D0365A9}" presName="rootText" presStyleLbl="node1" presStyleIdx="2" presStyleCnt="3"/>
      <dgm:spPr/>
    </dgm:pt>
    <dgm:pt modelId="{394304EA-B694-3245-862B-EECB1F659FA1}" type="pres">
      <dgm:prSet presAssocID="{41B88283-544B-6F45-82D1-52E93D0365A9}" presName="rootConnector" presStyleLbl="node1" presStyleIdx="2" presStyleCnt="3"/>
      <dgm:spPr/>
    </dgm:pt>
    <dgm:pt modelId="{A60FED6F-437B-0B4F-A367-0A3AABA3EACF}" type="pres">
      <dgm:prSet presAssocID="{41B88283-544B-6F45-82D1-52E93D0365A9}" presName="childShape" presStyleCnt="0"/>
      <dgm:spPr/>
    </dgm:pt>
    <dgm:pt modelId="{51DCDFC7-6796-2F49-8847-D3BE7C17E6A1}" type="pres">
      <dgm:prSet presAssocID="{25193EC9-1C6C-8A47-BFB6-7CEC2A343D62}" presName="Name13" presStyleLbl="parChTrans1D2" presStyleIdx="8" presStyleCnt="10"/>
      <dgm:spPr/>
    </dgm:pt>
    <dgm:pt modelId="{84AB9E01-AE85-B74E-8314-62759968130A}" type="pres">
      <dgm:prSet presAssocID="{BD55F129-A3B4-254B-B5F8-BA423EE5E317}" presName="childText" presStyleLbl="bgAcc1" presStyleIdx="8" presStyleCnt="10" custScaleX="203677" custScaleY="164536">
        <dgm:presLayoutVars>
          <dgm:bulletEnabled val="1"/>
        </dgm:presLayoutVars>
      </dgm:prSet>
      <dgm:spPr/>
    </dgm:pt>
    <dgm:pt modelId="{A5B477B5-7DB8-A841-AE99-BF6A83223A67}" type="pres">
      <dgm:prSet presAssocID="{E343804B-DBA0-8842-978B-BE1CDB9FDF5F}" presName="Name13" presStyleLbl="parChTrans1D2" presStyleIdx="9" presStyleCnt="10"/>
      <dgm:spPr/>
    </dgm:pt>
    <dgm:pt modelId="{BA83ED35-9BD5-E042-B156-F646B0F39D24}" type="pres">
      <dgm:prSet presAssocID="{11B31ACA-5D85-A546-A1F8-D8D2460DD107}" presName="childText" presStyleLbl="bgAcc1" presStyleIdx="9" presStyleCnt="10" custScaleX="199743" custScaleY="274067" custLinFactNeighborX="2751" custLinFactNeighborY="7269">
        <dgm:presLayoutVars>
          <dgm:bulletEnabled val="1"/>
        </dgm:presLayoutVars>
      </dgm:prSet>
      <dgm:spPr/>
    </dgm:pt>
  </dgm:ptLst>
  <dgm:cxnLst>
    <dgm:cxn modelId="{D59B3306-D760-D741-9497-2752026F5360}" type="presOf" srcId="{ED4C73BD-41D3-BF4B-BF70-0192CFDA5783}" destId="{BA83ED35-9BD5-E042-B156-F646B0F39D24}" srcOrd="0" destOrd="3" presId="urn:microsoft.com/office/officeart/2005/8/layout/hierarchy3"/>
    <dgm:cxn modelId="{1CC2990C-38FA-9243-AFD7-9028EDEB7191}" type="presOf" srcId="{704DC7C1-1007-C549-9B4C-151E8273AFFB}" destId="{7DF81950-FA53-EB4F-9FF7-1056BF75B856}" srcOrd="0" destOrd="0" presId="urn:microsoft.com/office/officeart/2005/8/layout/hierarchy3"/>
    <dgm:cxn modelId="{ECC3480E-B2E8-7747-BDA6-75C7DE438141}" srcId="{6FCE1799-3F03-BF48-8162-F2D89D3A2D32}" destId="{194B6394-D292-8A4A-A0BA-7D16649F451E}" srcOrd="1" destOrd="0" parTransId="{1E0A5F91-C3C6-7847-9D92-0377D7F98227}" sibTransId="{F3962A60-DC4B-3D42-8E49-B1F3739DC218}"/>
    <dgm:cxn modelId="{B18CDE0E-976D-E048-B93E-14679D8078A7}" type="presOf" srcId="{5BADF625-B26B-4747-85AB-54CF1C1BED63}" destId="{843A92BC-E761-A146-8562-1CA4BA870B19}" srcOrd="0" destOrd="0" presId="urn:microsoft.com/office/officeart/2005/8/layout/hierarchy3"/>
    <dgm:cxn modelId="{935C6111-B87F-7A45-A1E1-A7F720408F33}" srcId="{43306341-FEC5-0340-84EF-817FB0681A2E}" destId="{B871BD5A-CE7C-564C-9E39-14F818CAECCC}" srcOrd="1" destOrd="0" parTransId="{B2586FDD-B802-D447-9BF2-7FFAC40C1761}" sibTransId="{D5C5D83D-8C5D-5747-A88B-87A95E890DEF}"/>
    <dgm:cxn modelId="{12229C11-EE3F-694E-A8F0-52F722C2EA45}" type="presOf" srcId="{41B88283-544B-6F45-82D1-52E93D0365A9}" destId="{394304EA-B694-3245-862B-EECB1F659FA1}" srcOrd="1" destOrd="0" presId="urn:microsoft.com/office/officeart/2005/8/layout/hierarchy3"/>
    <dgm:cxn modelId="{3E0EAA14-F3FD-EA4C-9128-42C3EB8CF34C}" type="presOf" srcId="{B2266CF0-6BE5-0942-A0D7-2ACFB2401141}" destId="{BA83ED35-9BD5-E042-B156-F646B0F39D24}" srcOrd="0" destOrd="1" presId="urn:microsoft.com/office/officeart/2005/8/layout/hierarchy3"/>
    <dgm:cxn modelId="{66944518-A0A3-3242-8AB9-715B3AF2D161}" srcId="{BD55F129-A3B4-254B-B5F8-BA423EE5E317}" destId="{B6F129EA-1446-4A4D-9757-22435D84359C}" srcOrd="1" destOrd="0" parTransId="{B21A725C-5A3B-F34D-B14A-4747B3B77071}" sibTransId="{E094B637-89C2-C940-9251-6C08CFC64388}"/>
    <dgm:cxn modelId="{DD60D71B-D405-1F44-8CEC-62A081319CC3}" type="presOf" srcId="{41B88283-544B-6F45-82D1-52E93D0365A9}" destId="{442E1DE5-CBEC-334C-9E2A-FD824302FCAB}" srcOrd="0" destOrd="0" presId="urn:microsoft.com/office/officeart/2005/8/layout/hierarchy3"/>
    <dgm:cxn modelId="{CC017027-4DD7-FA4C-8983-D4C1D8DAACD2}" type="presOf" srcId="{B6F129EA-1446-4A4D-9757-22435D84359C}" destId="{84AB9E01-AE85-B74E-8314-62759968130A}" srcOrd="0" destOrd="2" presId="urn:microsoft.com/office/officeart/2005/8/layout/hierarchy3"/>
    <dgm:cxn modelId="{9C7D1C2D-4C93-5D43-A815-025327DCE25A}" type="presOf" srcId="{5711B496-2BEB-374F-B726-F1A12268DCFF}" destId="{D5C6E1AD-0B3C-F441-AE09-67E5044BED71}" srcOrd="0" destOrd="0" presId="urn:microsoft.com/office/officeart/2005/8/layout/hierarchy3"/>
    <dgm:cxn modelId="{FD777531-72C3-4647-902E-A1D15A812C0C}" type="presOf" srcId="{6FCE1799-3F03-BF48-8162-F2D89D3A2D32}" destId="{9A8B014F-E8F0-F345-986F-E99A6779D983}" srcOrd="0" destOrd="0" presId="urn:microsoft.com/office/officeart/2005/8/layout/hierarchy3"/>
    <dgm:cxn modelId="{D4775E37-36A1-DB4E-8006-94D51126CB43}" type="presOf" srcId="{8C3BBE9C-F2BC-8F46-BC37-61EEB325ECCF}" destId="{84AB9E01-AE85-B74E-8314-62759968130A}" srcOrd="0" destOrd="3" presId="urn:microsoft.com/office/officeart/2005/8/layout/hierarchy3"/>
    <dgm:cxn modelId="{E432C538-F1EE-2A40-A503-07D4775D26A8}" srcId="{11B31ACA-5D85-A546-A1F8-D8D2460DD107}" destId="{A1D3AC64-397A-8045-9A89-72469543AF78}" srcOrd="3" destOrd="0" parTransId="{6A4625F9-E387-0847-A41B-B83F2E0040CE}" sibTransId="{C0AB6564-F743-984D-BFF8-AB75D0C157AE}"/>
    <dgm:cxn modelId="{8C39B33C-21B8-6742-A74E-CEB0AB21FCD2}" type="presOf" srcId="{521C5581-B6C9-0148-9C08-9A391B66E846}" destId="{DCF24F1C-CE53-B442-B844-0BE57DC423B4}" srcOrd="0" destOrd="0" presId="urn:microsoft.com/office/officeart/2005/8/layout/hierarchy3"/>
    <dgm:cxn modelId="{71349840-A8F3-A34F-A760-98D8A26A2210}" srcId="{43306341-FEC5-0340-84EF-817FB0681A2E}" destId="{A37749FC-E8DC-C945-8D69-A61E0D53A6DA}" srcOrd="0" destOrd="0" parTransId="{704DC7C1-1007-C549-9B4C-151E8273AFFB}" sibTransId="{3F2DF79F-EB46-024B-BF64-89468030F93A}"/>
    <dgm:cxn modelId="{4F2DE542-3CDF-414D-A8CC-8F08E96953AD}" type="presOf" srcId="{93B84187-0613-694A-86B6-A2410735F425}" destId="{84AB9E01-AE85-B74E-8314-62759968130A}" srcOrd="0" destOrd="1" presId="urn:microsoft.com/office/officeart/2005/8/layout/hierarchy3"/>
    <dgm:cxn modelId="{817F3A45-B05C-6A4A-BB90-7292A69C68DB}" type="presOf" srcId="{A37749FC-E8DC-C945-8D69-A61E0D53A6DA}" destId="{12DAC35F-31EB-9143-8F75-BE7696E7275D}" srcOrd="0" destOrd="0" presId="urn:microsoft.com/office/officeart/2005/8/layout/hierarchy3"/>
    <dgm:cxn modelId="{E7919D4A-A017-2545-A8AD-7F12AE14380E}" srcId="{41B88283-544B-6F45-82D1-52E93D0365A9}" destId="{BD55F129-A3B4-254B-B5F8-BA423EE5E317}" srcOrd="0" destOrd="0" parTransId="{25193EC9-1C6C-8A47-BFB6-7CEC2A343D62}" sibTransId="{041E08BB-BEE8-8B4F-9EAF-A92365C0575A}"/>
    <dgm:cxn modelId="{E53F996B-94FB-614A-BB22-38539DDE8211}" type="presOf" srcId="{8C9B18B2-5290-2940-8324-631149D6FB73}" destId="{930A9E96-3CAB-5544-A692-026E7882F30C}" srcOrd="0" destOrd="0" presId="urn:microsoft.com/office/officeart/2005/8/layout/hierarchy3"/>
    <dgm:cxn modelId="{B6B2106C-51FF-D146-94D1-F6A680831EA4}" type="presOf" srcId="{BD55F129-A3B4-254B-B5F8-BA423EE5E317}" destId="{84AB9E01-AE85-B74E-8314-62759968130A}" srcOrd="0" destOrd="0" presId="urn:microsoft.com/office/officeart/2005/8/layout/hierarchy3"/>
    <dgm:cxn modelId="{EF8A8E6D-0AC0-B145-AEF0-2E14FC089D86}" type="presOf" srcId="{4D1254A8-5986-8241-AED1-52B37DC663A4}" destId="{BA83ED35-9BD5-E042-B156-F646B0F39D24}" srcOrd="0" destOrd="5" presId="urn:microsoft.com/office/officeart/2005/8/layout/hierarchy3"/>
    <dgm:cxn modelId="{0FB7B64F-FF59-774E-B768-66E2D751F8DC}" type="presOf" srcId="{9DD07C46-9394-244C-B49D-0C6740AF3D19}" destId="{BA83ED35-9BD5-E042-B156-F646B0F39D24}" srcOrd="0" destOrd="2" presId="urn:microsoft.com/office/officeart/2005/8/layout/hierarchy3"/>
    <dgm:cxn modelId="{0C773753-E79F-044F-B33D-320881494B85}" type="presOf" srcId="{43306341-FEC5-0340-84EF-817FB0681A2E}" destId="{02B952C8-5407-C646-BCAE-7E1564A66977}" srcOrd="1" destOrd="0" presId="urn:microsoft.com/office/officeart/2005/8/layout/hierarchy3"/>
    <dgm:cxn modelId="{BF959C53-7D6F-D04F-9DEA-C7D4DE263D07}" srcId="{BD55F129-A3B4-254B-B5F8-BA423EE5E317}" destId="{93B84187-0613-694A-86B6-A2410735F425}" srcOrd="0" destOrd="0" parTransId="{289893D2-2E75-7349-81B2-3CA96F6851E1}" sibTransId="{3A46DD39-5129-724A-A151-F349615D66E9}"/>
    <dgm:cxn modelId="{AB0F7E59-60F8-024D-BD33-F8C0486F4B5A}" srcId="{43306341-FEC5-0340-84EF-817FB0681A2E}" destId="{5711B496-2BEB-374F-B726-F1A12268DCFF}" srcOrd="3" destOrd="0" parTransId="{07DB0FB8-C422-B343-B58D-33519FDA5078}" sibTransId="{09EE8586-6551-8A4D-8491-6F3DB2C3A653}"/>
    <dgm:cxn modelId="{85FA9479-06C0-7F46-B7F3-9A2037D79525}" srcId="{11B31ACA-5D85-A546-A1F8-D8D2460DD107}" destId="{4D1254A8-5986-8241-AED1-52B37DC663A4}" srcOrd="4" destOrd="0" parTransId="{5F80EADE-54E0-EE40-9B82-87AC37C4A6D2}" sibTransId="{7811C22C-87AA-3B49-9B84-005438751B38}"/>
    <dgm:cxn modelId="{62D54781-6A4D-4647-8882-424FBB64C3E6}" type="presOf" srcId="{2BA0458C-CC3C-8A42-B191-E5A53D0E77EF}" destId="{F649AF4E-E3CF-9C44-BEB3-D207A0E62AFF}" srcOrd="0" destOrd="0" presId="urn:microsoft.com/office/officeart/2005/8/layout/hierarchy3"/>
    <dgm:cxn modelId="{86C7F881-7D9D-2343-A8F8-C065DB79AC5A}" type="presOf" srcId="{25193EC9-1C6C-8A47-BFB6-7CEC2A343D62}" destId="{51DCDFC7-6796-2F49-8847-D3BE7C17E6A1}" srcOrd="0" destOrd="0" presId="urn:microsoft.com/office/officeart/2005/8/layout/hierarchy3"/>
    <dgm:cxn modelId="{D88EED82-C2F5-C74E-A82A-FF05A43C44A9}" type="presOf" srcId="{B2586FDD-B802-D447-9BF2-7FFAC40C1761}" destId="{E66072AA-40B4-A241-83A1-823C075CA48B}" srcOrd="0" destOrd="0" presId="urn:microsoft.com/office/officeart/2005/8/layout/hierarchy3"/>
    <dgm:cxn modelId="{61EBA583-3D9D-8647-B993-7D5B8F4092D1}" srcId="{6FCE1799-3F03-BF48-8162-F2D89D3A2D32}" destId="{521C5581-B6C9-0148-9C08-9A391B66E846}" srcOrd="3" destOrd="0" parTransId="{AEF1FC9C-045A-854A-A7F0-1F2367C82A6B}" sibTransId="{EA12E24F-2DB1-EF47-A6F9-66C5A6409FC3}"/>
    <dgm:cxn modelId="{665C7188-DF97-A648-B373-5253BB13AF22}" type="presOf" srcId="{9A718476-4D09-994C-9692-07E6461CE660}" destId="{057417FE-8DD2-CE42-A51B-555CD97D566C}" srcOrd="0" destOrd="0" presId="urn:microsoft.com/office/officeart/2005/8/layout/hierarchy3"/>
    <dgm:cxn modelId="{DC21CF88-1B46-7D48-A3E4-8B565B7EC57F}" srcId="{11B31ACA-5D85-A546-A1F8-D8D2460DD107}" destId="{76EBF812-5702-0648-A250-CD9A38388496}" srcOrd="5" destOrd="0" parTransId="{5E70AF54-7105-1F49-8F24-06BE1391D71D}" sibTransId="{FBBF9655-FA2D-9449-A53F-F8D58A3EF348}"/>
    <dgm:cxn modelId="{33A47089-1977-AE47-B5CB-B33FD6F71339}" type="presOf" srcId="{76EBF812-5702-0648-A250-CD9A38388496}" destId="{BA83ED35-9BD5-E042-B156-F646B0F39D24}" srcOrd="0" destOrd="6" presId="urn:microsoft.com/office/officeart/2005/8/layout/hierarchy3"/>
    <dgm:cxn modelId="{08D8638A-CC5C-F44D-9DB7-AF3D9BF5668D}" srcId="{11B31ACA-5D85-A546-A1F8-D8D2460DD107}" destId="{B2266CF0-6BE5-0942-A0D7-2ACFB2401141}" srcOrd="0" destOrd="0" parTransId="{4178D9DE-87D2-FD46-AFFD-7A2AFC4BCA23}" sibTransId="{0B693819-558F-FC40-8112-CFAB31FABC1D}"/>
    <dgm:cxn modelId="{B696428B-AB31-3440-B48D-894C1D5200CE}" type="presOf" srcId="{11B31ACA-5D85-A546-A1F8-D8D2460DD107}" destId="{BA83ED35-9BD5-E042-B156-F646B0F39D24}" srcOrd="0" destOrd="0" presId="urn:microsoft.com/office/officeart/2005/8/layout/hierarchy3"/>
    <dgm:cxn modelId="{E37B338C-4609-614E-A583-085BA4690B98}" srcId="{41B88283-544B-6F45-82D1-52E93D0365A9}" destId="{11B31ACA-5D85-A546-A1F8-D8D2460DD107}" srcOrd="1" destOrd="0" parTransId="{E343804B-DBA0-8842-978B-BE1CDB9FDF5F}" sibTransId="{B3892A85-D0B5-0D4C-A01D-665103994D9A}"/>
    <dgm:cxn modelId="{2BA1D48C-FC55-1C47-944D-FDB3715C6DA3}" srcId="{5BADF625-B26B-4747-85AB-54CF1C1BED63}" destId="{41B88283-544B-6F45-82D1-52E93D0365A9}" srcOrd="2" destOrd="0" parTransId="{7D665EE5-A312-5342-AFE0-8DA2DD925221}" sibTransId="{2411F46E-D626-B94E-B191-DF683F9AA050}"/>
    <dgm:cxn modelId="{36A4148D-B3F1-E746-AD94-C2C841863FCC}" srcId="{5BADF625-B26B-4747-85AB-54CF1C1BED63}" destId="{6FCE1799-3F03-BF48-8162-F2D89D3A2D32}" srcOrd="0" destOrd="0" parTransId="{83B92CCB-F6CD-7E4A-B1E1-DBF200910775}" sibTransId="{33AFC912-576F-0147-8746-789D9395651B}"/>
    <dgm:cxn modelId="{BC515991-B1EA-044F-82D5-0EF4454F3703}" type="presOf" srcId="{A1D3AC64-397A-8045-9A89-72469543AF78}" destId="{BA83ED35-9BD5-E042-B156-F646B0F39D24}" srcOrd="0" destOrd="4" presId="urn:microsoft.com/office/officeart/2005/8/layout/hierarchy3"/>
    <dgm:cxn modelId="{4F9A9292-884D-444F-9363-6ACC1461DAE5}" type="presOf" srcId="{150AC99A-A148-0C4F-9BCF-363AECF02EFD}" destId="{B5F5DFD3-F97F-2C4F-A773-3628A63CEA0A}" srcOrd="0" destOrd="0" presId="urn:microsoft.com/office/officeart/2005/8/layout/hierarchy3"/>
    <dgm:cxn modelId="{D8B83197-80BC-F948-AAD6-D559479AB65D}" type="presOf" srcId="{43306341-FEC5-0340-84EF-817FB0681A2E}" destId="{8D4FBE7D-6042-2F46-AE87-43844537C732}" srcOrd="0" destOrd="0" presId="urn:microsoft.com/office/officeart/2005/8/layout/hierarchy3"/>
    <dgm:cxn modelId="{9F2C4499-3A95-B044-8272-2BA2ADD0DCF5}" type="presOf" srcId="{B871BD5A-CE7C-564C-9E39-14F818CAECCC}" destId="{CD4CEFFB-0324-344C-9058-96DD48166BF0}" srcOrd="0" destOrd="0" presId="urn:microsoft.com/office/officeart/2005/8/layout/hierarchy3"/>
    <dgm:cxn modelId="{BF54BE9E-B26E-DC43-9912-5AC337EE589F}" type="presOf" srcId="{E343804B-DBA0-8842-978B-BE1CDB9FDF5F}" destId="{A5B477B5-7DB8-A841-AE99-BF6A83223A67}" srcOrd="0" destOrd="0" presId="urn:microsoft.com/office/officeart/2005/8/layout/hierarchy3"/>
    <dgm:cxn modelId="{DB4229A6-E752-AD44-8B41-DC99CCBA0BFF}" type="presOf" srcId="{9CB4A6DE-F2D3-0341-9E09-91408DDD6F78}" destId="{678D15DA-27B6-9D45-9F60-A9FACE3D1EA0}" srcOrd="0" destOrd="0" presId="urn:microsoft.com/office/officeart/2005/8/layout/hierarchy3"/>
    <dgm:cxn modelId="{C92988A8-64E0-DD40-BA75-5EB7067A8577}" type="presOf" srcId="{1E0A5F91-C3C6-7847-9D92-0377D7F98227}" destId="{8597E0DC-3976-5844-B28F-A5A3D1AB31DF}" srcOrd="0" destOrd="0" presId="urn:microsoft.com/office/officeart/2005/8/layout/hierarchy3"/>
    <dgm:cxn modelId="{4098BABE-06E1-2541-B2AC-BBE4826680E3}" type="presOf" srcId="{07DB0FB8-C422-B343-B58D-33519FDA5078}" destId="{E2E3D6FB-D81E-9F4B-99E9-002438F6C447}" srcOrd="0" destOrd="0" presId="urn:microsoft.com/office/officeart/2005/8/layout/hierarchy3"/>
    <dgm:cxn modelId="{AC29FFC5-08D9-3540-A4DC-8B6F2736CA06}" srcId="{BD55F129-A3B4-254B-B5F8-BA423EE5E317}" destId="{8C3BBE9C-F2BC-8F46-BC37-61EEB325ECCF}" srcOrd="2" destOrd="0" parTransId="{BDEC2EE7-A745-224D-A815-972EA729AD90}" sibTransId="{7464F7AC-A68F-A049-963C-5C4F197E48DD}"/>
    <dgm:cxn modelId="{11629CCA-8126-A24B-B0B0-0C385CE170D2}" srcId="{43306341-FEC5-0340-84EF-817FB0681A2E}" destId="{2BA0458C-CC3C-8A42-B191-E5A53D0E77EF}" srcOrd="2" destOrd="0" parTransId="{8C9B18B2-5290-2940-8324-631149D6FB73}" sibTransId="{2F4FE3FB-412A-894E-9F24-A9738D53FDE5}"/>
    <dgm:cxn modelId="{9F1E20CC-8968-9248-BA2E-899E802B76AA}" srcId="{5BADF625-B26B-4747-85AB-54CF1C1BED63}" destId="{43306341-FEC5-0340-84EF-817FB0681A2E}" srcOrd="1" destOrd="0" parTransId="{F31DF449-5FF6-DE4E-AB3D-FE200397A94D}" sibTransId="{10A1B2C5-C61F-214D-9187-FB492480F7BD}"/>
    <dgm:cxn modelId="{321974CC-67CF-D043-BCCA-877DFB7FC053}" srcId="{6FCE1799-3F03-BF48-8162-F2D89D3A2D32}" destId="{60306D40-B2CC-534E-8D4B-6C0DBE0834F8}" srcOrd="2" destOrd="0" parTransId="{150AC99A-A148-0C4F-9BCF-363AECF02EFD}" sibTransId="{D5F0E045-A41A-A648-A8A0-D30497B78186}"/>
    <dgm:cxn modelId="{83AA33D1-3800-FB43-8DA5-51DA5C1313E2}" type="presOf" srcId="{AEF1FC9C-045A-854A-A7F0-1F2367C82A6B}" destId="{F602F8A0-F091-4743-80CA-BCF325600BD2}" srcOrd="0" destOrd="0" presId="urn:microsoft.com/office/officeart/2005/8/layout/hierarchy3"/>
    <dgm:cxn modelId="{6094A7DA-8F86-6645-BA4A-9ECEAE49550F}" srcId="{6FCE1799-3F03-BF48-8162-F2D89D3A2D32}" destId="{9CB4A6DE-F2D3-0341-9E09-91408DDD6F78}" srcOrd="0" destOrd="0" parTransId="{9A718476-4D09-994C-9692-07E6461CE660}" sibTransId="{E2B9D6AF-7B31-BA45-8782-9BEC6E2978B8}"/>
    <dgm:cxn modelId="{8F7DECDD-39C0-FA48-B374-0CC478349603}" srcId="{11B31ACA-5D85-A546-A1F8-D8D2460DD107}" destId="{ED4C73BD-41D3-BF4B-BF70-0192CFDA5783}" srcOrd="2" destOrd="0" parTransId="{8AD01B04-8931-5A43-9117-F428558E601C}" sibTransId="{4E11E898-F027-6240-A9CE-0D945A65677C}"/>
    <dgm:cxn modelId="{CABD9DE0-4677-C242-98C1-799F11EBB8DB}" type="presOf" srcId="{60306D40-B2CC-534E-8D4B-6C0DBE0834F8}" destId="{2060142F-07AD-4949-AFAA-8AEC8530B9FE}" srcOrd="0" destOrd="0" presId="urn:microsoft.com/office/officeart/2005/8/layout/hierarchy3"/>
    <dgm:cxn modelId="{470461E8-D621-194F-A2BE-077E6B9B175B}" srcId="{11B31ACA-5D85-A546-A1F8-D8D2460DD107}" destId="{9DD07C46-9394-244C-B49D-0C6740AF3D19}" srcOrd="1" destOrd="0" parTransId="{8DCEFF53-84F3-3549-912A-28D6B7B0FCA1}" sibTransId="{D15E708F-CC72-274C-BB82-E28D709D45BB}"/>
    <dgm:cxn modelId="{B5F98DEB-BC35-2144-BE46-DBE292EC4121}" type="presOf" srcId="{6FCE1799-3F03-BF48-8162-F2D89D3A2D32}" destId="{AE203DB7-0DB3-C84B-B2D5-4EB6F88E4A1B}" srcOrd="1" destOrd="0" presId="urn:microsoft.com/office/officeart/2005/8/layout/hierarchy3"/>
    <dgm:cxn modelId="{6827F0FE-BC84-8E4B-A88D-6B41ACA4B2CB}" type="presOf" srcId="{194B6394-D292-8A4A-A0BA-7D16649F451E}" destId="{D2335CD9-1C0E-4446-BE88-CB4729945BFF}" srcOrd="0" destOrd="0" presId="urn:microsoft.com/office/officeart/2005/8/layout/hierarchy3"/>
    <dgm:cxn modelId="{EE135387-4E24-4C49-B83D-5739717A1E56}" type="presParOf" srcId="{843A92BC-E761-A146-8562-1CA4BA870B19}" destId="{9C0EAE2C-D274-4A4B-A2A4-FD0E66440377}" srcOrd="0" destOrd="0" presId="urn:microsoft.com/office/officeart/2005/8/layout/hierarchy3"/>
    <dgm:cxn modelId="{222D4661-21D4-5C4D-9B2D-8628B173854E}" type="presParOf" srcId="{9C0EAE2C-D274-4A4B-A2A4-FD0E66440377}" destId="{F0690DD7-D11C-6449-8436-64892F63E4F9}" srcOrd="0" destOrd="0" presId="urn:microsoft.com/office/officeart/2005/8/layout/hierarchy3"/>
    <dgm:cxn modelId="{72CB57F1-ADDA-3840-BFB1-B81BDA1DED6E}" type="presParOf" srcId="{F0690DD7-D11C-6449-8436-64892F63E4F9}" destId="{9A8B014F-E8F0-F345-986F-E99A6779D983}" srcOrd="0" destOrd="0" presId="urn:microsoft.com/office/officeart/2005/8/layout/hierarchy3"/>
    <dgm:cxn modelId="{991A9EAB-7AD1-F64F-973C-11E607BD97FF}" type="presParOf" srcId="{F0690DD7-D11C-6449-8436-64892F63E4F9}" destId="{AE203DB7-0DB3-C84B-B2D5-4EB6F88E4A1B}" srcOrd="1" destOrd="0" presId="urn:microsoft.com/office/officeart/2005/8/layout/hierarchy3"/>
    <dgm:cxn modelId="{CCA15D9D-4980-5E49-BDF8-C3AE7ECF3DFF}" type="presParOf" srcId="{9C0EAE2C-D274-4A4B-A2A4-FD0E66440377}" destId="{E439CA0B-0125-2E44-B440-E35616891D4E}" srcOrd="1" destOrd="0" presId="urn:microsoft.com/office/officeart/2005/8/layout/hierarchy3"/>
    <dgm:cxn modelId="{03DCE4A6-517F-E941-B61B-31537FFD29D0}" type="presParOf" srcId="{E439CA0B-0125-2E44-B440-E35616891D4E}" destId="{057417FE-8DD2-CE42-A51B-555CD97D566C}" srcOrd="0" destOrd="0" presId="urn:microsoft.com/office/officeart/2005/8/layout/hierarchy3"/>
    <dgm:cxn modelId="{64E800CA-793F-074C-BD4B-42775CEE408D}" type="presParOf" srcId="{E439CA0B-0125-2E44-B440-E35616891D4E}" destId="{678D15DA-27B6-9D45-9F60-A9FACE3D1EA0}" srcOrd="1" destOrd="0" presId="urn:microsoft.com/office/officeart/2005/8/layout/hierarchy3"/>
    <dgm:cxn modelId="{595D3FB3-8B32-E447-B3F4-C551C0BC073B}" type="presParOf" srcId="{E439CA0B-0125-2E44-B440-E35616891D4E}" destId="{8597E0DC-3976-5844-B28F-A5A3D1AB31DF}" srcOrd="2" destOrd="0" presId="urn:microsoft.com/office/officeart/2005/8/layout/hierarchy3"/>
    <dgm:cxn modelId="{5A3E88C2-897A-E841-A70D-C21F3C3C1CFD}" type="presParOf" srcId="{E439CA0B-0125-2E44-B440-E35616891D4E}" destId="{D2335CD9-1C0E-4446-BE88-CB4729945BFF}" srcOrd="3" destOrd="0" presId="urn:microsoft.com/office/officeart/2005/8/layout/hierarchy3"/>
    <dgm:cxn modelId="{B11C2801-82E4-DD42-824E-C08AE63F90A6}" type="presParOf" srcId="{E439CA0B-0125-2E44-B440-E35616891D4E}" destId="{B5F5DFD3-F97F-2C4F-A773-3628A63CEA0A}" srcOrd="4" destOrd="0" presId="urn:microsoft.com/office/officeart/2005/8/layout/hierarchy3"/>
    <dgm:cxn modelId="{3ADBB9B9-B7FA-B541-8DEC-3EEB81D48CD4}" type="presParOf" srcId="{E439CA0B-0125-2E44-B440-E35616891D4E}" destId="{2060142F-07AD-4949-AFAA-8AEC8530B9FE}" srcOrd="5" destOrd="0" presId="urn:microsoft.com/office/officeart/2005/8/layout/hierarchy3"/>
    <dgm:cxn modelId="{3327C280-783B-BF40-992C-DCCC9ED2860A}" type="presParOf" srcId="{E439CA0B-0125-2E44-B440-E35616891D4E}" destId="{F602F8A0-F091-4743-80CA-BCF325600BD2}" srcOrd="6" destOrd="0" presId="urn:microsoft.com/office/officeart/2005/8/layout/hierarchy3"/>
    <dgm:cxn modelId="{C335CB06-5356-2B46-94C8-93E1D14D3665}" type="presParOf" srcId="{E439CA0B-0125-2E44-B440-E35616891D4E}" destId="{DCF24F1C-CE53-B442-B844-0BE57DC423B4}" srcOrd="7" destOrd="0" presId="urn:microsoft.com/office/officeart/2005/8/layout/hierarchy3"/>
    <dgm:cxn modelId="{10329BD9-14F5-744F-8472-0B4894EA135F}" type="presParOf" srcId="{843A92BC-E761-A146-8562-1CA4BA870B19}" destId="{C6CE50F5-E884-5942-8CA9-201A975CE759}" srcOrd="1" destOrd="0" presId="urn:microsoft.com/office/officeart/2005/8/layout/hierarchy3"/>
    <dgm:cxn modelId="{9E4C46EE-FAB9-1E4D-9E26-66251D810901}" type="presParOf" srcId="{C6CE50F5-E884-5942-8CA9-201A975CE759}" destId="{2D3B5FA3-6F85-7F42-8F72-201FE88C4DBB}" srcOrd="0" destOrd="0" presId="urn:microsoft.com/office/officeart/2005/8/layout/hierarchy3"/>
    <dgm:cxn modelId="{9EA9FC39-9CDF-9A43-ABCD-2E5D111B73E0}" type="presParOf" srcId="{2D3B5FA3-6F85-7F42-8F72-201FE88C4DBB}" destId="{8D4FBE7D-6042-2F46-AE87-43844537C732}" srcOrd="0" destOrd="0" presId="urn:microsoft.com/office/officeart/2005/8/layout/hierarchy3"/>
    <dgm:cxn modelId="{228022F6-A75D-074E-A1D6-0DCD7153F5A5}" type="presParOf" srcId="{2D3B5FA3-6F85-7F42-8F72-201FE88C4DBB}" destId="{02B952C8-5407-C646-BCAE-7E1564A66977}" srcOrd="1" destOrd="0" presId="urn:microsoft.com/office/officeart/2005/8/layout/hierarchy3"/>
    <dgm:cxn modelId="{CCCE963B-4FC8-544E-A4AC-6B10B56FB4D9}" type="presParOf" srcId="{C6CE50F5-E884-5942-8CA9-201A975CE759}" destId="{85ABDA44-6D7F-3B46-BE6B-258C8258F8AE}" srcOrd="1" destOrd="0" presId="urn:microsoft.com/office/officeart/2005/8/layout/hierarchy3"/>
    <dgm:cxn modelId="{919E87B1-70DD-E64A-AF7C-95FB48BF32E6}" type="presParOf" srcId="{85ABDA44-6D7F-3B46-BE6B-258C8258F8AE}" destId="{7DF81950-FA53-EB4F-9FF7-1056BF75B856}" srcOrd="0" destOrd="0" presId="urn:microsoft.com/office/officeart/2005/8/layout/hierarchy3"/>
    <dgm:cxn modelId="{3EAC2D0F-62EB-6846-ACCB-6F1140E87FC2}" type="presParOf" srcId="{85ABDA44-6D7F-3B46-BE6B-258C8258F8AE}" destId="{12DAC35F-31EB-9143-8F75-BE7696E7275D}" srcOrd="1" destOrd="0" presId="urn:microsoft.com/office/officeart/2005/8/layout/hierarchy3"/>
    <dgm:cxn modelId="{A6D5F7A0-43E8-F741-BEC4-C232225B9338}" type="presParOf" srcId="{85ABDA44-6D7F-3B46-BE6B-258C8258F8AE}" destId="{E66072AA-40B4-A241-83A1-823C075CA48B}" srcOrd="2" destOrd="0" presId="urn:microsoft.com/office/officeart/2005/8/layout/hierarchy3"/>
    <dgm:cxn modelId="{ED9E0C89-8C83-7449-BDEF-010EF75CDBCB}" type="presParOf" srcId="{85ABDA44-6D7F-3B46-BE6B-258C8258F8AE}" destId="{CD4CEFFB-0324-344C-9058-96DD48166BF0}" srcOrd="3" destOrd="0" presId="urn:microsoft.com/office/officeart/2005/8/layout/hierarchy3"/>
    <dgm:cxn modelId="{A83393DB-2907-DE44-A520-BD68FE8D95EB}" type="presParOf" srcId="{85ABDA44-6D7F-3B46-BE6B-258C8258F8AE}" destId="{930A9E96-3CAB-5544-A692-026E7882F30C}" srcOrd="4" destOrd="0" presId="urn:microsoft.com/office/officeart/2005/8/layout/hierarchy3"/>
    <dgm:cxn modelId="{4925CB0F-8325-D245-B561-F49D2F65977B}" type="presParOf" srcId="{85ABDA44-6D7F-3B46-BE6B-258C8258F8AE}" destId="{F649AF4E-E3CF-9C44-BEB3-D207A0E62AFF}" srcOrd="5" destOrd="0" presId="urn:microsoft.com/office/officeart/2005/8/layout/hierarchy3"/>
    <dgm:cxn modelId="{9B681854-8D3A-1941-A082-EFFB2BF0D55B}" type="presParOf" srcId="{85ABDA44-6D7F-3B46-BE6B-258C8258F8AE}" destId="{E2E3D6FB-D81E-9F4B-99E9-002438F6C447}" srcOrd="6" destOrd="0" presId="urn:microsoft.com/office/officeart/2005/8/layout/hierarchy3"/>
    <dgm:cxn modelId="{D875D1CA-38D4-8E43-8B79-F87385BA96A7}" type="presParOf" srcId="{85ABDA44-6D7F-3B46-BE6B-258C8258F8AE}" destId="{D5C6E1AD-0B3C-F441-AE09-67E5044BED71}" srcOrd="7" destOrd="0" presId="urn:microsoft.com/office/officeart/2005/8/layout/hierarchy3"/>
    <dgm:cxn modelId="{F6BA866B-9F06-D642-AF77-B027C4FABE26}" type="presParOf" srcId="{843A92BC-E761-A146-8562-1CA4BA870B19}" destId="{DB4F6DC1-E17A-1843-9B5F-596CEBED74EE}" srcOrd="2" destOrd="0" presId="urn:microsoft.com/office/officeart/2005/8/layout/hierarchy3"/>
    <dgm:cxn modelId="{07C550EE-5F09-244E-8AF4-CC83F8AB5835}" type="presParOf" srcId="{DB4F6DC1-E17A-1843-9B5F-596CEBED74EE}" destId="{1F8CE31F-9968-1C48-814B-58681CD8BECB}" srcOrd="0" destOrd="0" presId="urn:microsoft.com/office/officeart/2005/8/layout/hierarchy3"/>
    <dgm:cxn modelId="{28B86F71-53B8-AF45-B545-AAC1A87E3DA4}" type="presParOf" srcId="{1F8CE31F-9968-1C48-814B-58681CD8BECB}" destId="{442E1DE5-CBEC-334C-9E2A-FD824302FCAB}" srcOrd="0" destOrd="0" presId="urn:microsoft.com/office/officeart/2005/8/layout/hierarchy3"/>
    <dgm:cxn modelId="{C0E96DE7-B89B-6847-B688-003E01316B8C}" type="presParOf" srcId="{1F8CE31F-9968-1C48-814B-58681CD8BECB}" destId="{394304EA-B694-3245-862B-EECB1F659FA1}" srcOrd="1" destOrd="0" presId="urn:microsoft.com/office/officeart/2005/8/layout/hierarchy3"/>
    <dgm:cxn modelId="{C538414F-F9EC-7947-9160-7E246B6ED861}" type="presParOf" srcId="{DB4F6DC1-E17A-1843-9B5F-596CEBED74EE}" destId="{A60FED6F-437B-0B4F-A367-0A3AABA3EACF}" srcOrd="1" destOrd="0" presId="urn:microsoft.com/office/officeart/2005/8/layout/hierarchy3"/>
    <dgm:cxn modelId="{F682D4D1-8F16-414D-8580-9362399D582C}" type="presParOf" srcId="{A60FED6F-437B-0B4F-A367-0A3AABA3EACF}" destId="{51DCDFC7-6796-2F49-8847-D3BE7C17E6A1}" srcOrd="0" destOrd="0" presId="urn:microsoft.com/office/officeart/2005/8/layout/hierarchy3"/>
    <dgm:cxn modelId="{92760018-4228-E847-8065-5209FE020464}" type="presParOf" srcId="{A60FED6F-437B-0B4F-A367-0A3AABA3EACF}" destId="{84AB9E01-AE85-B74E-8314-62759968130A}" srcOrd="1" destOrd="0" presId="urn:microsoft.com/office/officeart/2005/8/layout/hierarchy3"/>
    <dgm:cxn modelId="{E0533237-6D14-4246-81D3-73AE5D32259B}" type="presParOf" srcId="{A60FED6F-437B-0B4F-A367-0A3AABA3EACF}" destId="{A5B477B5-7DB8-A841-AE99-BF6A83223A67}" srcOrd="2" destOrd="0" presId="urn:microsoft.com/office/officeart/2005/8/layout/hierarchy3"/>
    <dgm:cxn modelId="{20AE705B-29EE-5C49-8F8B-9CCA1E489BF2}" type="presParOf" srcId="{A60FED6F-437B-0B4F-A367-0A3AABA3EACF}" destId="{BA83ED35-9BD5-E042-B156-F646B0F39D2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BEA105-C9BE-D64C-9030-BCF93BDF2BB2}" type="doc">
      <dgm:prSet loTypeId="urn:microsoft.com/office/officeart/2005/8/layout/vList5" loCatId="" qsTypeId="urn:microsoft.com/office/officeart/2005/8/quickstyle/simple2" qsCatId="simple" csTypeId="urn:microsoft.com/office/officeart/2005/8/colors/accent1_1" csCatId="accent1" phldr="1"/>
      <dgm:spPr/>
      <dgm:t>
        <a:bodyPr/>
        <a:lstStyle/>
        <a:p>
          <a:endParaRPr lang="es-ES_tradnl"/>
        </a:p>
      </dgm:t>
    </dgm:pt>
    <dgm:pt modelId="{9B9FC05A-5A7D-234F-A6A1-26D794B9A849}">
      <dgm:prSet phldrT="[Text]" custT="1"/>
      <dgm:spPr/>
      <dgm:t>
        <a:bodyPr/>
        <a:lstStyle/>
        <a:p>
          <a:pPr algn="l"/>
          <a:r>
            <a:rPr lang="es-ES_tradnl" sz="2400" dirty="0"/>
            <a:t>Por qué?</a:t>
          </a:r>
        </a:p>
      </dgm:t>
    </dgm:pt>
    <dgm:pt modelId="{21123466-BBD2-2A4E-AC5C-D69103BA1568}" type="parTrans" cxnId="{2114123F-957B-154F-ADB0-2D3CFA0EE6D3}">
      <dgm:prSet/>
      <dgm:spPr/>
      <dgm:t>
        <a:bodyPr/>
        <a:lstStyle/>
        <a:p>
          <a:endParaRPr lang="es-ES_tradnl" sz="2000"/>
        </a:p>
      </dgm:t>
    </dgm:pt>
    <dgm:pt modelId="{F98E12AA-AD6E-7B46-9BA4-468C6AB93BE9}" type="sibTrans" cxnId="{2114123F-957B-154F-ADB0-2D3CFA0EE6D3}">
      <dgm:prSet/>
      <dgm:spPr/>
      <dgm:t>
        <a:bodyPr/>
        <a:lstStyle/>
        <a:p>
          <a:endParaRPr lang="es-ES_tradnl" sz="2000"/>
        </a:p>
      </dgm:t>
    </dgm:pt>
    <dgm:pt modelId="{67A3A639-1B66-F048-BBAE-18C468300B6B}">
      <dgm:prSet phldrT="[Text]" custT="1"/>
      <dgm:spPr/>
      <dgm:t>
        <a:bodyPr/>
        <a:lstStyle/>
        <a:p>
          <a:endParaRPr lang="es-ES_tradnl" sz="2000" dirty="0"/>
        </a:p>
      </dgm:t>
    </dgm:pt>
    <dgm:pt modelId="{8BF0CEA2-D771-2342-B5DC-8489939B3987}" type="parTrans" cxnId="{69AB0C56-FE07-6344-9C78-DA91EA8045FC}">
      <dgm:prSet/>
      <dgm:spPr/>
      <dgm:t>
        <a:bodyPr/>
        <a:lstStyle/>
        <a:p>
          <a:endParaRPr lang="es-ES_tradnl" sz="2000"/>
        </a:p>
      </dgm:t>
    </dgm:pt>
    <dgm:pt modelId="{399D1ABF-5982-5548-9090-7EE54F7447BA}" type="sibTrans" cxnId="{69AB0C56-FE07-6344-9C78-DA91EA8045FC}">
      <dgm:prSet/>
      <dgm:spPr/>
      <dgm:t>
        <a:bodyPr/>
        <a:lstStyle/>
        <a:p>
          <a:endParaRPr lang="es-ES_tradnl" sz="2000"/>
        </a:p>
      </dgm:t>
    </dgm:pt>
    <dgm:pt modelId="{9C584D21-E64D-E547-B887-9D23FE52C151}">
      <dgm:prSet phldrT="[Text]" custT="1"/>
      <dgm:spPr/>
      <dgm:t>
        <a:bodyPr/>
        <a:lstStyle/>
        <a:p>
          <a:pPr algn="l"/>
          <a:r>
            <a:rPr lang="es-ES_tradnl" sz="2400" dirty="0"/>
            <a:t>Puesto Colombia</a:t>
          </a:r>
        </a:p>
      </dgm:t>
    </dgm:pt>
    <dgm:pt modelId="{F5D3EAC2-0906-D842-BFEA-945221EA2BE2}" type="parTrans" cxnId="{A25A46A6-B473-4C4B-8596-177432CB9055}">
      <dgm:prSet/>
      <dgm:spPr/>
      <dgm:t>
        <a:bodyPr/>
        <a:lstStyle/>
        <a:p>
          <a:endParaRPr lang="es-ES_tradnl" sz="2000"/>
        </a:p>
      </dgm:t>
    </dgm:pt>
    <dgm:pt modelId="{BB444870-EA5A-DE42-B772-B5DC06036695}" type="sibTrans" cxnId="{A25A46A6-B473-4C4B-8596-177432CB9055}">
      <dgm:prSet/>
      <dgm:spPr/>
      <dgm:t>
        <a:bodyPr/>
        <a:lstStyle/>
        <a:p>
          <a:endParaRPr lang="es-ES_tradnl" sz="2000"/>
        </a:p>
      </dgm:t>
    </dgm:pt>
    <dgm:pt modelId="{5A8EE277-8B98-2D4F-AFCF-3EC65BCD6C24}">
      <dgm:prSet phldrT="[Text]" custT="1"/>
      <dgm:spPr/>
      <dgm:t>
        <a:bodyPr/>
        <a:lstStyle/>
        <a:p>
          <a:r>
            <a:rPr lang="es-ES_tradnl" sz="2000" dirty="0"/>
            <a:t>69/130</a:t>
          </a:r>
        </a:p>
      </dgm:t>
    </dgm:pt>
    <dgm:pt modelId="{57CCE1F9-0003-9442-81BB-536235C1512F}" type="parTrans" cxnId="{67724B25-D4EF-1E4A-8DBF-7B7EA550B08D}">
      <dgm:prSet/>
      <dgm:spPr/>
      <dgm:t>
        <a:bodyPr/>
        <a:lstStyle/>
        <a:p>
          <a:endParaRPr lang="es-ES_tradnl" sz="2000"/>
        </a:p>
      </dgm:t>
    </dgm:pt>
    <dgm:pt modelId="{A66BC9C7-E30A-864B-98E0-D49ED17C8A7E}" type="sibTrans" cxnId="{67724B25-D4EF-1E4A-8DBF-7B7EA550B08D}">
      <dgm:prSet/>
      <dgm:spPr/>
      <dgm:t>
        <a:bodyPr/>
        <a:lstStyle/>
        <a:p>
          <a:endParaRPr lang="es-ES_tradnl" sz="2000"/>
        </a:p>
      </dgm:t>
    </dgm:pt>
    <dgm:pt modelId="{135F567B-9988-AB4E-BCC4-9EB26073F164}">
      <dgm:prSet phldrT="[Text]" custT="1"/>
      <dgm:spPr/>
      <dgm:t>
        <a:bodyPr/>
        <a:lstStyle/>
        <a:p>
          <a:pPr algn="l"/>
          <a:r>
            <a:rPr lang="es-ES_tradnl" sz="2400" dirty="0"/>
            <a:t>Indicador EPI</a:t>
          </a:r>
        </a:p>
      </dgm:t>
    </dgm:pt>
    <dgm:pt modelId="{B2541FED-C416-674E-99CE-526B515E2727}" type="parTrans" cxnId="{DB2641F5-41BC-A74C-8F0E-4F31DA0C87CA}">
      <dgm:prSet/>
      <dgm:spPr/>
      <dgm:t>
        <a:bodyPr/>
        <a:lstStyle/>
        <a:p>
          <a:endParaRPr lang="es-ES_tradnl" sz="2000"/>
        </a:p>
      </dgm:t>
    </dgm:pt>
    <dgm:pt modelId="{2042B524-E20D-D349-9BF5-BB3EBF5A6D2D}" type="sibTrans" cxnId="{DB2641F5-41BC-A74C-8F0E-4F31DA0C87CA}">
      <dgm:prSet/>
      <dgm:spPr/>
      <dgm:t>
        <a:bodyPr/>
        <a:lstStyle/>
        <a:p>
          <a:endParaRPr lang="es-ES_tradnl" sz="2000"/>
        </a:p>
      </dgm:t>
    </dgm:pt>
    <dgm:pt modelId="{006F46B7-C42D-3143-940C-133F54DA336A}">
      <dgm:prSet phldrT="[Text]" custT="1"/>
      <dgm:spPr/>
      <dgm:t>
        <a:bodyPr/>
        <a:lstStyle/>
        <a:p>
          <a:r>
            <a:rPr lang="es-ES_tradnl" sz="2000"/>
            <a:t>Tendencia en la intensidad de  carbon (75%)</a:t>
          </a:r>
          <a:endParaRPr lang="es-ES_tradnl" sz="2000" dirty="0"/>
        </a:p>
      </dgm:t>
    </dgm:pt>
    <dgm:pt modelId="{5BBCE973-1D59-F249-8CAD-B9CD817E7D6F}" type="parTrans" cxnId="{FA56F0C9-908D-C046-B07F-59EC8DEB09FA}">
      <dgm:prSet/>
      <dgm:spPr/>
      <dgm:t>
        <a:bodyPr/>
        <a:lstStyle/>
        <a:p>
          <a:endParaRPr lang="es-ES_tradnl" sz="2000"/>
        </a:p>
      </dgm:t>
    </dgm:pt>
    <dgm:pt modelId="{5FF84C7D-B1F1-2E4D-9231-9D45D8FF0A94}" type="sibTrans" cxnId="{FA56F0C9-908D-C046-B07F-59EC8DEB09FA}">
      <dgm:prSet/>
      <dgm:spPr/>
      <dgm:t>
        <a:bodyPr/>
        <a:lstStyle/>
        <a:p>
          <a:endParaRPr lang="es-ES_tradnl" sz="2000"/>
        </a:p>
      </dgm:t>
    </dgm:pt>
    <dgm:pt modelId="{6E27DF25-5910-DF47-A78B-CFAA1727B9B5}">
      <dgm:prSet custT="1"/>
      <dgm:spPr/>
      <dgm:t>
        <a:bodyPr/>
        <a:lstStyle/>
        <a:p>
          <a:r>
            <a:rPr lang="es-ES_tradnl" sz="2000" dirty="0"/>
            <a:t>Las emisiones de CO2, incrementan los niveles del océano, las lluvias, la intensidad de los desastres naturales, la incidencia de valores extremos en las temperaturas, las sequías, los cambios en las corrientes y las inundaciones. Además reducen la predictibilidad de los monzones y en general, de las épocas de lluvias y sequías  </a:t>
          </a:r>
        </a:p>
      </dgm:t>
    </dgm:pt>
    <dgm:pt modelId="{4912CB20-7882-2043-A19C-17D9A233E54B}" type="parTrans" cxnId="{0E980AB6-CEB9-6E44-BBE9-60EF970833E2}">
      <dgm:prSet/>
      <dgm:spPr/>
      <dgm:t>
        <a:bodyPr/>
        <a:lstStyle/>
        <a:p>
          <a:endParaRPr lang="es-ES_tradnl"/>
        </a:p>
      </dgm:t>
    </dgm:pt>
    <dgm:pt modelId="{00DDC94D-5679-2347-BCCD-E9A282E93502}" type="sibTrans" cxnId="{0E980AB6-CEB9-6E44-BBE9-60EF970833E2}">
      <dgm:prSet/>
      <dgm:spPr/>
      <dgm:t>
        <a:bodyPr/>
        <a:lstStyle/>
        <a:p>
          <a:endParaRPr lang="es-ES_tradnl"/>
        </a:p>
      </dgm:t>
    </dgm:pt>
    <dgm:pt modelId="{F5CC31C2-BE8B-C940-8984-89E97EB74654}">
      <dgm:prSet custT="1"/>
      <dgm:spPr/>
      <dgm:t>
        <a:bodyPr/>
        <a:lstStyle/>
        <a:p>
          <a:r>
            <a:rPr lang="es-ES_tradnl" sz="2000" dirty="0"/>
            <a:t>Tendencia en las emisiones de CO2/kw (25%)</a:t>
          </a:r>
        </a:p>
      </dgm:t>
    </dgm:pt>
    <dgm:pt modelId="{DF5290EA-7F69-9843-9BB4-F3F823C14557}" type="parTrans" cxnId="{E3B96EDA-208E-EC4B-83B7-2AC88C15E2BC}">
      <dgm:prSet/>
      <dgm:spPr/>
      <dgm:t>
        <a:bodyPr/>
        <a:lstStyle/>
        <a:p>
          <a:endParaRPr lang="es-ES_tradnl"/>
        </a:p>
      </dgm:t>
    </dgm:pt>
    <dgm:pt modelId="{2648CB4A-F56B-FD45-B2C5-CFAE5C12562F}" type="sibTrans" cxnId="{E3B96EDA-208E-EC4B-83B7-2AC88C15E2BC}">
      <dgm:prSet/>
      <dgm:spPr/>
      <dgm:t>
        <a:bodyPr/>
        <a:lstStyle/>
        <a:p>
          <a:endParaRPr lang="es-ES_tradnl"/>
        </a:p>
      </dgm:t>
    </dgm:pt>
    <dgm:pt modelId="{34928C2C-5609-E84D-9D70-99FA07CB62BB}">
      <dgm:prSet custT="1"/>
      <dgm:spPr/>
      <dgm:t>
        <a:bodyPr/>
        <a:lstStyle/>
        <a:p>
          <a:r>
            <a:rPr lang="es-ES_tradnl" sz="2000" dirty="0"/>
            <a:t>Acceso a electricidad (0%)</a:t>
          </a:r>
        </a:p>
      </dgm:t>
    </dgm:pt>
    <dgm:pt modelId="{F789B671-7E1C-4847-9CFD-F4533A93D99B}" type="parTrans" cxnId="{6884D674-E186-294B-876B-BF868380A1DA}">
      <dgm:prSet/>
      <dgm:spPr/>
      <dgm:t>
        <a:bodyPr/>
        <a:lstStyle/>
        <a:p>
          <a:endParaRPr lang="es-ES_tradnl"/>
        </a:p>
      </dgm:t>
    </dgm:pt>
    <dgm:pt modelId="{FC9179A4-6861-9244-BF21-D07D56289C37}" type="sibTrans" cxnId="{6884D674-E186-294B-876B-BF868380A1DA}">
      <dgm:prSet/>
      <dgm:spPr/>
      <dgm:t>
        <a:bodyPr/>
        <a:lstStyle/>
        <a:p>
          <a:endParaRPr lang="es-ES_tradnl"/>
        </a:p>
      </dgm:t>
    </dgm:pt>
    <dgm:pt modelId="{E3F11239-EEF1-8A44-A71E-BBA1928C7FAD}">
      <dgm:prSet custT="1"/>
      <dgm:spPr/>
      <dgm:t>
        <a:bodyPr/>
        <a:lstStyle/>
        <a:p>
          <a:endParaRPr lang="es-ES_tradnl" sz="2000" dirty="0"/>
        </a:p>
      </dgm:t>
    </dgm:pt>
    <dgm:pt modelId="{3181BC76-4DE9-5549-BE54-A5D9F6189225}" type="parTrans" cxnId="{EE21D9F1-B0DF-2140-AFA0-A56186C1DA15}">
      <dgm:prSet/>
      <dgm:spPr/>
      <dgm:t>
        <a:bodyPr/>
        <a:lstStyle/>
        <a:p>
          <a:endParaRPr lang="es-ES_tradnl"/>
        </a:p>
      </dgm:t>
    </dgm:pt>
    <dgm:pt modelId="{F191CA04-484A-6A41-AA06-2FD5FDEF1481}" type="sibTrans" cxnId="{EE21D9F1-B0DF-2140-AFA0-A56186C1DA15}">
      <dgm:prSet/>
      <dgm:spPr/>
      <dgm:t>
        <a:bodyPr/>
        <a:lstStyle/>
        <a:p>
          <a:endParaRPr lang="es-ES_tradnl"/>
        </a:p>
      </dgm:t>
    </dgm:pt>
    <dgm:pt modelId="{B3ADB221-D1AE-AC46-BCF3-FF03908C0989}" type="pres">
      <dgm:prSet presAssocID="{0FBEA105-C9BE-D64C-9030-BCF93BDF2BB2}" presName="Name0" presStyleCnt="0">
        <dgm:presLayoutVars>
          <dgm:dir/>
          <dgm:animLvl val="lvl"/>
          <dgm:resizeHandles val="exact"/>
        </dgm:presLayoutVars>
      </dgm:prSet>
      <dgm:spPr/>
    </dgm:pt>
    <dgm:pt modelId="{B8A87C0C-70D9-F04C-8A9B-38C92A7E0EE4}" type="pres">
      <dgm:prSet presAssocID="{135F567B-9988-AB4E-BCC4-9EB26073F164}" presName="linNode" presStyleCnt="0"/>
      <dgm:spPr/>
    </dgm:pt>
    <dgm:pt modelId="{6F835B03-C337-694A-9A12-F681CA3B4567}" type="pres">
      <dgm:prSet presAssocID="{135F567B-9988-AB4E-BCC4-9EB26073F164}" presName="parentText" presStyleLbl="node1" presStyleIdx="0" presStyleCnt="3" custScaleX="48364" custScaleY="37632">
        <dgm:presLayoutVars>
          <dgm:chMax val="1"/>
          <dgm:bulletEnabled val="1"/>
        </dgm:presLayoutVars>
      </dgm:prSet>
      <dgm:spPr/>
    </dgm:pt>
    <dgm:pt modelId="{6E0BE910-D38B-FF42-ADE2-E28AF3AA6867}" type="pres">
      <dgm:prSet presAssocID="{135F567B-9988-AB4E-BCC4-9EB26073F164}" presName="descendantText" presStyleLbl="alignAccFollowNode1" presStyleIdx="0" presStyleCnt="3" custScaleX="106565" custScaleY="79395">
        <dgm:presLayoutVars>
          <dgm:bulletEnabled val="1"/>
        </dgm:presLayoutVars>
      </dgm:prSet>
      <dgm:spPr/>
    </dgm:pt>
    <dgm:pt modelId="{5C08E439-BBEC-2142-835E-E04381D545E2}" type="pres">
      <dgm:prSet presAssocID="{2042B524-E20D-D349-9BF5-BB3EBF5A6D2D}" presName="sp" presStyleCnt="0"/>
      <dgm:spPr/>
    </dgm:pt>
    <dgm:pt modelId="{7A885BAE-99D3-374E-848B-944778FC8EA3}" type="pres">
      <dgm:prSet presAssocID="{9B9FC05A-5A7D-234F-A6A1-26D794B9A849}" presName="linNode" presStyleCnt="0"/>
      <dgm:spPr/>
    </dgm:pt>
    <dgm:pt modelId="{109B0BAB-C88D-1244-A366-EAF8E79E4090}" type="pres">
      <dgm:prSet presAssocID="{9B9FC05A-5A7D-234F-A6A1-26D794B9A849}" presName="parentText" presStyleLbl="node1" presStyleIdx="1" presStyleCnt="3" custScaleX="48364" custScaleY="36352" custLinFactNeighborX="409" custLinFactNeighborY="609">
        <dgm:presLayoutVars>
          <dgm:chMax val="1"/>
          <dgm:bulletEnabled val="1"/>
        </dgm:presLayoutVars>
      </dgm:prSet>
      <dgm:spPr/>
    </dgm:pt>
    <dgm:pt modelId="{DD68B13B-6E55-B841-9F87-FA47BD4524C6}" type="pres">
      <dgm:prSet presAssocID="{9B9FC05A-5A7D-234F-A6A1-26D794B9A849}" presName="descendantText" presStyleLbl="alignAccFollowNode1" presStyleIdx="1" presStyleCnt="3" custScaleX="107182" custScaleY="79489" custLinFactNeighborX="119" custLinFactNeighborY="6561">
        <dgm:presLayoutVars>
          <dgm:bulletEnabled val="1"/>
        </dgm:presLayoutVars>
      </dgm:prSet>
      <dgm:spPr/>
    </dgm:pt>
    <dgm:pt modelId="{213D0A57-7FB0-FF4B-9BF9-A7FB543EB55E}" type="pres">
      <dgm:prSet presAssocID="{F98E12AA-AD6E-7B46-9BA4-468C6AB93BE9}" presName="sp" presStyleCnt="0"/>
      <dgm:spPr/>
    </dgm:pt>
    <dgm:pt modelId="{C643A77A-068C-9842-A2D3-E65775985EB8}" type="pres">
      <dgm:prSet presAssocID="{9C584D21-E64D-E547-B887-9D23FE52C151}" presName="linNode" presStyleCnt="0"/>
      <dgm:spPr/>
    </dgm:pt>
    <dgm:pt modelId="{DFEE31EC-866B-1442-B617-7C91F41A4D52}" type="pres">
      <dgm:prSet presAssocID="{9C584D21-E64D-E547-B887-9D23FE52C151}" presName="parentText" presStyleLbl="node1" presStyleIdx="2" presStyleCnt="3" custScaleX="48364" custScaleY="34369">
        <dgm:presLayoutVars>
          <dgm:chMax val="1"/>
          <dgm:bulletEnabled val="1"/>
        </dgm:presLayoutVars>
      </dgm:prSet>
      <dgm:spPr/>
    </dgm:pt>
    <dgm:pt modelId="{B23555B1-4509-B54E-B804-16F1089A2857}" type="pres">
      <dgm:prSet presAssocID="{9C584D21-E64D-E547-B887-9D23FE52C151}" presName="descendantText" presStyleLbl="alignAccFollowNode1" presStyleIdx="2" presStyleCnt="3" custScaleX="106946" custScaleY="43589">
        <dgm:presLayoutVars>
          <dgm:bulletEnabled val="1"/>
        </dgm:presLayoutVars>
      </dgm:prSet>
      <dgm:spPr/>
    </dgm:pt>
  </dgm:ptLst>
  <dgm:cxnLst>
    <dgm:cxn modelId="{2ECC3A05-BF80-254B-A80C-C96451EE811B}" type="presOf" srcId="{5A8EE277-8B98-2D4F-AFCF-3EC65BCD6C24}" destId="{B23555B1-4509-B54E-B804-16F1089A2857}" srcOrd="0" destOrd="0" presId="urn:microsoft.com/office/officeart/2005/8/layout/vList5"/>
    <dgm:cxn modelId="{13B69620-E5A0-1641-81DB-1D3B18201CCD}" type="presOf" srcId="{006F46B7-C42D-3143-940C-133F54DA336A}" destId="{6E0BE910-D38B-FF42-ADE2-E28AF3AA6867}" srcOrd="0" destOrd="0" presId="urn:microsoft.com/office/officeart/2005/8/layout/vList5"/>
    <dgm:cxn modelId="{67724B25-D4EF-1E4A-8DBF-7B7EA550B08D}" srcId="{9C584D21-E64D-E547-B887-9D23FE52C151}" destId="{5A8EE277-8B98-2D4F-AFCF-3EC65BCD6C24}" srcOrd="0" destOrd="0" parTransId="{57CCE1F9-0003-9442-81BB-536235C1512F}" sibTransId="{A66BC9C7-E30A-864B-98E0-D49ED17C8A7E}"/>
    <dgm:cxn modelId="{2114123F-957B-154F-ADB0-2D3CFA0EE6D3}" srcId="{0FBEA105-C9BE-D64C-9030-BCF93BDF2BB2}" destId="{9B9FC05A-5A7D-234F-A6A1-26D794B9A849}" srcOrd="1" destOrd="0" parTransId="{21123466-BBD2-2A4E-AC5C-D69103BA1568}" sibTransId="{F98E12AA-AD6E-7B46-9BA4-468C6AB93BE9}"/>
    <dgm:cxn modelId="{E63A1644-8B0B-B548-A7F9-AD309141ACEE}" type="presOf" srcId="{9B9FC05A-5A7D-234F-A6A1-26D794B9A849}" destId="{109B0BAB-C88D-1244-A366-EAF8E79E4090}" srcOrd="0" destOrd="0" presId="urn:microsoft.com/office/officeart/2005/8/layout/vList5"/>
    <dgm:cxn modelId="{E25CF650-61E3-C041-9BCA-53A23F425AD4}" type="presOf" srcId="{34928C2C-5609-E84D-9D70-99FA07CB62BB}" destId="{6E0BE910-D38B-FF42-ADE2-E28AF3AA6867}" srcOrd="0" destOrd="2" presId="urn:microsoft.com/office/officeart/2005/8/layout/vList5"/>
    <dgm:cxn modelId="{6884D674-E186-294B-876B-BF868380A1DA}" srcId="{135F567B-9988-AB4E-BCC4-9EB26073F164}" destId="{34928C2C-5609-E84D-9D70-99FA07CB62BB}" srcOrd="2" destOrd="0" parTransId="{F789B671-7E1C-4847-9CFD-F4533A93D99B}" sibTransId="{FC9179A4-6861-9244-BF21-D07D56289C37}"/>
    <dgm:cxn modelId="{69AB0C56-FE07-6344-9C78-DA91EA8045FC}" srcId="{9B9FC05A-5A7D-234F-A6A1-26D794B9A849}" destId="{67A3A639-1B66-F048-BBAE-18C468300B6B}" srcOrd="0" destOrd="0" parTransId="{8BF0CEA2-D771-2342-B5DC-8489939B3987}" sibTransId="{399D1ABF-5982-5548-9090-7EE54F7447BA}"/>
    <dgm:cxn modelId="{49853E7B-0890-B240-A0ED-FC10BEFAA158}" type="presOf" srcId="{0FBEA105-C9BE-D64C-9030-BCF93BDF2BB2}" destId="{B3ADB221-D1AE-AC46-BCF3-FF03908C0989}" srcOrd="0" destOrd="0" presId="urn:microsoft.com/office/officeart/2005/8/layout/vList5"/>
    <dgm:cxn modelId="{8ED8EC88-3BC0-5748-B14E-23D90A57A09F}" type="presOf" srcId="{67A3A639-1B66-F048-BBAE-18C468300B6B}" destId="{DD68B13B-6E55-B841-9F87-FA47BD4524C6}" srcOrd="0" destOrd="0" presId="urn:microsoft.com/office/officeart/2005/8/layout/vList5"/>
    <dgm:cxn modelId="{EBBDE99C-4095-4F45-8A8D-624BD5FE02A5}" type="presOf" srcId="{6E27DF25-5910-DF47-A78B-CFAA1727B9B5}" destId="{DD68B13B-6E55-B841-9F87-FA47BD4524C6}" srcOrd="0" destOrd="1" presId="urn:microsoft.com/office/officeart/2005/8/layout/vList5"/>
    <dgm:cxn modelId="{A25A46A6-B473-4C4B-8596-177432CB9055}" srcId="{0FBEA105-C9BE-D64C-9030-BCF93BDF2BB2}" destId="{9C584D21-E64D-E547-B887-9D23FE52C151}" srcOrd="2" destOrd="0" parTransId="{F5D3EAC2-0906-D842-BFEA-945221EA2BE2}" sibTransId="{BB444870-EA5A-DE42-B772-B5DC06036695}"/>
    <dgm:cxn modelId="{0E980AB6-CEB9-6E44-BBE9-60EF970833E2}" srcId="{9B9FC05A-5A7D-234F-A6A1-26D794B9A849}" destId="{6E27DF25-5910-DF47-A78B-CFAA1727B9B5}" srcOrd="1" destOrd="0" parTransId="{4912CB20-7882-2043-A19C-17D9A233E54B}" sibTransId="{00DDC94D-5679-2347-BCCD-E9A282E93502}"/>
    <dgm:cxn modelId="{FA56F0C9-908D-C046-B07F-59EC8DEB09FA}" srcId="{135F567B-9988-AB4E-BCC4-9EB26073F164}" destId="{006F46B7-C42D-3143-940C-133F54DA336A}" srcOrd="0" destOrd="0" parTransId="{5BBCE973-1D59-F249-8CAD-B9CD817E7D6F}" sibTransId="{5FF84C7D-B1F1-2E4D-9231-9D45D8FF0A94}"/>
    <dgm:cxn modelId="{7A0DBCD0-DD38-E04C-B8BD-9EC900425BEC}" type="presOf" srcId="{F5CC31C2-BE8B-C940-8984-89E97EB74654}" destId="{6E0BE910-D38B-FF42-ADE2-E28AF3AA6867}" srcOrd="0" destOrd="1" presId="urn:microsoft.com/office/officeart/2005/8/layout/vList5"/>
    <dgm:cxn modelId="{C8EFFDD2-940E-9543-B09A-3027BA36C985}" type="presOf" srcId="{135F567B-9988-AB4E-BCC4-9EB26073F164}" destId="{6F835B03-C337-694A-9A12-F681CA3B4567}" srcOrd="0" destOrd="0" presId="urn:microsoft.com/office/officeart/2005/8/layout/vList5"/>
    <dgm:cxn modelId="{D2E741DA-0EE8-3B4D-BE18-E39B9907FEFB}" type="presOf" srcId="{9C584D21-E64D-E547-B887-9D23FE52C151}" destId="{DFEE31EC-866B-1442-B617-7C91F41A4D52}" srcOrd="0" destOrd="0" presId="urn:microsoft.com/office/officeart/2005/8/layout/vList5"/>
    <dgm:cxn modelId="{E3B96EDA-208E-EC4B-83B7-2AC88C15E2BC}" srcId="{135F567B-9988-AB4E-BCC4-9EB26073F164}" destId="{F5CC31C2-BE8B-C940-8984-89E97EB74654}" srcOrd="1" destOrd="0" parTransId="{DF5290EA-7F69-9843-9BB4-F3F823C14557}" sibTransId="{2648CB4A-F56B-FD45-B2C5-CFAE5C12562F}"/>
    <dgm:cxn modelId="{B59FE6E5-05C3-A24A-A631-9A53BB4EAEF6}" type="presOf" srcId="{E3F11239-EEF1-8A44-A71E-BBA1928C7FAD}" destId="{DD68B13B-6E55-B841-9F87-FA47BD4524C6}" srcOrd="0" destOrd="2" presId="urn:microsoft.com/office/officeart/2005/8/layout/vList5"/>
    <dgm:cxn modelId="{EE21D9F1-B0DF-2140-AFA0-A56186C1DA15}" srcId="{9B9FC05A-5A7D-234F-A6A1-26D794B9A849}" destId="{E3F11239-EEF1-8A44-A71E-BBA1928C7FAD}" srcOrd="2" destOrd="0" parTransId="{3181BC76-4DE9-5549-BE54-A5D9F6189225}" sibTransId="{F191CA04-484A-6A41-AA06-2FD5FDEF1481}"/>
    <dgm:cxn modelId="{DB2641F5-41BC-A74C-8F0E-4F31DA0C87CA}" srcId="{0FBEA105-C9BE-D64C-9030-BCF93BDF2BB2}" destId="{135F567B-9988-AB4E-BCC4-9EB26073F164}" srcOrd="0" destOrd="0" parTransId="{B2541FED-C416-674E-99CE-526B515E2727}" sibTransId="{2042B524-E20D-D349-9BF5-BB3EBF5A6D2D}"/>
    <dgm:cxn modelId="{B10A293A-AAB1-894D-B431-FF961DE22751}" type="presParOf" srcId="{B3ADB221-D1AE-AC46-BCF3-FF03908C0989}" destId="{B8A87C0C-70D9-F04C-8A9B-38C92A7E0EE4}" srcOrd="0" destOrd="0" presId="urn:microsoft.com/office/officeart/2005/8/layout/vList5"/>
    <dgm:cxn modelId="{563E0A61-98BF-0C4E-8244-C39E231D78EB}" type="presParOf" srcId="{B8A87C0C-70D9-F04C-8A9B-38C92A7E0EE4}" destId="{6F835B03-C337-694A-9A12-F681CA3B4567}" srcOrd="0" destOrd="0" presId="urn:microsoft.com/office/officeart/2005/8/layout/vList5"/>
    <dgm:cxn modelId="{712E271D-A52F-1E4C-B90E-8ECD45CA13CC}" type="presParOf" srcId="{B8A87C0C-70D9-F04C-8A9B-38C92A7E0EE4}" destId="{6E0BE910-D38B-FF42-ADE2-E28AF3AA6867}" srcOrd="1" destOrd="0" presId="urn:microsoft.com/office/officeart/2005/8/layout/vList5"/>
    <dgm:cxn modelId="{83E8B49B-34D6-D34C-86B9-EBD58CFC9991}" type="presParOf" srcId="{B3ADB221-D1AE-AC46-BCF3-FF03908C0989}" destId="{5C08E439-BBEC-2142-835E-E04381D545E2}" srcOrd="1" destOrd="0" presId="urn:microsoft.com/office/officeart/2005/8/layout/vList5"/>
    <dgm:cxn modelId="{F58815E4-AA76-D74B-AFF4-AB2B74F41D74}" type="presParOf" srcId="{B3ADB221-D1AE-AC46-BCF3-FF03908C0989}" destId="{7A885BAE-99D3-374E-848B-944778FC8EA3}" srcOrd="2" destOrd="0" presId="urn:microsoft.com/office/officeart/2005/8/layout/vList5"/>
    <dgm:cxn modelId="{D2D4D3CC-8641-4742-9071-96C952162CE8}" type="presParOf" srcId="{7A885BAE-99D3-374E-848B-944778FC8EA3}" destId="{109B0BAB-C88D-1244-A366-EAF8E79E4090}" srcOrd="0" destOrd="0" presId="urn:microsoft.com/office/officeart/2005/8/layout/vList5"/>
    <dgm:cxn modelId="{F8004786-84B5-DB4E-80EA-F4D7AA7E6792}" type="presParOf" srcId="{7A885BAE-99D3-374E-848B-944778FC8EA3}" destId="{DD68B13B-6E55-B841-9F87-FA47BD4524C6}" srcOrd="1" destOrd="0" presId="urn:microsoft.com/office/officeart/2005/8/layout/vList5"/>
    <dgm:cxn modelId="{52910236-BA55-064A-8BFB-15463CD7CA6B}" type="presParOf" srcId="{B3ADB221-D1AE-AC46-BCF3-FF03908C0989}" destId="{213D0A57-7FB0-FF4B-9BF9-A7FB543EB55E}" srcOrd="3" destOrd="0" presId="urn:microsoft.com/office/officeart/2005/8/layout/vList5"/>
    <dgm:cxn modelId="{0AE76FED-A7B6-8D40-9F7B-D9AD4C992E38}" type="presParOf" srcId="{B3ADB221-D1AE-AC46-BCF3-FF03908C0989}" destId="{C643A77A-068C-9842-A2D3-E65775985EB8}" srcOrd="4" destOrd="0" presId="urn:microsoft.com/office/officeart/2005/8/layout/vList5"/>
    <dgm:cxn modelId="{75EF8F3D-C109-4A40-BE66-978C0427C268}" type="presParOf" srcId="{C643A77A-068C-9842-A2D3-E65775985EB8}" destId="{DFEE31EC-866B-1442-B617-7C91F41A4D52}" srcOrd="0" destOrd="0" presId="urn:microsoft.com/office/officeart/2005/8/layout/vList5"/>
    <dgm:cxn modelId="{2C020CF6-C18A-DE4A-BDFF-D70F9CD8E32F}" type="presParOf" srcId="{C643A77A-068C-9842-A2D3-E65775985EB8}" destId="{B23555B1-4509-B54E-B804-16F1089A28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BEA105-C9BE-D64C-9030-BCF93BDF2BB2}" type="doc">
      <dgm:prSet loTypeId="urn:microsoft.com/office/officeart/2005/8/layout/vList5" loCatId="" qsTypeId="urn:microsoft.com/office/officeart/2005/8/quickstyle/simple2" qsCatId="simple" csTypeId="urn:microsoft.com/office/officeart/2005/8/colors/accent1_1" csCatId="accent1" phldr="1"/>
      <dgm:spPr/>
      <dgm:t>
        <a:bodyPr/>
        <a:lstStyle/>
        <a:p>
          <a:endParaRPr lang="es-ES_tradnl"/>
        </a:p>
      </dgm:t>
    </dgm:pt>
    <dgm:pt modelId="{9B9FC05A-5A7D-234F-A6A1-26D794B9A849}">
      <dgm:prSet phldrT="[Text]" custT="1"/>
      <dgm:spPr/>
      <dgm:t>
        <a:bodyPr/>
        <a:lstStyle/>
        <a:p>
          <a:pPr algn="l"/>
          <a:r>
            <a:rPr lang="es-ES_tradnl" sz="2400" dirty="0"/>
            <a:t>Por qué?</a:t>
          </a:r>
        </a:p>
      </dgm:t>
    </dgm:pt>
    <dgm:pt modelId="{21123466-BBD2-2A4E-AC5C-D69103BA1568}" type="parTrans" cxnId="{2114123F-957B-154F-ADB0-2D3CFA0EE6D3}">
      <dgm:prSet/>
      <dgm:spPr/>
      <dgm:t>
        <a:bodyPr/>
        <a:lstStyle/>
        <a:p>
          <a:endParaRPr lang="es-ES_tradnl" sz="1600"/>
        </a:p>
      </dgm:t>
    </dgm:pt>
    <dgm:pt modelId="{F98E12AA-AD6E-7B46-9BA4-468C6AB93BE9}" type="sibTrans" cxnId="{2114123F-957B-154F-ADB0-2D3CFA0EE6D3}">
      <dgm:prSet/>
      <dgm:spPr/>
      <dgm:t>
        <a:bodyPr/>
        <a:lstStyle/>
        <a:p>
          <a:endParaRPr lang="es-ES_tradnl" sz="1600"/>
        </a:p>
      </dgm:t>
    </dgm:pt>
    <dgm:pt modelId="{67A3A639-1B66-F048-BBAE-18C468300B6B}">
      <dgm:prSet phldrT="[Text]" custT="1"/>
      <dgm:spPr/>
      <dgm:t>
        <a:bodyPr/>
        <a:lstStyle/>
        <a:p>
          <a:r>
            <a:rPr lang="es-ES_tradnl" sz="2000" dirty="0"/>
            <a:t>Complementa efectos del aire y del agua sobre la salud (mitigación)  </a:t>
          </a:r>
        </a:p>
      </dgm:t>
    </dgm:pt>
    <dgm:pt modelId="{8BF0CEA2-D771-2342-B5DC-8489939B3987}" type="parTrans" cxnId="{69AB0C56-FE07-6344-9C78-DA91EA8045FC}">
      <dgm:prSet/>
      <dgm:spPr/>
      <dgm:t>
        <a:bodyPr/>
        <a:lstStyle/>
        <a:p>
          <a:endParaRPr lang="es-ES_tradnl" sz="1600"/>
        </a:p>
      </dgm:t>
    </dgm:pt>
    <dgm:pt modelId="{399D1ABF-5982-5548-9090-7EE54F7447BA}" type="sibTrans" cxnId="{69AB0C56-FE07-6344-9C78-DA91EA8045FC}">
      <dgm:prSet/>
      <dgm:spPr/>
      <dgm:t>
        <a:bodyPr/>
        <a:lstStyle/>
        <a:p>
          <a:endParaRPr lang="es-ES_tradnl" sz="1600"/>
        </a:p>
      </dgm:t>
    </dgm:pt>
    <dgm:pt modelId="{9C584D21-E64D-E547-B887-9D23FE52C151}">
      <dgm:prSet phldrT="[Text]" custT="1"/>
      <dgm:spPr/>
      <dgm:t>
        <a:bodyPr/>
        <a:lstStyle/>
        <a:p>
          <a:pPr algn="l"/>
          <a:r>
            <a:rPr lang="es-ES_tradnl" sz="2400" dirty="0"/>
            <a:t>Puesto Colombia</a:t>
          </a:r>
        </a:p>
      </dgm:t>
    </dgm:pt>
    <dgm:pt modelId="{F5D3EAC2-0906-D842-BFEA-945221EA2BE2}" type="parTrans" cxnId="{A25A46A6-B473-4C4B-8596-177432CB9055}">
      <dgm:prSet/>
      <dgm:spPr/>
      <dgm:t>
        <a:bodyPr/>
        <a:lstStyle/>
        <a:p>
          <a:endParaRPr lang="es-ES_tradnl" sz="1600"/>
        </a:p>
      </dgm:t>
    </dgm:pt>
    <dgm:pt modelId="{BB444870-EA5A-DE42-B772-B5DC06036695}" type="sibTrans" cxnId="{A25A46A6-B473-4C4B-8596-177432CB9055}">
      <dgm:prSet/>
      <dgm:spPr/>
      <dgm:t>
        <a:bodyPr/>
        <a:lstStyle/>
        <a:p>
          <a:endParaRPr lang="es-ES_tradnl" sz="1600"/>
        </a:p>
      </dgm:t>
    </dgm:pt>
    <dgm:pt modelId="{5A8EE277-8B98-2D4F-AFCF-3EC65BCD6C24}">
      <dgm:prSet phldrT="[Text]" custT="1"/>
      <dgm:spPr/>
      <dgm:t>
        <a:bodyPr/>
        <a:lstStyle/>
        <a:p>
          <a:r>
            <a:rPr lang="es-ES_tradnl" sz="2000" dirty="0"/>
            <a:t>69/178 países</a:t>
          </a:r>
        </a:p>
      </dgm:t>
    </dgm:pt>
    <dgm:pt modelId="{57CCE1F9-0003-9442-81BB-536235C1512F}" type="parTrans" cxnId="{67724B25-D4EF-1E4A-8DBF-7B7EA550B08D}">
      <dgm:prSet/>
      <dgm:spPr/>
      <dgm:t>
        <a:bodyPr/>
        <a:lstStyle/>
        <a:p>
          <a:endParaRPr lang="es-ES_tradnl" sz="1600"/>
        </a:p>
      </dgm:t>
    </dgm:pt>
    <dgm:pt modelId="{A66BC9C7-E30A-864B-98E0-D49ED17C8A7E}" type="sibTrans" cxnId="{67724B25-D4EF-1E4A-8DBF-7B7EA550B08D}">
      <dgm:prSet/>
      <dgm:spPr/>
      <dgm:t>
        <a:bodyPr/>
        <a:lstStyle/>
        <a:p>
          <a:endParaRPr lang="es-ES_tradnl" sz="1600"/>
        </a:p>
      </dgm:t>
    </dgm:pt>
    <dgm:pt modelId="{135F567B-9988-AB4E-BCC4-9EB26073F164}">
      <dgm:prSet phldrT="[Text]" custT="1"/>
      <dgm:spPr/>
      <dgm:t>
        <a:bodyPr/>
        <a:lstStyle/>
        <a:p>
          <a:pPr algn="l"/>
          <a:r>
            <a:rPr lang="es-ES_tradnl" sz="2400" dirty="0"/>
            <a:t>Indicador EPI</a:t>
          </a:r>
        </a:p>
      </dgm:t>
    </dgm:pt>
    <dgm:pt modelId="{B2541FED-C416-674E-99CE-526B515E2727}" type="parTrans" cxnId="{DB2641F5-41BC-A74C-8F0E-4F31DA0C87CA}">
      <dgm:prSet/>
      <dgm:spPr/>
      <dgm:t>
        <a:bodyPr/>
        <a:lstStyle/>
        <a:p>
          <a:endParaRPr lang="es-ES_tradnl" sz="1600"/>
        </a:p>
      </dgm:t>
    </dgm:pt>
    <dgm:pt modelId="{2042B524-E20D-D349-9BF5-BB3EBF5A6D2D}" type="sibTrans" cxnId="{DB2641F5-41BC-A74C-8F0E-4F31DA0C87CA}">
      <dgm:prSet/>
      <dgm:spPr/>
      <dgm:t>
        <a:bodyPr/>
        <a:lstStyle/>
        <a:p>
          <a:endParaRPr lang="es-ES_tradnl" sz="1600"/>
        </a:p>
      </dgm:t>
    </dgm:pt>
    <dgm:pt modelId="{006F46B7-C42D-3143-940C-133F54DA336A}">
      <dgm:prSet phldrT="[Text]" custT="1"/>
      <dgm:spPr/>
      <dgm:t>
        <a:bodyPr/>
        <a:lstStyle/>
        <a:p>
          <a:r>
            <a:rPr lang="es-ES_tradnl" sz="2000" dirty="0"/>
            <a:t>Riesgo de exposición al medio ambiente (100%)</a:t>
          </a:r>
        </a:p>
      </dgm:t>
    </dgm:pt>
    <dgm:pt modelId="{5BBCE973-1D59-F249-8CAD-B9CD817E7D6F}" type="parTrans" cxnId="{FA56F0C9-908D-C046-B07F-59EC8DEB09FA}">
      <dgm:prSet/>
      <dgm:spPr/>
      <dgm:t>
        <a:bodyPr/>
        <a:lstStyle/>
        <a:p>
          <a:endParaRPr lang="es-ES_tradnl" sz="1600"/>
        </a:p>
      </dgm:t>
    </dgm:pt>
    <dgm:pt modelId="{5FF84C7D-B1F1-2E4D-9231-9D45D8FF0A94}" type="sibTrans" cxnId="{FA56F0C9-908D-C046-B07F-59EC8DEB09FA}">
      <dgm:prSet/>
      <dgm:spPr/>
      <dgm:t>
        <a:bodyPr/>
        <a:lstStyle/>
        <a:p>
          <a:endParaRPr lang="es-ES_tradnl" sz="1600"/>
        </a:p>
      </dgm:t>
    </dgm:pt>
    <dgm:pt modelId="{79BD59E2-02AC-BF40-ABD8-1317770E8E66}">
      <dgm:prSet custT="1"/>
      <dgm:spPr/>
      <dgm:t>
        <a:bodyPr/>
        <a:lstStyle/>
        <a:p>
          <a:r>
            <a:rPr lang="es-ES_tradnl" sz="2000" dirty="0"/>
            <a:t>Tendencia negativa en la última década</a:t>
          </a:r>
        </a:p>
      </dgm:t>
    </dgm:pt>
    <dgm:pt modelId="{052CE9A3-1289-3243-9F1B-4B9EBD04F48E}" type="parTrans" cxnId="{35C9A2FC-10CB-A740-8048-C1A1FC746B01}">
      <dgm:prSet/>
      <dgm:spPr/>
      <dgm:t>
        <a:bodyPr/>
        <a:lstStyle/>
        <a:p>
          <a:endParaRPr lang="es-ES_tradnl" sz="1600"/>
        </a:p>
      </dgm:t>
    </dgm:pt>
    <dgm:pt modelId="{F78DAEFD-B117-9245-9A77-D5610106A6B6}" type="sibTrans" cxnId="{35C9A2FC-10CB-A740-8048-C1A1FC746B01}">
      <dgm:prSet/>
      <dgm:spPr/>
      <dgm:t>
        <a:bodyPr/>
        <a:lstStyle/>
        <a:p>
          <a:endParaRPr lang="es-ES_tradnl" sz="1600"/>
        </a:p>
      </dgm:t>
    </dgm:pt>
    <dgm:pt modelId="{B3ADB221-D1AE-AC46-BCF3-FF03908C0989}" type="pres">
      <dgm:prSet presAssocID="{0FBEA105-C9BE-D64C-9030-BCF93BDF2BB2}" presName="Name0" presStyleCnt="0">
        <dgm:presLayoutVars>
          <dgm:dir/>
          <dgm:animLvl val="lvl"/>
          <dgm:resizeHandles val="exact"/>
        </dgm:presLayoutVars>
      </dgm:prSet>
      <dgm:spPr/>
    </dgm:pt>
    <dgm:pt modelId="{B8A87C0C-70D9-F04C-8A9B-38C92A7E0EE4}" type="pres">
      <dgm:prSet presAssocID="{135F567B-9988-AB4E-BCC4-9EB26073F164}" presName="linNode" presStyleCnt="0"/>
      <dgm:spPr/>
    </dgm:pt>
    <dgm:pt modelId="{6F835B03-C337-694A-9A12-F681CA3B4567}" type="pres">
      <dgm:prSet presAssocID="{135F567B-9988-AB4E-BCC4-9EB26073F164}" presName="parentText" presStyleLbl="node1" presStyleIdx="0" presStyleCnt="3" custScaleX="51122" custScaleY="43191">
        <dgm:presLayoutVars>
          <dgm:chMax val="1"/>
          <dgm:bulletEnabled val="1"/>
        </dgm:presLayoutVars>
      </dgm:prSet>
      <dgm:spPr/>
    </dgm:pt>
    <dgm:pt modelId="{6E0BE910-D38B-FF42-ADE2-E28AF3AA6867}" type="pres">
      <dgm:prSet presAssocID="{135F567B-9988-AB4E-BCC4-9EB26073F164}" presName="descendantText" presStyleLbl="alignAccFollowNode1" presStyleIdx="0" presStyleCnt="3" custScaleX="98544" custScaleY="38591">
        <dgm:presLayoutVars>
          <dgm:bulletEnabled val="1"/>
        </dgm:presLayoutVars>
      </dgm:prSet>
      <dgm:spPr/>
    </dgm:pt>
    <dgm:pt modelId="{E6B14DD3-7A2A-8046-ACC0-0372683FB300}" type="pres">
      <dgm:prSet presAssocID="{2042B524-E20D-D349-9BF5-BB3EBF5A6D2D}" presName="sp" presStyleCnt="0"/>
      <dgm:spPr/>
    </dgm:pt>
    <dgm:pt modelId="{7A885BAE-99D3-374E-848B-944778FC8EA3}" type="pres">
      <dgm:prSet presAssocID="{9B9FC05A-5A7D-234F-A6A1-26D794B9A849}" presName="linNode" presStyleCnt="0"/>
      <dgm:spPr/>
    </dgm:pt>
    <dgm:pt modelId="{109B0BAB-C88D-1244-A366-EAF8E79E4090}" type="pres">
      <dgm:prSet presAssocID="{9B9FC05A-5A7D-234F-A6A1-26D794B9A849}" presName="parentText" presStyleLbl="node1" presStyleIdx="1" presStyleCnt="3" custScaleX="49175" custScaleY="40347" custLinFactNeighborX="409" custLinFactNeighborY="609">
        <dgm:presLayoutVars>
          <dgm:chMax val="1"/>
          <dgm:bulletEnabled val="1"/>
        </dgm:presLayoutVars>
      </dgm:prSet>
      <dgm:spPr/>
    </dgm:pt>
    <dgm:pt modelId="{DD68B13B-6E55-B841-9F87-FA47BD4524C6}" type="pres">
      <dgm:prSet presAssocID="{9B9FC05A-5A7D-234F-A6A1-26D794B9A849}" presName="descendantText" presStyleLbl="alignAccFollowNode1" presStyleIdx="1" presStyleCnt="3" custScaleY="51135">
        <dgm:presLayoutVars>
          <dgm:bulletEnabled val="1"/>
        </dgm:presLayoutVars>
      </dgm:prSet>
      <dgm:spPr/>
    </dgm:pt>
    <dgm:pt modelId="{213D0A57-7FB0-FF4B-9BF9-A7FB543EB55E}" type="pres">
      <dgm:prSet presAssocID="{F98E12AA-AD6E-7B46-9BA4-468C6AB93BE9}" presName="sp" presStyleCnt="0"/>
      <dgm:spPr/>
    </dgm:pt>
    <dgm:pt modelId="{C643A77A-068C-9842-A2D3-E65775985EB8}" type="pres">
      <dgm:prSet presAssocID="{9C584D21-E64D-E547-B887-9D23FE52C151}" presName="linNode" presStyleCnt="0"/>
      <dgm:spPr/>
    </dgm:pt>
    <dgm:pt modelId="{DFEE31EC-866B-1442-B617-7C91F41A4D52}" type="pres">
      <dgm:prSet presAssocID="{9C584D21-E64D-E547-B887-9D23FE52C151}" presName="parentText" presStyleLbl="node1" presStyleIdx="2" presStyleCnt="3" custScaleX="50629" custScaleY="40495">
        <dgm:presLayoutVars>
          <dgm:chMax val="1"/>
          <dgm:bulletEnabled val="1"/>
        </dgm:presLayoutVars>
      </dgm:prSet>
      <dgm:spPr/>
    </dgm:pt>
    <dgm:pt modelId="{B23555B1-4509-B54E-B804-16F1089A2857}" type="pres">
      <dgm:prSet presAssocID="{9C584D21-E64D-E547-B887-9D23FE52C151}" presName="descendantText" presStyleLbl="alignAccFollowNode1" presStyleIdx="2" presStyleCnt="3" custScaleX="99570" custScaleY="61322">
        <dgm:presLayoutVars>
          <dgm:bulletEnabled val="1"/>
        </dgm:presLayoutVars>
      </dgm:prSet>
      <dgm:spPr/>
    </dgm:pt>
  </dgm:ptLst>
  <dgm:cxnLst>
    <dgm:cxn modelId="{FC963807-E351-0C44-862C-50005F6EEEF5}" type="presOf" srcId="{9C584D21-E64D-E547-B887-9D23FE52C151}" destId="{DFEE31EC-866B-1442-B617-7C91F41A4D52}" srcOrd="0" destOrd="0" presId="urn:microsoft.com/office/officeart/2005/8/layout/vList5"/>
    <dgm:cxn modelId="{4E6A6111-7F91-A24B-B9A8-FCE24252191E}" type="presOf" srcId="{67A3A639-1B66-F048-BBAE-18C468300B6B}" destId="{DD68B13B-6E55-B841-9F87-FA47BD4524C6}" srcOrd="0" destOrd="0" presId="urn:microsoft.com/office/officeart/2005/8/layout/vList5"/>
    <dgm:cxn modelId="{67724B25-D4EF-1E4A-8DBF-7B7EA550B08D}" srcId="{9C584D21-E64D-E547-B887-9D23FE52C151}" destId="{5A8EE277-8B98-2D4F-AFCF-3EC65BCD6C24}" srcOrd="0" destOrd="0" parTransId="{57CCE1F9-0003-9442-81BB-536235C1512F}" sibTransId="{A66BC9C7-E30A-864B-98E0-D49ED17C8A7E}"/>
    <dgm:cxn modelId="{2114123F-957B-154F-ADB0-2D3CFA0EE6D3}" srcId="{0FBEA105-C9BE-D64C-9030-BCF93BDF2BB2}" destId="{9B9FC05A-5A7D-234F-A6A1-26D794B9A849}" srcOrd="1" destOrd="0" parTransId="{21123466-BBD2-2A4E-AC5C-D69103BA1568}" sibTransId="{F98E12AA-AD6E-7B46-9BA4-468C6AB93BE9}"/>
    <dgm:cxn modelId="{C332E740-2215-FB44-81D9-8B9AA3EA1B3C}" type="presOf" srcId="{5A8EE277-8B98-2D4F-AFCF-3EC65BCD6C24}" destId="{B23555B1-4509-B54E-B804-16F1089A2857}" srcOrd="0" destOrd="0" presId="urn:microsoft.com/office/officeart/2005/8/layout/vList5"/>
    <dgm:cxn modelId="{A957E646-509C-D74C-9A7F-EA496794F983}" type="presOf" srcId="{006F46B7-C42D-3143-940C-133F54DA336A}" destId="{6E0BE910-D38B-FF42-ADE2-E28AF3AA6867}" srcOrd="0" destOrd="0" presId="urn:microsoft.com/office/officeart/2005/8/layout/vList5"/>
    <dgm:cxn modelId="{2742EA55-6176-AC46-BCFD-C0FC7B42769C}" type="presOf" srcId="{0FBEA105-C9BE-D64C-9030-BCF93BDF2BB2}" destId="{B3ADB221-D1AE-AC46-BCF3-FF03908C0989}" srcOrd="0" destOrd="0" presId="urn:microsoft.com/office/officeart/2005/8/layout/vList5"/>
    <dgm:cxn modelId="{69AB0C56-FE07-6344-9C78-DA91EA8045FC}" srcId="{9B9FC05A-5A7D-234F-A6A1-26D794B9A849}" destId="{67A3A639-1B66-F048-BBAE-18C468300B6B}" srcOrd="0" destOrd="0" parTransId="{8BF0CEA2-D771-2342-B5DC-8489939B3987}" sibTransId="{399D1ABF-5982-5548-9090-7EE54F7447BA}"/>
    <dgm:cxn modelId="{7063F457-94FE-154B-8D09-88177EFD9944}" type="presOf" srcId="{9B9FC05A-5A7D-234F-A6A1-26D794B9A849}" destId="{109B0BAB-C88D-1244-A366-EAF8E79E4090}" srcOrd="0" destOrd="0" presId="urn:microsoft.com/office/officeart/2005/8/layout/vList5"/>
    <dgm:cxn modelId="{79539795-85F7-8C42-A930-2B78CF8E0E77}" type="presOf" srcId="{135F567B-9988-AB4E-BCC4-9EB26073F164}" destId="{6F835B03-C337-694A-9A12-F681CA3B4567}" srcOrd="0" destOrd="0" presId="urn:microsoft.com/office/officeart/2005/8/layout/vList5"/>
    <dgm:cxn modelId="{A25A46A6-B473-4C4B-8596-177432CB9055}" srcId="{0FBEA105-C9BE-D64C-9030-BCF93BDF2BB2}" destId="{9C584D21-E64D-E547-B887-9D23FE52C151}" srcOrd="2" destOrd="0" parTransId="{F5D3EAC2-0906-D842-BFEA-945221EA2BE2}" sibTransId="{BB444870-EA5A-DE42-B772-B5DC06036695}"/>
    <dgm:cxn modelId="{404E38BC-B006-FF42-BDD9-DBC1C9EA1C44}" type="presOf" srcId="{79BD59E2-02AC-BF40-ABD8-1317770E8E66}" destId="{B23555B1-4509-B54E-B804-16F1089A2857}" srcOrd="0" destOrd="1" presId="urn:microsoft.com/office/officeart/2005/8/layout/vList5"/>
    <dgm:cxn modelId="{FA56F0C9-908D-C046-B07F-59EC8DEB09FA}" srcId="{135F567B-9988-AB4E-BCC4-9EB26073F164}" destId="{006F46B7-C42D-3143-940C-133F54DA336A}" srcOrd="0" destOrd="0" parTransId="{5BBCE973-1D59-F249-8CAD-B9CD817E7D6F}" sibTransId="{5FF84C7D-B1F1-2E4D-9231-9D45D8FF0A94}"/>
    <dgm:cxn modelId="{DB2641F5-41BC-A74C-8F0E-4F31DA0C87CA}" srcId="{0FBEA105-C9BE-D64C-9030-BCF93BDF2BB2}" destId="{135F567B-9988-AB4E-BCC4-9EB26073F164}" srcOrd="0" destOrd="0" parTransId="{B2541FED-C416-674E-99CE-526B515E2727}" sibTransId="{2042B524-E20D-D349-9BF5-BB3EBF5A6D2D}"/>
    <dgm:cxn modelId="{35C9A2FC-10CB-A740-8048-C1A1FC746B01}" srcId="{9C584D21-E64D-E547-B887-9D23FE52C151}" destId="{79BD59E2-02AC-BF40-ABD8-1317770E8E66}" srcOrd="1" destOrd="0" parTransId="{052CE9A3-1289-3243-9F1B-4B9EBD04F48E}" sibTransId="{F78DAEFD-B117-9245-9A77-D5610106A6B6}"/>
    <dgm:cxn modelId="{D62E6BF5-7705-5246-812E-B7C42EFA243A}" type="presParOf" srcId="{B3ADB221-D1AE-AC46-BCF3-FF03908C0989}" destId="{B8A87C0C-70D9-F04C-8A9B-38C92A7E0EE4}" srcOrd="0" destOrd="0" presId="urn:microsoft.com/office/officeart/2005/8/layout/vList5"/>
    <dgm:cxn modelId="{F5A98B44-9073-1441-B530-8C750BF56CAC}" type="presParOf" srcId="{B8A87C0C-70D9-F04C-8A9B-38C92A7E0EE4}" destId="{6F835B03-C337-694A-9A12-F681CA3B4567}" srcOrd="0" destOrd="0" presId="urn:microsoft.com/office/officeart/2005/8/layout/vList5"/>
    <dgm:cxn modelId="{BA087D91-DB1E-164D-8AFA-00EDB321914B}" type="presParOf" srcId="{B8A87C0C-70D9-F04C-8A9B-38C92A7E0EE4}" destId="{6E0BE910-D38B-FF42-ADE2-E28AF3AA6867}" srcOrd="1" destOrd="0" presId="urn:microsoft.com/office/officeart/2005/8/layout/vList5"/>
    <dgm:cxn modelId="{64145E5B-4872-2F4F-94D4-B5DAFF4446A1}" type="presParOf" srcId="{B3ADB221-D1AE-AC46-BCF3-FF03908C0989}" destId="{E6B14DD3-7A2A-8046-ACC0-0372683FB300}" srcOrd="1" destOrd="0" presId="urn:microsoft.com/office/officeart/2005/8/layout/vList5"/>
    <dgm:cxn modelId="{5CBC09B6-ED00-2A41-AAFE-D0411D087AFD}" type="presParOf" srcId="{B3ADB221-D1AE-AC46-BCF3-FF03908C0989}" destId="{7A885BAE-99D3-374E-848B-944778FC8EA3}" srcOrd="2" destOrd="0" presId="urn:microsoft.com/office/officeart/2005/8/layout/vList5"/>
    <dgm:cxn modelId="{21B1437B-7BBD-5B45-A28C-F766FA46AD08}" type="presParOf" srcId="{7A885BAE-99D3-374E-848B-944778FC8EA3}" destId="{109B0BAB-C88D-1244-A366-EAF8E79E4090}" srcOrd="0" destOrd="0" presId="urn:microsoft.com/office/officeart/2005/8/layout/vList5"/>
    <dgm:cxn modelId="{F034D518-5B4F-7B45-BEA9-AEDB5C346AD3}" type="presParOf" srcId="{7A885BAE-99D3-374E-848B-944778FC8EA3}" destId="{DD68B13B-6E55-B841-9F87-FA47BD4524C6}" srcOrd="1" destOrd="0" presId="urn:microsoft.com/office/officeart/2005/8/layout/vList5"/>
    <dgm:cxn modelId="{3D33CBF6-C025-C846-925B-5388B73291B7}" type="presParOf" srcId="{B3ADB221-D1AE-AC46-BCF3-FF03908C0989}" destId="{213D0A57-7FB0-FF4B-9BF9-A7FB543EB55E}" srcOrd="3" destOrd="0" presId="urn:microsoft.com/office/officeart/2005/8/layout/vList5"/>
    <dgm:cxn modelId="{39A26793-67CB-0E4F-83F3-13338533010D}" type="presParOf" srcId="{B3ADB221-D1AE-AC46-BCF3-FF03908C0989}" destId="{C643A77A-068C-9842-A2D3-E65775985EB8}" srcOrd="4" destOrd="0" presId="urn:microsoft.com/office/officeart/2005/8/layout/vList5"/>
    <dgm:cxn modelId="{00681ADE-6934-734F-A13A-72EE9B08AB39}" type="presParOf" srcId="{C643A77A-068C-9842-A2D3-E65775985EB8}" destId="{DFEE31EC-866B-1442-B617-7C91F41A4D52}" srcOrd="0" destOrd="0" presId="urn:microsoft.com/office/officeart/2005/8/layout/vList5"/>
    <dgm:cxn modelId="{154138FB-45A0-0545-9590-F1134AAAFFFE}" type="presParOf" srcId="{C643A77A-068C-9842-A2D3-E65775985EB8}" destId="{B23555B1-4509-B54E-B804-16F1089A28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BEA105-C9BE-D64C-9030-BCF93BDF2BB2}" type="doc">
      <dgm:prSet loTypeId="urn:microsoft.com/office/officeart/2005/8/layout/vList5" loCatId="" qsTypeId="urn:microsoft.com/office/officeart/2005/8/quickstyle/simple2" qsCatId="simple" csTypeId="urn:microsoft.com/office/officeart/2005/8/colors/accent1_1" csCatId="accent1" phldr="1"/>
      <dgm:spPr/>
      <dgm:t>
        <a:bodyPr/>
        <a:lstStyle/>
        <a:p>
          <a:endParaRPr lang="es-ES_tradnl"/>
        </a:p>
      </dgm:t>
    </dgm:pt>
    <dgm:pt modelId="{9B9FC05A-5A7D-234F-A6A1-26D794B9A849}">
      <dgm:prSet phldrT="[Text]" custT="1"/>
      <dgm:spPr/>
      <dgm:t>
        <a:bodyPr/>
        <a:lstStyle/>
        <a:p>
          <a:pPr algn="l"/>
          <a:r>
            <a:rPr lang="es-ES_tradnl" sz="2400" dirty="0"/>
            <a:t>Por qué?</a:t>
          </a:r>
        </a:p>
      </dgm:t>
    </dgm:pt>
    <dgm:pt modelId="{21123466-BBD2-2A4E-AC5C-D69103BA1568}" type="parTrans" cxnId="{2114123F-957B-154F-ADB0-2D3CFA0EE6D3}">
      <dgm:prSet/>
      <dgm:spPr/>
      <dgm:t>
        <a:bodyPr/>
        <a:lstStyle/>
        <a:p>
          <a:endParaRPr lang="es-ES_tradnl" sz="2000"/>
        </a:p>
      </dgm:t>
    </dgm:pt>
    <dgm:pt modelId="{F98E12AA-AD6E-7B46-9BA4-468C6AB93BE9}" type="sibTrans" cxnId="{2114123F-957B-154F-ADB0-2D3CFA0EE6D3}">
      <dgm:prSet/>
      <dgm:spPr/>
      <dgm:t>
        <a:bodyPr/>
        <a:lstStyle/>
        <a:p>
          <a:endParaRPr lang="es-ES_tradnl" sz="2000"/>
        </a:p>
      </dgm:t>
    </dgm:pt>
    <dgm:pt modelId="{67A3A639-1B66-F048-BBAE-18C468300B6B}">
      <dgm:prSet phldrT="[Text]" custT="1"/>
      <dgm:spPr/>
      <dgm:t>
        <a:bodyPr/>
        <a:lstStyle/>
        <a:p>
          <a:r>
            <a:rPr lang="es-ES_tradnl" sz="2000" dirty="0"/>
            <a:t>Las partículas suspendidas en el aire generan infecciones respiratorias e incluso cáncer. </a:t>
          </a:r>
        </a:p>
      </dgm:t>
    </dgm:pt>
    <dgm:pt modelId="{8BF0CEA2-D771-2342-B5DC-8489939B3987}" type="parTrans" cxnId="{69AB0C56-FE07-6344-9C78-DA91EA8045FC}">
      <dgm:prSet/>
      <dgm:spPr/>
      <dgm:t>
        <a:bodyPr/>
        <a:lstStyle/>
        <a:p>
          <a:endParaRPr lang="es-ES_tradnl" sz="2000"/>
        </a:p>
      </dgm:t>
    </dgm:pt>
    <dgm:pt modelId="{399D1ABF-5982-5548-9090-7EE54F7447BA}" type="sibTrans" cxnId="{69AB0C56-FE07-6344-9C78-DA91EA8045FC}">
      <dgm:prSet/>
      <dgm:spPr/>
      <dgm:t>
        <a:bodyPr/>
        <a:lstStyle/>
        <a:p>
          <a:endParaRPr lang="es-ES_tradnl" sz="2000"/>
        </a:p>
      </dgm:t>
    </dgm:pt>
    <dgm:pt modelId="{9C584D21-E64D-E547-B887-9D23FE52C151}">
      <dgm:prSet phldrT="[Text]" custT="1"/>
      <dgm:spPr/>
      <dgm:t>
        <a:bodyPr/>
        <a:lstStyle/>
        <a:p>
          <a:pPr algn="l"/>
          <a:r>
            <a:rPr lang="es-ES_tradnl" sz="2400" dirty="0"/>
            <a:t>Puesto Colombia</a:t>
          </a:r>
        </a:p>
      </dgm:t>
    </dgm:pt>
    <dgm:pt modelId="{F5D3EAC2-0906-D842-BFEA-945221EA2BE2}" type="parTrans" cxnId="{A25A46A6-B473-4C4B-8596-177432CB9055}">
      <dgm:prSet/>
      <dgm:spPr/>
      <dgm:t>
        <a:bodyPr/>
        <a:lstStyle/>
        <a:p>
          <a:endParaRPr lang="es-ES_tradnl" sz="2000"/>
        </a:p>
      </dgm:t>
    </dgm:pt>
    <dgm:pt modelId="{BB444870-EA5A-DE42-B772-B5DC06036695}" type="sibTrans" cxnId="{A25A46A6-B473-4C4B-8596-177432CB9055}">
      <dgm:prSet/>
      <dgm:spPr/>
      <dgm:t>
        <a:bodyPr/>
        <a:lstStyle/>
        <a:p>
          <a:endParaRPr lang="es-ES_tradnl" sz="2000"/>
        </a:p>
      </dgm:t>
    </dgm:pt>
    <dgm:pt modelId="{5A8EE277-8B98-2D4F-AFCF-3EC65BCD6C24}">
      <dgm:prSet phldrT="[Text]" custT="1"/>
      <dgm:spPr/>
      <dgm:t>
        <a:bodyPr/>
        <a:lstStyle/>
        <a:p>
          <a:r>
            <a:rPr lang="es-ES" sz="2000"/>
            <a:t>37/180 países (98 en combustibles sólidos)</a:t>
          </a:r>
          <a:endParaRPr lang="es-ES_tradnl" sz="2000" dirty="0"/>
        </a:p>
      </dgm:t>
    </dgm:pt>
    <dgm:pt modelId="{57CCE1F9-0003-9442-81BB-536235C1512F}" type="parTrans" cxnId="{67724B25-D4EF-1E4A-8DBF-7B7EA550B08D}">
      <dgm:prSet/>
      <dgm:spPr/>
      <dgm:t>
        <a:bodyPr/>
        <a:lstStyle/>
        <a:p>
          <a:endParaRPr lang="es-ES_tradnl" sz="2000"/>
        </a:p>
      </dgm:t>
    </dgm:pt>
    <dgm:pt modelId="{A66BC9C7-E30A-864B-98E0-D49ED17C8A7E}" type="sibTrans" cxnId="{67724B25-D4EF-1E4A-8DBF-7B7EA550B08D}">
      <dgm:prSet/>
      <dgm:spPr/>
      <dgm:t>
        <a:bodyPr/>
        <a:lstStyle/>
        <a:p>
          <a:endParaRPr lang="es-ES_tradnl" sz="2000"/>
        </a:p>
      </dgm:t>
    </dgm:pt>
    <dgm:pt modelId="{135F567B-9988-AB4E-BCC4-9EB26073F164}">
      <dgm:prSet phldrT="[Text]" custT="1"/>
      <dgm:spPr/>
      <dgm:t>
        <a:bodyPr/>
        <a:lstStyle/>
        <a:p>
          <a:pPr algn="l"/>
          <a:r>
            <a:rPr lang="es-ES_tradnl" sz="2400" dirty="0"/>
            <a:t>Indicador EPI</a:t>
          </a:r>
        </a:p>
      </dgm:t>
    </dgm:pt>
    <dgm:pt modelId="{B2541FED-C416-674E-99CE-526B515E2727}" type="parTrans" cxnId="{DB2641F5-41BC-A74C-8F0E-4F31DA0C87CA}">
      <dgm:prSet/>
      <dgm:spPr/>
      <dgm:t>
        <a:bodyPr/>
        <a:lstStyle/>
        <a:p>
          <a:endParaRPr lang="es-ES_tradnl" sz="2000"/>
        </a:p>
      </dgm:t>
    </dgm:pt>
    <dgm:pt modelId="{2042B524-E20D-D349-9BF5-BB3EBF5A6D2D}" type="sibTrans" cxnId="{DB2641F5-41BC-A74C-8F0E-4F31DA0C87CA}">
      <dgm:prSet/>
      <dgm:spPr/>
      <dgm:t>
        <a:bodyPr/>
        <a:lstStyle/>
        <a:p>
          <a:endParaRPr lang="es-ES_tradnl" sz="2000"/>
        </a:p>
      </dgm:t>
    </dgm:pt>
    <dgm:pt modelId="{006F46B7-C42D-3143-940C-133F54DA336A}">
      <dgm:prSet phldrT="[Text]" custT="1"/>
      <dgm:spPr/>
      <dgm:t>
        <a:bodyPr/>
        <a:lstStyle/>
        <a:p>
          <a:r>
            <a:rPr lang="es-ES_tradnl" sz="2000" dirty="0"/>
            <a:t>Calidad del aire en los hogares (30%), principal riesgo de los países en desarrollo</a:t>
          </a:r>
        </a:p>
      </dgm:t>
    </dgm:pt>
    <dgm:pt modelId="{5BBCE973-1D59-F249-8CAD-B9CD817E7D6F}" type="parTrans" cxnId="{FA56F0C9-908D-C046-B07F-59EC8DEB09FA}">
      <dgm:prSet/>
      <dgm:spPr/>
      <dgm:t>
        <a:bodyPr/>
        <a:lstStyle/>
        <a:p>
          <a:endParaRPr lang="es-ES_tradnl" sz="2000"/>
        </a:p>
      </dgm:t>
    </dgm:pt>
    <dgm:pt modelId="{5FF84C7D-B1F1-2E4D-9231-9D45D8FF0A94}" type="sibTrans" cxnId="{FA56F0C9-908D-C046-B07F-59EC8DEB09FA}">
      <dgm:prSet/>
      <dgm:spPr/>
      <dgm:t>
        <a:bodyPr/>
        <a:lstStyle/>
        <a:p>
          <a:endParaRPr lang="es-ES_tradnl" sz="2000"/>
        </a:p>
      </dgm:t>
    </dgm:pt>
    <dgm:pt modelId="{0B1D239A-3AB5-984D-97F3-50F1DF1160E0}">
      <dgm:prSet custT="1"/>
      <dgm:spPr/>
      <dgm:t>
        <a:bodyPr/>
        <a:lstStyle/>
        <a:p>
          <a:r>
            <a:rPr lang="es-ES_tradnl" sz="2000" dirty="0"/>
            <a:t>Polución del aire (70%), principal riesgo de los países en desarrollo</a:t>
          </a:r>
        </a:p>
      </dgm:t>
    </dgm:pt>
    <dgm:pt modelId="{46A0E1D9-D305-634F-8A1C-70ECB808E637}" type="parTrans" cxnId="{659F82CE-D048-8A44-A245-287AF359DB87}">
      <dgm:prSet/>
      <dgm:spPr/>
      <dgm:t>
        <a:bodyPr/>
        <a:lstStyle/>
        <a:p>
          <a:endParaRPr lang="es-ES_tradnl" sz="2000"/>
        </a:p>
      </dgm:t>
    </dgm:pt>
    <dgm:pt modelId="{F94EE25F-D8E9-B743-AAE5-3AA1507DAC3E}" type="sibTrans" cxnId="{659F82CE-D048-8A44-A245-287AF359DB87}">
      <dgm:prSet/>
      <dgm:spPr/>
      <dgm:t>
        <a:bodyPr/>
        <a:lstStyle/>
        <a:p>
          <a:endParaRPr lang="es-ES_tradnl" sz="2000"/>
        </a:p>
      </dgm:t>
    </dgm:pt>
    <dgm:pt modelId="{B3ADB221-D1AE-AC46-BCF3-FF03908C0989}" type="pres">
      <dgm:prSet presAssocID="{0FBEA105-C9BE-D64C-9030-BCF93BDF2BB2}" presName="Name0" presStyleCnt="0">
        <dgm:presLayoutVars>
          <dgm:dir/>
          <dgm:animLvl val="lvl"/>
          <dgm:resizeHandles val="exact"/>
        </dgm:presLayoutVars>
      </dgm:prSet>
      <dgm:spPr/>
    </dgm:pt>
    <dgm:pt modelId="{B8A87C0C-70D9-F04C-8A9B-38C92A7E0EE4}" type="pres">
      <dgm:prSet presAssocID="{135F567B-9988-AB4E-BCC4-9EB26073F164}" presName="linNode" presStyleCnt="0"/>
      <dgm:spPr/>
    </dgm:pt>
    <dgm:pt modelId="{6F835B03-C337-694A-9A12-F681CA3B4567}" type="pres">
      <dgm:prSet presAssocID="{135F567B-9988-AB4E-BCC4-9EB26073F164}" presName="parentText" presStyleLbl="node1" presStyleIdx="0" presStyleCnt="3" custScaleX="48364" custScaleY="53144">
        <dgm:presLayoutVars>
          <dgm:chMax val="1"/>
          <dgm:bulletEnabled val="1"/>
        </dgm:presLayoutVars>
      </dgm:prSet>
      <dgm:spPr/>
    </dgm:pt>
    <dgm:pt modelId="{6E0BE910-D38B-FF42-ADE2-E28AF3AA6867}" type="pres">
      <dgm:prSet presAssocID="{135F567B-9988-AB4E-BCC4-9EB26073F164}" presName="descendantText" presStyleLbl="alignAccFollowNode1" presStyleIdx="0" presStyleCnt="3" custScaleX="104502" custScaleY="121832">
        <dgm:presLayoutVars>
          <dgm:bulletEnabled val="1"/>
        </dgm:presLayoutVars>
      </dgm:prSet>
      <dgm:spPr/>
    </dgm:pt>
    <dgm:pt modelId="{A7A0DD25-7403-3342-BF66-1BFC8A1AA916}" type="pres">
      <dgm:prSet presAssocID="{2042B524-E20D-D349-9BF5-BB3EBF5A6D2D}" presName="sp" presStyleCnt="0"/>
      <dgm:spPr/>
    </dgm:pt>
    <dgm:pt modelId="{7A885BAE-99D3-374E-848B-944778FC8EA3}" type="pres">
      <dgm:prSet presAssocID="{9B9FC05A-5A7D-234F-A6A1-26D794B9A849}" presName="linNode" presStyleCnt="0"/>
      <dgm:spPr/>
    </dgm:pt>
    <dgm:pt modelId="{109B0BAB-C88D-1244-A366-EAF8E79E4090}" type="pres">
      <dgm:prSet presAssocID="{9B9FC05A-5A7D-234F-A6A1-26D794B9A849}" presName="parentText" presStyleLbl="node1" presStyleIdx="1" presStyleCnt="3" custScaleX="48364" custScaleY="51785" custLinFactNeighborX="409" custLinFactNeighborY="609">
        <dgm:presLayoutVars>
          <dgm:chMax val="1"/>
          <dgm:bulletEnabled val="1"/>
        </dgm:presLayoutVars>
      </dgm:prSet>
      <dgm:spPr/>
    </dgm:pt>
    <dgm:pt modelId="{DD68B13B-6E55-B841-9F87-FA47BD4524C6}" type="pres">
      <dgm:prSet presAssocID="{9B9FC05A-5A7D-234F-A6A1-26D794B9A849}" presName="descendantText" presStyleLbl="alignAccFollowNode1" presStyleIdx="1" presStyleCnt="3" custScaleX="104502" custScaleY="69123">
        <dgm:presLayoutVars>
          <dgm:bulletEnabled val="1"/>
        </dgm:presLayoutVars>
      </dgm:prSet>
      <dgm:spPr/>
    </dgm:pt>
    <dgm:pt modelId="{213D0A57-7FB0-FF4B-9BF9-A7FB543EB55E}" type="pres">
      <dgm:prSet presAssocID="{F98E12AA-AD6E-7B46-9BA4-468C6AB93BE9}" presName="sp" presStyleCnt="0"/>
      <dgm:spPr/>
    </dgm:pt>
    <dgm:pt modelId="{C643A77A-068C-9842-A2D3-E65775985EB8}" type="pres">
      <dgm:prSet presAssocID="{9C584D21-E64D-E547-B887-9D23FE52C151}" presName="linNode" presStyleCnt="0"/>
      <dgm:spPr/>
    </dgm:pt>
    <dgm:pt modelId="{DFEE31EC-866B-1442-B617-7C91F41A4D52}" type="pres">
      <dgm:prSet presAssocID="{9C584D21-E64D-E547-B887-9D23FE52C151}" presName="parentText" presStyleLbl="node1" presStyleIdx="2" presStyleCnt="3" custScaleX="48364" custScaleY="54097">
        <dgm:presLayoutVars>
          <dgm:chMax val="1"/>
          <dgm:bulletEnabled val="1"/>
        </dgm:presLayoutVars>
      </dgm:prSet>
      <dgm:spPr/>
    </dgm:pt>
    <dgm:pt modelId="{B23555B1-4509-B54E-B804-16F1089A2857}" type="pres">
      <dgm:prSet presAssocID="{9C584D21-E64D-E547-B887-9D23FE52C151}" presName="descendantText" presStyleLbl="alignAccFollowNode1" presStyleIdx="2" presStyleCnt="3" custScaleX="104502" custScaleY="65212">
        <dgm:presLayoutVars>
          <dgm:bulletEnabled val="1"/>
        </dgm:presLayoutVars>
      </dgm:prSet>
      <dgm:spPr/>
    </dgm:pt>
  </dgm:ptLst>
  <dgm:cxnLst>
    <dgm:cxn modelId="{67724B25-D4EF-1E4A-8DBF-7B7EA550B08D}" srcId="{9C584D21-E64D-E547-B887-9D23FE52C151}" destId="{5A8EE277-8B98-2D4F-AFCF-3EC65BCD6C24}" srcOrd="0" destOrd="0" parTransId="{57CCE1F9-0003-9442-81BB-536235C1512F}" sibTransId="{A66BC9C7-E30A-864B-98E0-D49ED17C8A7E}"/>
    <dgm:cxn modelId="{2114123F-957B-154F-ADB0-2D3CFA0EE6D3}" srcId="{0FBEA105-C9BE-D64C-9030-BCF93BDF2BB2}" destId="{9B9FC05A-5A7D-234F-A6A1-26D794B9A849}" srcOrd="1" destOrd="0" parTransId="{21123466-BBD2-2A4E-AC5C-D69103BA1568}" sibTransId="{F98E12AA-AD6E-7B46-9BA4-468C6AB93BE9}"/>
    <dgm:cxn modelId="{6A099144-5C2A-E94C-B1B8-2C8C140BED68}" type="presOf" srcId="{5A8EE277-8B98-2D4F-AFCF-3EC65BCD6C24}" destId="{B23555B1-4509-B54E-B804-16F1089A2857}" srcOrd="0" destOrd="0" presId="urn:microsoft.com/office/officeart/2005/8/layout/vList5"/>
    <dgm:cxn modelId="{69AB0C56-FE07-6344-9C78-DA91EA8045FC}" srcId="{9B9FC05A-5A7D-234F-A6A1-26D794B9A849}" destId="{67A3A639-1B66-F048-BBAE-18C468300B6B}" srcOrd="0" destOrd="0" parTransId="{8BF0CEA2-D771-2342-B5DC-8489939B3987}" sibTransId="{399D1ABF-5982-5548-9090-7EE54F7447BA}"/>
    <dgm:cxn modelId="{37A4668B-2031-D64A-B21E-A7B0CCC41B39}" type="presOf" srcId="{9B9FC05A-5A7D-234F-A6A1-26D794B9A849}" destId="{109B0BAB-C88D-1244-A366-EAF8E79E4090}" srcOrd="0" destOrd="0" presId="urn:microsoft.com/office/officeart/2005/8/layout/vList5"/>
    <dgm:cxn modelId="{405F7294-E26D-734E-8344-D4C0D3F4A538}" type="presOf" srcId="{0B1D239A-3AB5-984D-97F3-50F1DF1160E0}" destId="{6E0BE910-D38B-FF42-ADE2-E28AF3AA6867}" srcOrd="0" destOrd="1" presId="urn:microsoft.com/office/officeart/2005/8/layout/vList5"/>
    <dgm:cxn modelId="{06B90798-C581-2D49-B560-70C7E1035864}" type="presOf" srcId="{0FBEA105-C9BE-D64C-9030-BCF93BDF2BB2}" destId="{B3ADB221-D1AE-AC46-BCF3-FF03908C0989}" srcOrd="0" destOrd="0" presId="urn:microsoft.com/office/officeart/2005/8/layout/vList5"/>
    <dgm:cxn modelId="{A25A46A6-B473-4C4B-8596-177432CB9055}" srcId="{0FBEA105-C9BE-D64C-9030-BCF93BDF2BB2}" destId="{9C584D21-E64D-E547-B887-9D23FE52C151}" srcOrd="2" destOrd="0" parTransId="{F5D3EAC2-0906-D842-BFEA-945221EA2BE2}" sibTransId="{BB444870-EA5A-DE42-B772-B5DC06036695}"/>
    <dgm:cxn modelId="{FA56F0C9-908D-C046-B07F-59EC8DEB09FA}" srcId="{135F567B-9988-AB4E-BCC4-9EB26073F164}" destId="{006F46B7-C42D-3143-940C-133F54DA336A}" srcOrd="0" destOrd="0" parTransId="{5BBCE973-1D59-F249-8CAD-B9CD817E7D6F}" sibTransId="{5FF84C7D-B1F1-2E4D-9231-9D45D8FF0A94}"/>
    <dgm:cxn modelId="{0BB0A1CC-6AB2-FD44-B7A4-7F635001DAAF}" type="presOf" srcId="{67A3A639-1B66-F048-BBAE-18C468300B6B}" destId="{DD68B13B-6E55-B841-9F87-FA47BD4524C6}" srcOrd="0" destOrd="0" presId="urn:microsoft.com/office/officeart/2005/8/layout/vList5"/>
    <dgm:cxn modelId="{659F82CE-D048-8A44-A245-287AF359DB87}" srcId="{135F567B-9988-AB4E-BCC4-9EB26073F164}" destId="{0B1D239A-3AB5-984D-97F3-50F1DF1160E0}" srcOrd="1" destOrd="0" parTransId="{46A0E1D9-D305-634F-8A1C-70ECB808E637}" sibTransId="{F94EE25F-D8E9-B743-AAE5-3AA1507DAC3E}"/>
    <dgm:cxn modelId="{65DDABDC-F9E6-C547-B59A-F1E737F92538}" type="presOf" srcId="{135F567B-9988-AB4E-BCC4-9EB26073F164}" destId="{6F835B03-C337-694A-9A12-F681CA3B4567}" srcOrd="0" destOrd="0" presId="urn:microsoft.com/office/officeart/2005/8/layout/vList5"/>
    <dgm:cxn modelId="{4C7873F1-54B2-C448-8FFE-ABE698E278A4}" type="presOf" srcId="{006F46B7-C42D-3143-940C-133F54DA336A}" destId="{6E0BE910-D38B-FF42-ADE2-E28AF3AA6867}" srcOrd="0" destOrd="0" presId="urn:microsoft.com/office/officeart/2005/8/layout/vList5"/>
    <dgm:cxn modelId="{DB2641F5-41BC-A74C-8F0E-4F31DA0C87CA}" srcId="{0FBEA105-C9BE-D64C-9030-BCF93BDF2BB2}" destId="{135F567B-9988-AB4E-BCC4-9EB26073F164}" srcOrd="0" destOrd="0" parTransId="{B2541FED-C416-674E-99CE-526B515E2727}" sibTransId="{2042B524-E20D-D349-9BF5-BB3EBF5A6D2D}"/>
    <dgm:cxn modelId="{E9E40DFF-A951-5C43-A7BE-F2B43B10C912}" type="presOf" srcId="{9C584D21-E64D-E547-B887-9D23FE52C151}" destId="{DFEE31EC-866B-1442-B617-7C91F41A4D52}" srcOrd="0" destOrd="0" presId="urn:microsoft.com/office/officeart/2005/8/layout/vList5"/>
    <dgm:cxn modelId="{00DCDA7A-FD4B-8044-A7A1-29CEB60934AD}" type="presParOf" srcId="{B3ADB221-D1AE-AC46-BCF3-FF03908C0989}" destId="{B8A87C0C-70D9-F04C-8A9B-38C92A7E0EE4}" srcOrd="0" destOrd="0" presId="urn:microsoft.com/office/officeart/2005/8/layout/vList5"/>
    <dgm:cxn modelId="{3A71D369-A4A2-A441-80C6-62A068AEC0BC}" type="presParOf" srcId="{B8A87C0C-70D9-F04C-8A9B-38C92A7E0EE4}" destId="{6F835B03-C337-694A-9A12-F681CA3B4567}" srcOrd="0" destOrd="0" presId="urn:microsoft.com/office/officeart/2005/8/layout/vList5"/>
    <dgm:cxn modelId="{9B6E4A70-E844-F140-8865-6B315B7855F7}" type="presParOf" srcId="{B8A87C0C-70D9-F04C-8A9B-38C92A7E0EE4}" destId="{6E0BE910-D38B-FF42-ADE2-E28AF3AA6867}" srcOrd="1" destOrd="0" presId="urn:microsoft.com/office/officeart/2005/8/layout/vList5"/>
    <dgm:cxn modelId="{36EF2B26-D97E-1E42-BB87-D81C23E62D43}" type="presParOf" srcId="{B3ADB221-D1AE-AC46-BCF3-FF03908C0989}" destId="{A7A0DD25-7403-3342-BF66-1BFC8A1AA916}" srcOrd="1" destOrd="0" presId="urn:microsoft.com/office/officeart/2005/8/layout/vList5"/>
    <dgm:cxn modelId="{D08776F2-A7B8-8746-84A1-E3C787E4B51D}" type="presParOf" srcId="{B3ADB221-D1AE-AC46-BCF3-FF03908C0989}" destId="{7A885BAE-99D3-374E-848B-944778FC8EA3}" srcOrd="2" destOrd="0" presId="urn:microsoft.com/office/officeart/2005/8/layout/vList5"/>
    <dgm:cxn modelId="{6F4E9FC9-EFB8-A246-AD28-A161FAAEAC18}" type="presParOf" srcId="{7A885BAE-99D3-374E-848B-944778FC8EA3}" destId="{109B0BAB-C88D-1244-A366-EAF8E79E4090}" srcOrd="0" destOrd="0" presId="urn:microsoft.com/office/officeart/2005/8/layout/vList5"/>
    <dgm:cxn modelId="{F2A8DF75-4878-804D-8F3A-5D75331B0DEE}" type="presParOf" srcId="{7A885BAE-99D3-374E-848B-944778FC8EA3}" destId="{DD68B13B-6E55-B841-9F87-FA47BD4524C6}" srcOrd="1" destOrd="0" presId="urn:microsoft.com/office/officeart/2005/8/layout/vList5"/>
    <dgm:cxn modelId="{6E56CEAB-5C6C-424A-B936-BC0C4FAE0E50}" type="presParOf" srcId="{B3ADB221-D1AE-AC46-BCF3-FF03908C0989}" destId="{213D0A57-7FB0-FF4B-9BF9-A7FB543EB55E}" srcOrd="3" destOrd="0" presId="urn:microsoft.com/office/officeart/2005/8/layout/vList5"/>
    <dgm:cxn modelId="{9E5496F3-FABA-4D4E-8C11-50E478F452C8}" type="presParOf" srcId="{B3ADB221-D1AE-AC46-BCF3-FF03908C0989}" destId="{C643A77A-068C-9842-A2D3-E65775985EB8}" srcOrd="4" destOrd="0" presId="urn:microsoft.com/office/officeart/2005/8/layout/vList5"/>
    <dgm:cxn modelId="{6B016DBF-F88B-4E4A-B0F6-A4A2A7B5335F}" type="presParOf" srcId="{C643A77A-068C-9842-A2D3-E65775985EB8}" destId="{DFEE31EC-866B-1442-B617-7C91F41A4D52}" srcOrd="0" destOrd="0" presId="urn:microsoft.com/office/officeart/2005/8/layout/vList5"/>
    <dgm:cxn modelId="{93E3588A-B013-5D46-BAD8-DD6FAA0E7F13}" type="presParOf" srcId="{C643A77A-068C-9842-A2D3-E65775985EB8}" destId="{B23555B1-4509-B54E-B804-16F1089A285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BEA105-C9BE-D64C-9030-BCF93BDF2BB2}" type="doc">
      <dgm:prSet loTypeId="urn:microsoft.com/office/officeart/2005/8/layout/vList5" loCatId="" qsTypeId="urn:microsoft.com/office/officeart/2005/8/quickstyle/simple2" qsCatId="simple" csTypeId="urn:microsoft.com/office/officeart/2005/8/colors/accent1_1" csCatId="accent1" phldr="1"/>
      <dgm:spPr/>
      <dgm:t>
        <a:bodyPr/>
        <a:lstStyle/>
        <a:p>
          <a:endParaRPr lang="es-ES_tradnl"/>
        </a:p>
      </dgm:t>
    </dgm:pt>
    <dgm:pt modelId="{9B9FC05A-5A7D-234F-A6A1-26D794B9A849}">
      <dgm:prSet phldrT="[Text]" custT="1"/>
      <dgm:spPr/>
      <dgm:t>
        <a:bodyPr/>
        <a:lstStyle/>
        <a:p>
          <a:pPr algn="l"/>
          <a:r>
            <a:rPr lang="es-ES_tradnl" sz="2400" dirty="0"/>
            <a:t>Por qué?</a:t>
          </a:r>
        </a:p>
      </dgm:t>
    </dgm:pt>
    <dgm:pt modelId="{21123466-BBD2-2A4E-AC5C-D69103BA1568}" type="parTrans" cxnId="{2114123F-957B-154F-ADB0-2D3CFA0EE6D3}">
      <dgm:prSet/>
      <dgm:spPr/>
      <dgm:t>
        <a:bodyPr/>
        <a:lstStyle/>
        <a:p>
          <a:endParaRPr lang="es-ES_tradnl" sz="2000"/>
        </a:p>
      </dgm:t>
    </dgm:pt>
    <dgm:pt modelId="{F98E12AA-AD6E-7B46-9BA4-468C6AB93BE9}" type="sibTrans" cxnId="{2114123F-957B-154F-ADB0-2D3CFA0EE6D3}">
      <dgm:prSet/>
      <dgm:spPr/>
      <dgm:t>
        <a:bodyPr/>
        <a:lstStyle/>
        <a:p>
          <a:endParaRPr lang="es-ES_tradnl" sz="2000"/>
        </a:p>
      </dgm:t>
    </dgm:pt>
    <dgm:pt modelId="{67A3A639-1B66-F048-BBAE-18C468300B6B}">
      <dgm:prSet phldrT="[Text]" custT="1"/>
      <dgm:spPr/>
      <dgm:t>
        <a:bodyPr/>
        <a:lstStyle/>
        <a:p>
          <a:endParaRPr lang="es-ES_tradnl" sz="2000" dirty="0"/>
        </a:p>
      </dgm:t>
    </dgm:pt>
    <dgm:pt modelId="{8BF0CEA2-D771-2342-B5DC-8489939B3987}" type="parTrans" cxnId="{69AB0C56-FE07-6344-9C78-DA91EA8045FC}">
      <dgm:prSet/>
      <dgm:spPr/>
      <dgm:t>
        <a:bodyPr/>
        <a:lstStyle/>
        <a:p>
          <a:endParaRPr lang="es-ES_tradnl" sz="2000"/>
        </a:p>
      </dgm:t>
    </dgm:pt>
    <dgm:pt modelId="{399D1ABF-5982-5548-9090-7EE54F7447BA}" type="sibTrans" cxnId="{69AB0C56-FE07-6344-9C78-DA91EA8045FC}">
      <dgm:prSet/>
      <dgm:spPr/>
      <dgm:t>
        <a:bodyPr/>
        <a:lstStyle/>
        <a:p>
          <a:endParaRPr lang="es-ES_tradnl" sz="2000"/>
        </a:p>
      </dgm:t>
    </dgm:pt>
    <dgm:pt modelId="{9C584D21-E64D-E547-B887-9D23FE52C151}">
      <dgm:prSet phldrT="[Text]" custT="1"/>
      <dgm:spPr/>
      <dgm:t>
        <a:bodyPr/>
        <a:lstStyle/>
        <a:p>
          <a:r>
            <a:rPr lang="es-ES_tradnl" sz="2400" dirty="0"/>
            <a:t>Puesto Colombia</a:t>
          </a:r>
        </a:p>
      </dgm:t>
    </dgm:pt>
    <dgm:pt modelId="{F5D3EAC2-0906-D842-BFEA-945221EA2BE2}" type="parTrans" cxnId="{A25A46A6-B473-4C4B-8596-177432CB9055}">
      <dgm:prSet/>
      <dgm:spPr/>
      <dgm:t>
        <a:bodyPr/>
        <a:lstStyle/>
        <a:p>
          <a:endParaRPr lang="es-ES_tradnl" sz="2000"/>
        </a:p>
      </dgm:t>
    </dgm:pt>
    <dgm:pt modelId="{BB444870-EA5A-DE42-B772-B5DC06036695}" type="sibTrans" cxnId="{A25A46A6-B473-4C4B-8596-177432CB9055}">
      <dgm:prSet/>
      <dgm:spPr/>
      <dgm:t>
        <a:bodyPr/>
        <a:lstStyle/>
        <a:p>
          <a:endParaRPr lang="es-ES_tradnl" sz="2000"/>
        </a:p>
      </dgm:t>
    </dgm:pt>
    <dgm:pt modelId="{5A8EE277-8B98-2D4F-AFCF-3EC65BCD6C24}">
      <dgm:prSet phldrT="[Text]" custT="1"/>
      <dgm:spPr/>
      <dgm:t>
        <a:bodyPr/>
        <a:lstStyle/>
        <a:p>
          <a:r>
            <a:rPr lang="es-ES" sz="2000" dirty="0"/>
            <a:t>99/180 países</a:t>
          </a:r>
          <a:endParaRPr lang="es-ES_tradnl" sz="2000" dirty="0"/>
        </a:p>
      </dgm:t>
    </dgm:pt>
    <dgm:pt modelId="{57CCE1F9-0003-9442-81BB-536235C1512F}" type="parTrans" cxnId="{67724B25-D4EF-1E4A-8DBF-7B7EA550B08D}">
      <dgm:prSet/>
      <dgm:spPr/>
      <dgm:t>
        <a:bodyPr/>
        <a:lstStyle/>
        <a:p>
          <a:endParaRPr lang="es-ES_tradnl" sz="2000"/>
        </a:p>
      </dgm:t>
    </dgm:pt>
    <dgm:pt modelId="{A66BC9C7-E30A-864B-98E0-D49ED17C8A7E}" type="sibTrans" cxnId="{67724B25-D4EF-1E4A-8DBF-7B7EA550B08D}">
      <dgm:prSet/>
      <dgm:spPr/>
      <dgm:t>
        <a:bodyPr/>
        <a:lstStyle/>
        <a:p>
          <a:endParaRPr lang="es-ES_tradnl" sz="2000"/>
        </a:p>
      </dgm:t>
    </dgm:pt>
    <dgm:pt modelId="{135F567B-9988-AB4E-BCC4-9EB26073F164}">
      <dgm:prSet phldrT="[Text]" custT="1"/>
      <dgm:spPr/>
      <dgm:t>
        <a:bodyPr/>
        <a:lstStyle/>
        <a:p>
          <a:pPr algn="l"/>
          <a:r>
            <a:rPr lang="es-ES_tradnl" sz="2400" dirty="0"/>
            <a:t>Indicador EPI</a:t>
          </a:r>
        </a:p>
      </dgm:t>
    </dgm:pt>
    <dgm:pt modelId="{B2541FED-C416-674E-99CE-526B515E2727}" type="parTrans" cxnId="{DB2641F5-41BC-A74C-8F0E-4F31DA0C87CA}">
      <dgm:prSet/>
      <dgm:spPr/>
      <dgm:t>
        <a:bodyPr/>
        <a:lstStyle/>
        <a:p>
          <a:endParaRPr lang="es-ES_tradnl" sz="2000"/>
        </a:p>
      </dgm:t>
    </dgm:pt>
    <dgm:pt modelId="{2042B524-E20D-D349-9BF5-BB3EBF5A6D2D}" type="sibTrans" cxnId="{DB2641F5-41BC-A74C-8F0E-4F31DA0C87CA}">
      <dgm:prSet/>
      <dgm:spPr/>
      <dgm:t>
        <a:bodyPr/>
        <a:lstStyle/>
        <a:p>
          <a:endParaRPr lang="es-ES_tradnl" sz="2000"/>
        </a:p>
      </dgm:t>
    </dgm:pt>
    <dgm:pt modelId="{006F46B7-C42D-3143-940C-133F54DA336A}">
      <dgm:prSet phldrT="[Text]" custT="1"/>
      <dgm:spPr/>
      <dgm:t>
        <a:bodyPr/>
        <a:lstStyle/>
        <a:p>
          <a:endParaRPr lang="es-ES_tradnl" sz="2000" dirty="0"/>
        </a:p>
      </dgm:t>
    </dgm:pt>
    <dgm:pt modelId="{5BBCE973-1D59-F249-8CAD-B9CD817E7D6F}" type="parTrans" cxnId="{FA56F0C9-908D-C046-B07F-59EC8DEB09FA}">
      <dgm:prSet/>
      <dgm:spPr/>
      <dgm:t>
        <a:bodyPr/>
        <a:lstStyle/>
        <a:p>
          <a:endParaRPr lang="es-ES_tradnl" sz="2000"/>
        </a:p>
      </dgm:t>
    </dgm:pt>
    <dgm:pt modelId="{5FF84C7D-B1F1-2E4D-9231-9D45D8FF0A94}" type="sibTrans" cxnId="{FA56F0C9-908D-C046-B07F-59EC8DEB09FA}">
      <dgm:prSet/>
      <dgm:spPr/>
      <dgm:t>
        <a:bodyPr/>
        <a:lstStyle/>
        <a:p>
          <a:endParaRPr lang="es-ES_tradnl" sz="2000"/>
        </a:p>
      </dgm:t>
    </dgm:pt>
    <dgm:pt modelId="{33A801DA-8D60-BD4E-8D14-4E78C4AB5F77}">
      <dgm:prSet custT="1"/>
      <dgm:spPr/>
      <dgm:t>
        <a:bodyPr/>
        <a:lstStyle/>
        <a:p>
          <a:r>
            <a:rPr lang="es-ES_tradnl" sz="2000" dirty="0"/>
            <a:t>Mala calidad del agua (diarrea: principal causa </a:t>
          </a:r>
          <a:r>
            <a:rPr lang="es-ES_tradnl" sz="2000" dirty="0" err="1"/>
            <a:t>dedesnutrición</a:t>
          </a:r>
          <a:r>
            <a:rPr lang="es-ES_tradnl" sz="2000" dirty="0"/>
            <a:t> y mortalidad infantil)</a:t>
          </a:r>
        </a:p>
      </dgm:t>
    </dgm:pt>
    <dgm:pt modelId="{E76C764F-79D8-BA46-974B-367F061AA13F}" type="parTrans" cxnId="{DC6C1908-CD38-C44F-8CE2-5EC5D89D61E9}">
      <dgm:prSet/>
      <dgm:spPr/>
      <dgm:t>
        <a:bodyPr/>
        <a:lstStyle/>
        <a:p>
          <a:endParaRPr lang="es-ES_tradnl"/>
        </a:p>
      </dgm:t>
    </dgm:pt>
    <dgm:pt modelId="{709346DA-2881-1C46-9C2C-E9BD6B74710A}" type="sibTrans" cxnId="{DC6C1908-CD38-C44F-8CE2-5EC5D89D61E9}">
      <dgm:prSet/>
      <dgm:spPr/>
      <dgm:t>
        <a:bodyPr/>
        <a:lstStyle/>
        <a:p>
          <a:endParaRPr lang="es-ES_tradnl"/>
        </a:p>
      </dgm:t>
    </dgm:pt>
    <dgm:pt modelId="{EE8722DF-D9CE-0F4B-8F3D-FC0F2800AABA}">
      <dgm:prSet custT="1"/>
      <dgm:spPr/>
      <dgm:t>
        <a:bodyPr/>
        <a:lstStyle/>
        <a:p>
          <a:r>
            <a:rPr lang="es-ES_tradnl" sz="2000" dirty="0"/>
            <a:t>Acceso deficiente a alcantarillado (virus, bacterias y afecta medio ambiente)</a:t>
          </a:r>
        </a:p>
      </dgm:t>
    </dgm:pt>
    <dgm:pt modelId="{B1C6C565-727B-514B-802B-F9BE1C18E508}" type="parTrans" cxnId="{A0524434-784E-CE4C-9023-756F875495E3}">
      <dgm:prSet/>
      <dgm:spPr/>
      <dgm:t>
        <a:bodyPr/>
        <a:lstStyle/>
        <a:p>
          <a:endParaRPr lang="es-ES_tradnl"/>
        </a:p>
      </dgm:t>
    </dgm:pt>
    <dgm:pt modelId="{882E54C0-F25A-4443-82D4-045FB9C180ED}" type="sibTrans" cxnId="{A0524434-784E-CE4C-9023-756F875495E3}">
      <dgm:prSet/>
      <dgm:spPr/>
      <dgm:t>
        <a:bodyPr/>
        <a:lstStyle/>
        <a:p>
          <a:endParaRPr lang="es-ES_tradnl"/>
        </a:p>
      </dgm:t>
    </dgm:pt>
    <dgm:pt modelId="{4332EECA-FB87-6C4C-ADA1-097F7E92A99E}">
      <dgm:prSet custT="1"/>
      <dgm:spPr/>
      <dgm:t>
        <a:bodyPr/>
        <a:lstStyle/>
        <a:p>
          <a:endParaRPr lang="es-ES_tradnl" sz="2000" dirty="0"/>
        </a:p>
      </dgm:t>
    </dgm:pt>
    <dgm:pt modelId="{3B35A4D8-7BEB-D847-B371-4E17B84AD924}" type="parTrans" cxnId="{2F7B550B-7467-FD41-9FC7-E67F64DD2544}">
      <dgm:prSet/>
      <dgm:spPr/>
      <dgm:t>
        <a:bodyPr/>
        <a:lstStyle/>
        <a:p>
          <a:endParaRPr lang="es-ES_tradnl"/>
        </a:p>
      </dgm:t>
    </dgm:pt>
    <dgm:pt modelId="{A28C174D-F3FA-754D-B4E5-03F59AB3A44E}" type="sibTrans" cxnId="{2F7B550B-7467-FD41-9FC7-E67F64DD2544}">
      <dgm:prSet/>
      <dgm:spPr/>
      <dgm:t>
        <a:bodyPr/>
        <a:lstStyle/>
        <a:p>
          <a:endParaRPr lang="es-ES_tradnl"/>
        </a:p>
      </dgm:t>
    </dgm:pt>
    <dgm:pt modelId="{BD5D0EAB-E680-2649-A090-8B3048DF770A}">
      <dgm:prSet custT="1"/>
      <dgm:spPr/>
      <dgm:t>
        <a:bodyPr/>
        <a:lstStyle/>
        <a:p>
          <a:r>
            <a:rPr lang="es-ES_tradnl" sz="2000" dirty="0"/>
            <a:t>Deficiente calidad del agua (50%)</a:t>
          </a:r>
        </a:p>
      </dgm:t>
    </dgm:pt>
    <dgm:pt modelId="{B5814884-2A47-DE43-B4D2-0EA3ADB0B178}" type="parTrans" cxnId="{8145F9B7-B335-2D46-A2BA-4E4655AE0717}">
      <dgm:prSet/>
      <dgm:spPr/>
      <dgm:t>
        <a:bodyPr/>
        <a:lstStyle/>
        <a:p>
          <a:endParaRPr lang="es-ES_tradnl"/>
        </a:p>
      </dgm:t>
    </dgm:pt>
    <dgm:pt modelId="{496C2AF2-B9C5-4742-9498-EEDFB362DBFE}" type="sibTrans" cxnId="{8145F9B7-B335-2D46-A2BA-4E4655AE0717}">
      <dgm:prSet/>
      <dgm:spPr/>
      <dgm:t>
        <a:bodyPr/>
        <a:lstStyle/>
        <a:p>
          <a:endParaRPr lang="es-ES_tradnl"/>
        </a:p>
      </dgm:t>
    </dgm:pt>
    <dgm:pt modelId="{A4AC150F-47CA-E044-88B5-888A7CD9864B}">
      <dgm:prSet custT="1"/>
      <dgm:spPr/>
      <dgm:t>
        <a:bodyPr/>
        <a:lstStyle/>
        <a:p>
          <a:r>
            <a:rPr lang="es-ES_tradnl" sz="2000" dirty="0"/>
            <a:t>Deficiente acceso a alcantarillado en los hogares (50%)</a:t>
          </a:r>
        </a:p>
      </dgm:t>
    </dgm:pt>
    <dgm:pt modelId="{F4EB4F66-2104-1945-9B55-78B76EEF5F59}" type="parTrans" cxnId="{B328F3B8-9EDB-204D-820A-32201F2AFF2B}">
      <dgm:prSet/>
      <dgm:spPr/>
      <dgm:t>
        <a:bodyPr/>
        <a:lstStyle/>
        <a:p>
          <a:endParaRPr lang="es-ES_tradnl"/>
        </a:p>
      </dgm:t>
    </dgm:pt>
    <dgm:pt modelId="{C584E699-3BDE-E94E-8CF9-DBA718E68AEF}" type="sibTrans" cxnId="{B328F3B8-9EDB-204D-820A-32201F2AFF2B}">
      <dgm:prSet/>
      <dgm:spPr/>
      <dgm:t>
        <a:bodyPr/>
        <a:lstStyle/>
        <a:p>
          <a:endParaRPr lang="es-ES_tradnl"/>
        </a:p>
      </dgm:t>
    </dgm:pt>
    <dgm:pt modelId="{64B59590-3EC9-3C4F-A977-4296F2FD6D96}">
      <dgm:prSet custT="1"/>
      <dgm:spPr/>
      <dgm:t>
        <a:bodyPr/>
        <a:lstStyle/>
        <a:p>
          <a:endParaRPr lang="es-ES_tradnl" sz="2000" dirty="0"/>
        </a:p>
      </dgm:t>
    </dgm:pt>
    <dgm:pt modelId="{FE44BCB7-0AF1-9446-BE0F-17104D4483B7}" type="parTrans" cxnId="{36279B0F-1C19-5A4B-8619-4268A7B6D5A7}">
      <dgm:prSet/>
      <dgm:spPr/>
      <dgm:t>
        <a:bodyPr/>
        <a:lstStyle/>
        <a:p>
          <a:endParaRPr lang="es-ES_tradnl"/>
        </a:p>
      </dgm:t>
    </dgm:pt>
    <dgm:pt modelId="{8B341C45-F4A9-5543-B91E-F5DE1F53E882}" type="sibTrans" cxnId="{36279B0F-1C19-5A4B-8619-4268A7B6D5A7}">
      <dgm:prSet/>
      <dgm:spPr/>
      <dgm:t>
        <a:bodyPr/>
        <a:lstStyle/>
        <a:p>
          <a:endParaRPr lang="es-ES_tradnl"/>
        </a:p>
      </dgm:t>
    </dgm:pt>
    <dgm:pt modelId="{B3ADB221-D1AE-AC46-BCF3-FF03908C0989}" type="pres">
      <dgm:prSet presAssocID="{0FBEA105-C9BE-D64C-9030-BCF93BDF2BB2}" presName="Name0" presStyleCnt="0">
        <dgm:presLayoutVars>
          <dgm:dir/>
          <dgm:animLvl val="lvl"/>
          <dgm:resizeHandles val="exact"/>
        </dgm:presLayoutVars>
      </dgm:prSet>
      <dgm:spPr/>
    </dgm:pt>
    <dgm:pt modelId="{B8A87C0C-70D9-F04C-8A9B-38C92A7E0EE4}" type="pres">
      <dgm:prSet presAssocID="{135F567B-9988-AB4E-BCC4-9EB26073F164}" presName="linNode" presStyleCnt="0"/>
      <dgm:spPr/>
    </dgm:pt>
    <dgm:pt modelId="{6F835B03-C337-694A-9A12-F681CA3B4567}" type="pres">
      <dgm:prSet presAssocID="{135F567B-9988-AB4E-BCC4-9EB26073F164}" presName="parentText" presStyleLbl="node1" presStyleIdx="0" presStyleCnt="3" custScaleX="48364" custScaleY="48436">
        <dgm:presLayoutVars>
          <dgm:chMax val="1"/>
          <dgm:bulletEnabled val="1"/>
        </dgm:presLayoutVars>
      </dgm:prSet>
      <dgm:spPr/>
    </dgm:pt>
    <dgm:pt modelId="{6E0BE910-D38B-FF42-ADE2-E28AF3AA6867}" type="pres">
      <dgm:prSet presAssocID="{135F567B-9988-AB4E-BCC4-9EB26073F164}" presName="descendantText" presStyleLbl="alignAccFollowNode1" presStyleIdx="0" presStyleCnt="3">
        <dgm:presLayoutVars>
          <dgm:bulletEnabled val="1"/>
        </dgm:presLayoutVars>
      </dgm:prSet>
      <dgm:spPr/>
    </dgm:pt>
    <dgm:pt modelId="{A11999EF-F9A1-2A4C-8879-61E2E5CD4040}" type="pres">
      <dgm:prSet presAssocID="{2042B524-E20D-D349-9BF5-BB3EBF5A6D2D}" presName="sp" presStyleCnt="0"/>
      <dgm:spPr/>
    </dgm:pt>
    <dgm:pt modelId="{7A885BAE-99D3-374E-848B-944778FC8EA3}" type="pres">
      <dgm:prSet presAssocID="{9B9FC05A-5A7D-234F-A6A1-26D794B9A849}" presName="linNode" presStyleCnt="0"/>
      <dgm:spPr/>
    </dgm:pt>
    <dgm:pt modelId="{109B0BAB-C88D-1244-A366-EAF8E79E4090}" type="pres">
      <dgm:prSet presAssocID="{9B9FC05A-5A7D-234F-A6A1-26D794B9A849}" presName="parentText" presStyleLbl="node1" presStyleIdx="1" presStyleCnt="3" custScaleX="48364" custScaleY="49322" custLinFactNeighborX="409" custLinFactNeighborY="609">
        <dgm:presLayoutVars>
          <dgm:chMax val="1"/>
          <dgm:bulletEnabled val="1"/>
        </dgm:presLayoutVars>
      </dgm:prSet>
      <dgm:spPr/>
    </dgm:pt>
    <dgm:pt modelId="{DD68B13B-6E55-B841-9F87-FA47BD4524C6}" type="pres">
      <dgm:prSet presAssocID="{9B9FC05A-5A7D-234F-A6A1-26D794B9A849}" presName="descendantText" presStyleLbl="alignAccFollowNode1" presStyleIdx="1" presStyleCnt="3" custScaleY="115818">
        <dgm:presLayoutVars>
          <dgm:bulletEnabled val="1"/>
        </dgm:presLayoutVars>
      </dgm:prSet>
      <dgm:spPr/>
    </dgm:pt>
    <dgm:pt modelId="{213D0A57-7FB0-FF4B-9BF9-A7FB543EB55E}" type="pres">
      <dgm:prSet presAssocID="{F98E12AA-AD6E-7B46-9BA4-468C6AB93BE9}" presName="sp" presStyleCnt="0"/>
      <dgm:spPr/>
    </dgm:pt>
    <dgm:pt modelId="{C643A77A-068C-9842-A2D3-E65775985EB8}" type="pres">
      <dgm:prSet presAssocID="{9C584D21-E64D-E547-B887-9D23FE52C151}" presName="linNode" presStyleCnt="0"/>
      <dgm:spPr/>
    </dgm:pt>
    <dgm:pt modelId="{DFEE31EC-866B-1442-B617-7C91F41A4D52}" type="pres">
      <dgm:prSet presAssocID="{9C584D21-E64D-E547-B887-9D23FE52C151}" presName="parentText" presStyleLbl="node1" presStyleIdx="2" presStyleCnt="3" custScaleX="48364" custScaleY="49902">
        <dgm:presLayoutVars>
          <dgm:chMax val="1"/>
          <dgm:bulletEnabled val="1"/>
        </dgm:presLayoutVars>
      </dgm:prSet>
      <dgm:spPr/>
    </dgm:pt>
    <dgm:pt modelId="{B23555B1-4509-B54E-B804-16F1089A2857}" type="pres">
      <dgm:prSet presAssocID="{9C584D21-E64D-E547-B887-9D23FE52C151}" presName="descendantText" presStyleLbl="alignAccFollowNode1" presStyleIdx="2" presStyleCnt="3" custScaleY="77051">
        <dgm:presLayoutVars>
          <dgm:bulletEnabled val="1"/>
        </dgm:presLayoutVars>
      </dgm:prSet>
      <dgm:spPr/>
    </dgm:pt>
  </dgm:ptLst>
  <dgm:cxnLst>
    <dgm:cxn modelId="{DC6C1908-CD38-C44F-8CE2-5EC5D89D61E9}" srcId="{9B9FC05A-5A7D-234F-A6A1-26D794B9A849}" destId="{33A801DA-8D60-BD4E-8D14-4E78C4AB5F77}" srcOrd="1" destOrd="0" parTransId="{E76C764F-79D8-BA46-974B-367F061AA13F}" sibTransId="{709346DA-2881-1C46-9C2C-E9BD6B74710A}"/>
    <dgm:cxn modelId="{2F7B550B-7467-FD41-9FC7-E67F64DD2544}" srcId="{9B9FC05A-5A7D-234F-A6A1-26D794B9A849}" destId="{4332EECA-FB87-6C4C-ADA1-097F7E92A99E}" srcOrd="3" destOrd="0" parTransId="{3B35A4D8-7BEB-D847-B371-4E17B84AD924}" sibTransId="{A28C174D-F3FA-754D-B4E5-03F59AB3A44E}"/>
    <dgm:cxn modelId="{36279B0F-1C19-5A4B-8619-4268A7B6D5A7}" srcId="{135F567B-9988-AB4E-BCC4-9EB26073F164}" destId="{64B59590-3EC9-3C4F-A977-4296F2FD6D96}" srcOrd="3" destOrd="0" parTransId="{FE44BCB7-0AF1-9446-BE0F-17104D4483B7}" sibTransId="{8B341C45-F4A9-5543-B91E-F5DE1F53E882}"/>
    <dgm:cxn modelId="{EB473F16-7370-FC46-8A4B-5F4E886C6FAE}" type="presOf" srcId="{9B9FC05A-5A7D-234F-A6A1-26D794B9A849}" destId="{109B0BAB-C88D-1244-A366-EAF8E79E4090}" srcOrd="0" destOrd="0" presId="urn:microsoft.com/office/officeart/2005/8/layout/vList5"/>
    <dgm:cxn modelId="{67724B25-D4EF-1E4A-8DBF-7B7EA550B08D}" srcId="{9C584D21-E64D-E547-B887-9D23FE52C151}" destId="{5A8EE277-8B98-2D4F-AFCF-3EC65BCD6C24}" srcOrd="0" destOrd="0" parTransId="{57CCE1F9-0003-9442-81BB-536235C1512F}" sibTransId="{A66BC9C7-E30A-864B-98E0-D49ED17C8A7E}"/>
    <dgm:cxn modelId="{6F0E142D-E8B7-024E-B6BE-EA2185287C71}" type="presOf" srcId="{4332EECA-FB87-6C4C-ADA1-097F7E92A99E}" destId="{DD68B13B-6E55-B841-9F87-FA47BD4524C6}" srcOrd="0" destOrd="3" presId="urn:microsoft.com/office/officeart/2005/8/layout/vList5"/>
    <dgm:cxn modelId="{A0524434-784E-CE4C-9023-756F875495E3}" srcId="{9B9FC05A-5A7D-234F-A6A1-26D794B9A849}" destId="{EE8722DF-D9CE-0F4B-8F3D-FC0F2800AABA}" srcOrd="2" destOrd="0" parTransId="{B1C6C565-727B-514B-802B-F9BE1C18E508}" sibTransId="{882E54C0-F25A-4443-82D4-045FB9C180ED}"/>
    <dgm:cxn modelId="{3B8AEC34-4C8F-DC43-99DA-6D2DBD0ACE84}" type="presOf" srcId="{A4AC150F-47CA-E044-88B5-888A7CD9864B}" destId="{6E0BE910-D38B-FF42-ADE2-E28AF3AA6867}" srcOrd="0" destOrd="2" presId="urn:microsoft.com/office/officeart/2005/8/layout/vList5"/>
    <dgm:cxn modelId="{2114123F-957B-154F-ADB0-2D3CFA0EE6D3}" srcId="{0FBEA105-C9BE-D64C-9030-BCF93BDF2BB2}" destId="{9B9FC05A-5A7D-234F-A6A1-26D794B9A849}" srcOrd="1" destOrd="0" parTransId="{21123466-BBD2-2A4E-AC5C-D69103BA1568}" sibTransId="{F98E12AA-AD6E-7B46-9BA4-468C6AB93BE9}"/>
    <dgm:cxn modelId="{3F5E3847-E588-7C4E-8A96-F9EDB7BE0D9E}" type="presOf" srcId="{64B59590-3EC9-3C4F-A977-4296F2FD6D96}" destId="{6E0BE910-D38B-FF42-ADE2-E28AF3AA6867}" srcOrd="0" destOrd="3" presId="urn:microsoft.com/office/officeart/2005/8/layout/vList5"/>
    <dgm:cxn modelId="{69AB0C56-FE07-6344-9C78-DA91EA8045FC}" srcId="{9B9FC05A-5A7D-234F-A6A1-26D794B9A849}" destId="{67A3A639-1B66-F048-BBAE-18C468300B6B}" srcOrd="0" destOrd="0" parTransId="{8BF0CEA2-D771-2342-B5DC-8489939B3987}" sibTransId="{399D1ABF-5982-5548-9090-7EE54F7447BA}"/>
    <dgm:cxn modelId="{3FE4088C-1237-0742-A084-5B2963EBC1E3}" type="presOf" srcId="{5A8EE277-8B98-2D4F-AFCF-3EC65BCD6C24}" destId="{B23555B1-4509-B54E-B804-16F1089A2857}" srcOrd="0" destOrd="0" presId="urn:microsoft.com/office/officeart/2005/8/layout/vList5"/>
    <dgm:cxn modelId="{80253FA3-1047-7D47-9D1D-7618C187F81A}" type="presOf" srcId="{33A801DA-8D60-BD4E-8D14-4E78C4AB5F77}" destId="{DD68B13B-6E55-B841-9F87-FA47BD4524C6}" srcOrd="0" destOrd="1" presId="urn:microsoft.com/office/officeart/2005/8/layout/vList5"/>
    <dgm:cxn modelId="{A25A46A6-B473-4C4B-8596-177432CB9055}" srcId="{0FBEA105-C9BE-D64C-9030-BCF93BDF2BB2}" destId="{9C584D21-E64D-E547-B887-9D23FE52C151}" srcOrd="2" destOrd="0" parTransId="{F5D3EAC2-0906-D842-BFEA-945221EA2BE2}" sibTransId="{BB444870-EA5A-DE42-B772-B5DC06036695}"/>
    <dgm:cxn modelId="{7E233BAE-2C87-1245-A01D-D37BD924D429}" type="presOf" srcId="{135F567B-9988-AB4E-BCC4-9EB26073F164}" destId="{6F835B03-C337-694A-9A12-F681CA3B4567}" srcOrd="0" destOrd="0" presId="urn:microsoft.com/office/officeart/2005/8/layout/vList5"/>
    <dgm:cxn modelId="{8145F9B7-B335-2D46-A2BA-4E4655AE0717}" srcId="{135F567B-9988-AB4E-BCC4-9EB26073F164}" destId="{BD5D0EAB-E680-2649-A090-8B3048DF770A}" srcOrd="1" destOrd="0" parTransId="{B5814884-2A47-DE43-B4D2-0EA3ADB0B178}" sibTransId="{496C2AF2-B9C5-4742-9498-EEDFB362DBFE}"/>
    <dgm:cxn modelId="{B328F3B8-9EDB-204D-820A-32201F2AFF2B}" srcId="{135F567B-9988-AB4E-BCC4-9EB26073F164}" destId="{A4AC150F-47CA-E044-88B5-888A7CD9864B}" srcOrd="2" destOrd="0" parTransId="{F4EB4F66-2104-1945-9B55-78B76EEF5F59}" sibTransId="{C584E699-3BDE-E94E-8CF9-DBA718E68AEF}"/>
    <dgm:cxn modelId="{5BB6CBC7-4027-2544-B8AE-EE7373BC6276}" type="presOf" srcId="{BD5D0EAB-E680-2649-A090-8B3048DF770A}" destId="{6E0BE910-D38B-FF42-ADE2-E28AF3AA6867}" srcOrd="0" destOrd="1" presId="urn:microsoft.com/office/officeart/2005/8/layout/vList5"/>
    <dgm:cxn modelId="{BE5D2FC8-2A32-1B4A-9CD9-7E650E211208}" type="presOf" srcId="{006F46B7-C42D-3143-940C-133F54DA336A}" destId="{6E0BE910-D38B-FF42-ADE2-E28AF3AA6867}" srcOrd="0" destOrd="0" presId="urn:microsoft.com/office/officeart/2005/8/layout/vList5"/>
    <dgm:cxn modelId="{FA56F0C9-908D-C046-B07F-59EC8DEB09FA}" srcId="{135F567B-9988-AB4E-BCC4-9EB26073F164}" destId="{006F46B7-C42D-3143-940C-133F54DA336A}" srcOrd="0" destOrd="0" parTransId="{5BBCE973-1D59-F249-8CAD-B9CD817E7D6F}" sibTransId="{5FF84C7D-B1F1-2E4D-9231-9D45D8FF0A94}"/>
    <dgm:cxn modelId="{4A3EE9DA-DA8C-9540-B74D-7A42035EDAF9}" type="presOf" srcId="{67A3A639-1B66-F048-BBAE-18C468300B6B}" destId="{DD68B13B-6E55-B841-9F87-FA47BD4524C6}" srcOrd="0" destOrd="0" presId="urn:microsoft.com/office/officeart/2005/8/layout/vList5"/>
    <dgm:cxn modelId="{6A67FEDA-EB28-E244-9C93-37620E590634}" type="presOf" srcId="{0FBEA105-C9BE-D64C-9030-BCF93BDF2BB2}" destId="{B3ADB221-D1AE-AC46-BCF3-FF03908C0989}" srcOrd="0" destOrd="0" presId="urn:microsoft.com/office/officeart/2005/8/layout/vList5"/>
    <dgm:cxn modelId="{7D24FCDC-B22C-0D43-A4BC-9A90794B7C65}" type="presOf" srcId="{9C584D21-E64D-E547-B887-9D23FE52C151}" destId="{DFEE31EC-866B-1442-B617-7C91F41A4D52}" srcOrd="0" destOrd="0" presId="urn:microsoft.com/office/officeart/2005/8/layout/vList5"/>
    <dgm:cxn modelId="{DB2641F5-41BC-A74C-8F0E-4F31DA0C87CA}" srcId="{0FBEA105-C9BE-D64C-9030-BCF93BDF2BB2}" destId="{135F567B-9988-AB4E-BCC4-9EB26073F164}" srcOrd="0" destOrd="0" parTransId="{B2541FED-C416-674E-99CE-526B515E2727}" sibTransId="{2042B524-E20D-D349-9BF5-BB3EBF5A6D2D}"/>
    <dgm:cxn modelId="{687A35FD-21AE-FE4D-9620-54ABCE5742E6}" type="presOf" srcId="{EE8722DF-D9CE-0F4B-8F3D-FC0F2800AABA}" destId="{DD68B13B-6E55-B841-9F87-FA47BD4524C6}" srcOrd="0" destOrd="2" presId="urn:microsoft.com/office/officeart/2005/8/layout/vList5"/>
    <dgm:cxn modelId="{766A7098-8DF1-884C-98ED-C79E955FFD24}" type="presParOf" srcId="{B3ADB221-D1AE-AC46-BCF3-FF03908C0989}" destId="{B8A87C0C-70D9-F04C-8A9B-38C92A7E0EE4}" srcOrd="0" destOrd="0" presId="urn:microsoft.com/office/officeart/2005/8/layout/vList5"/>
    <dgm:cxn modelId="{42B558E6-5068-E248-B356-036B80D02CAB}" type="presParOf" srcId="{B8A87C0C-70D9-F04C-8A9B-38C92A7E0EE4}" destId="{6F835B03-C337-694A-9A12-F681CA3B4567}" srcOrd="0" destOrd="0" presId="urn:microsoft.com/office/officeart/2005/8/layout/vList5"/>
    <dgm:cxn modelId="{8614D517-3B2C-0149-8F8E-06E2259C9FFC}" type="presParOf" srcId="{B8A87C0C-70D9-F04C-8A9B-38C92A7E0EE4}" destId="{6E0BE910-D38B-FF42-ADE2-E28AF3AA6867}" srcOrd="1" destOrd="0" presId="urn:microsoft.com/office/officeart/2005/8/layout/vList5"/>
    <dgm:cxn modelId="{65787776-B4D1-6548-BD00-9E8BC9B8BB33}" type="presParOf" srcId="{B3ADB221-D1AE-AC46-BCF3-FF03908C0989}" destId="{A11999EF-F9A1-2A4C-8879-61E2E5CD4040}" srcOrd="1" destOrd="0" presId="urn:microsoft.com/office/officeart/2005/8/layout/vList5"/>
    <dgm:cxn modelId="{BBFCD542-DABD-474B-9721-D9A7195272D9}" type="presParOf" srcId="{B3ADB221-D1AE-AC46-BCF3-FF03908C0989}" destId="{7A885BAE-99D3-374E-848B-944778FC8EA3}" srcOrd="2" destOrd="0" presId="urn:microsoft.com/office/officeart/2005/8/layout/vList5"/>
    <dgm:cxn modelId="{174C56D3-9DDB-0F48-8BFF-7C7FD466B70F}" type="presParOf" srcId="{7A885BAE-99D3-374E-848B-944778FC8EA3}" destId="{109B0BAB-C88D-1244-A366-EAF8E79E4090}" srcOrd="0" destOrd="0" presId="urn:microsoft.com/office/officeart/2005/8/layout/vList5"/>
    <dgm:cxn modelId="{80197259-30EF-E241-A637-C54C0772CA6E}" type="presParOf" srcId="{7A885BAE-99D3-374E-848B-944778FC8EA3}" destId="{DD68B13B-6E55-B841-9F87-FA47BD4524C6}" srcOrd="1" destOrd="0" presId="urn:microsoft.com/office/officeart/2005/8/layout/vList5"/>
    <dgm:cxn modelId="{539A3CE9-B50F-3A4D-8954-85AE698D5B64}" type="presParOf" srcId="{B3ADB221-D1AE-AC46-BCF3-FF03908C0989}" destId="{213D0A57-7FB0-FF4B-9BF9-A7FB543EB55E}" srcOrd="3" destOrd="0" presId="urn:microsoft.com/office/officeart/2005/8/layout/vList5"/>
    <dgm:cxn modelId="{6958F0E3-A79A-9647-A374-D9710A6D62D6}" type="presParOf" srcId="{B3ADB221-D1AE-AC46-BCF3-FF03908C0989}" destId="{C643A77A-068C-9842-A2D3-E65775985EB8}" srcOrd="4" destOrd="0" presId="urn:microsoft.com/office/officeart/2005/8/layout/vList5"/>
    <dgm:cxn modelId="{FFA309D2-CC87-2F42-B22A-5BB866C2018A}" type="presParOf" srcId="{C643A77A-068C-9842-A2D3-E65775985EB8}" destId="{DFEE31EC-866B-1442-B617-7C91F41A4D52}" srcOrd="0" destOrd="0" presId="urn:microsoft.com/office/officeart/2005/8/layout/vList5"/>
    <dgm:cxn modelId="{0719CEFE-6F60-C448-84C8-4855E73CF40E}" type="presParOf" srcId="{C643A77A-068C-9842-A2D3-E65775985EB8}" destId="{B23555B1-4509-B54E-B804-16F1089A285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BEA105-C9BE-D64C-9030-BCF93BDF2BB2}" type="doc">
      <dgm:prSet loTypeId="urn:microsoft.com/office/officeart/2005/8/layout/vList5" loCatId="" qsTypeId="urn:microsoft.com/office/officeart/2005/8/quickstyle/simple2" qsCatId="simple" csTypeId="urn:microsoft.com/office/officeart/2005/8/colors/accent1_1" csCatId="accent1" phldr="1"/>
      <dgm:spPr/>
      <dgm:t>
        <a:bodyPr/>
        <a:lstStyle/>
        <a:p>
          <a:endParaRPr lang="es-ES_tradnl"/>
        </a:p>
      </dgm:t>
    </dgm:pt>
    <dgm:pt modelId="{9B9FC05A-5A7D-234F-A6A1-26D794B9A849}">
      <dgm:prSet phldrT="[Text]" custT="1"/>
      <dgm:spPr/>
      <dgm:t>
        <a:bodyPr/>
        <a:lstStyle/>
        <a:p>
          <a:pPr algn="l"/>
          <a:r>
            <a:rPr lang="es-ES_tradnl" sz="2400" dirty="0"/>
            <a:t>Por qué?</a:t>
          </a:r>
        </a:p>
      </dgm:t>
    </dgm:pt>
    <dgm:pt modelId="{21123466-BBD2-2A4E-AC5C-D69103BA1568}" type="parTrans" cxnId="{2114123F-957B-154F-ADB0-2D3CFA0EE6D3}">
      <dgm:prSet/>
      <dgm:spPr/>
      <dgm:t>
        <a:bodyPr/>
        <a:lstStyle/>
        <a:p>
          <a:endParaRPr lang="es-ES_tradnl" sz="2000"/>
        </a:p>
      </dgm:t>
    </dgm:pt>
    <dgm:pt modelId="{F98E12AA-AD6E-7B46-9BA4-468C6AB93BE9}" type="sibTrans" cxnId="{2114123F-957B-154F-ADB0-2D3CFA0EE6D3}">
      <dgm:prSet/>
      <dgm:spPr/>
      <dgm:t>
        <a:bodyPr/>
        <a:lstStyle/>
        <a:p>
          <a:endParaRPr lang="es-ES_tradnl" sz="2000"/>
        </a:p>
      </dgm:t>
    </dgm:pt>
    <dgm:pt modelId="{67A3A639-1B66-F048-BBAE-18C468300B6B}">
      <dgm:prSet phldrT="[Text]" custT="1"/>
      <dgm:spPr/>
      <dgm:t>
        <a:bodyPr/>
        <a:lstStyle/>
        <a:p>
          <a:endParaRPr lang="es-ES_tradnl" sz="2000" dirty="0"/>
        </a:p>
      </dgm:t>
    </dgm:pt>
    <dgm:pt modelId="{8BF0CEA2-D771-2342-B5DC-8489939B3987}" type="parTrans" cxnId="{69AB0C56-FE07-6344-9C78-DA91EA8045FC}">
      <dgm:prSet/>
      <dgm:spPr/>
      <dgm:t>
        <a:bodyPr/>
        <a:lstStyle/>
        <a:p>
          <a:endParaRPr lang="es-ES_tradnl" sz="2000"/>
        </a:p>
      </dgm:t>
    </dgm:pt>
    <dgm:pt modelId="{399D1ABF-5982-5548-9090-7EE54F7447BA}" type="sibTrans" cxnId="{69AB0C56-FE07-6344-9C78-DA91EA8045FC}">
      <dgm:prSet/>
      <dgm:spPr/>
      <dgm:t>
        <a:bodyPr/>
        <a:lstStyle/>
        <a:p>
          <a:endParaRPr lang="es-ES_tradnl" sz="2000"/>
        </a:p>
      </dgm:t>
    </dgm:pt>
    <dgm:pt modelId="{9C584D21-E64D-E547-B887-9D23FE52C151}">
      <dgm:prSet phldrT="[Text]" custT="1"/>
      <dgm:spPr/>
      <dgm:t>
        <a:bodyPr/>
        <a:lstStyle/>
        <a:p>
          <a:pPr algn="l"/>
          <a:r>
            <a:rPr lang="es-ES_tradnl" sz="2400" dirty="0"/>
            <a:t>Puesto Colombia</a:t>
          </a:r>
        </a:p>
      </dgm:t>
    </dgm:pt>
    <dgm:pt modelId="{F5D3EAC2-0906-D842-BFEA-945221EA2BE2}" type="parTrans" cxnId="{A25A46A6-B473-4C4B-8596-177432CB9055}">
      <dgm:prSet/>
      <dgm:spPr/>
      <dgm:t>
        <a:bodyPr/>
        <a:lstStyle/>
        <a:p>
          <a:endParaRPr lang="es-ES_tradnl" sz="2000"/>
        </a:p>
      </dgm:t>
    </dgm:pt>
    <dgm:pt modelId="{BB444870-EA5A-DE42-B772-B5DC06036695}" type="sibTrans" cxnId="{A25A46A6-B473-4C4B-8596-177432CB9055}">
      <dgm:prSet/>
      <dgm:spPr/>
      <dgm:t>
        <a:bodyPr/>
        <a:lstStyle/>
        <a:p>
          <a:endParaRPr lang="es-ES_tradnl" sz="2000"/>
        </a:p>
      </dgm:t>
    </dgm:pt>
    <dgm:pt modelId="{5A8EE277-8B98-2D4F-AFCF-3EC65BCD6C24}">
      <dgm:prSet phldrT="[Text]" custT="1"/>
      <dgm:spPr/>
      <dgm:t>
        <a:bodyPr/>
        <a:lstStyle/>
        <a:p>
          <a:endParaRPr lang="es-ES_tradnl" sz="2000" dirty="0"/>
        </a:p>
      </dgm:t>
    </dgm:pt>
    <dgm:pt modelId="{57CCE1F9-0003-9442-81BB-536235C1512F}" type="parTrans" cxnId="{67724B25-D4EF-1E4A-8DBF-7B7EA550B08D}">
      <dgm:prSet/>
      <dgm:spPr/>
      <dgm:t>
        <a:bodyPr/>
        <a:lstStyle/>
        <a:p>
          <a:endParaRPr lang="es-ES_tradnl" sz="2000"/>
        </a:p>
      </dgm:t>
    </dgm:pt>
    <dgm:pt modelId="{A66BC9C7-E30A-864B-98E0-D49ED17C8A7E}" type="sibTrans" cxnId="{67724B25-D4EF-1E4A-8DBF-7B7EA550B08D}">
      <dgm:prSet/>
      <dgm:spPr/>
      <dgm:t>
        <a:bodyPr/>
        <a:lstStyle/>
        <a:p>
          <a:endParaRPr lang="es-ES_tradnl" sz="2000"/>
        </a:p>
      </dgm:t>
    </dgm:pt>
    <dgm:pt modelId="{135F567B-9988-AB4E-BCC4-9EB26073F164}">
      <dgm:prSet phldrT="[Text]" custT="1"/>
      <dgm:spPr/>
      <dgm:t>
        <a:bodyPr/>
        <a:lstStyle/>
        <a:p>
          <a:pPr algn="l"/>
          <a:r>
            <a:rPr lang="es-ES_tradnl" sz="2400" dirty="0"/>
            <a:t>Indicador EPI</a:t>
          </a:r>
        </a:p>
      </dgm:t>
    </dgm:pt>
    <dgm:pt modelId="{B2541FED-C416-674E-99CE-526B515E2727}" type="parTrans" cxnId="{DB2641F5-41BC-A74C-8F0E-4F31DA0C87CA}">
      <dgm:prSet/>
      <dgm:spPr/>
      <dgm:t>
        <a:bodyPr/>
        <a:lstStyle/>
        <a:p>
          <a:endParaRPr lang="es-ES_tradnl" sz="2000"/>
        </a:p>
      </dgm:t>
    </dgm:pt>
    <dgm:pt modelId="{2042B524-E20D-D349-9BF5-BB3EBF5A6D2D}" type="sibTrans" cxnId="{DB2641F5-41BC-A74C-8F0E-4F31DA0C87CA}">
      <dgm:prSet/>
      <dgm:spPr/>
      <dgm:t>
        <a:bodyPr/>
        <a:lstStyle/>
        <a:p>
          <a:endParaRPr lang="es-ES_tradnl" sz="2000"/>
        </a:p>
      </dgm:t>
    </dgm:pt>
    <dgm:pt modelId="{006F46B7-C42D-3143-940C-133F54DA336A}">
      <dgm:prSet phldrT="[Text]" custT="1"/>
      <dgm:spPr/>
      <dgm:t>
        <a:bodyPr/>
        <a:lstStyle/>
        <a:p>
          <a:r>
            <a:rPr lang="es-ES_tradnl" sz="2000" dirty="0"/>
            <a:t>Manejo de aguas residuales de los hogares urbanos (100%)</a:t>
          </a:r>
        </a:p>
      </dgm:t>
    </dgm:pt>
    <dgm:pt modelId="{5BBCE973-1D59-F249-8CAD-B9CD817E7D6F}" type="parTrans" cxnId="{FA56F0C9-908D-C046-B07F-59EC8DEB09FA}">
      <dgm:prSet/>
      <dgm:spPr/>
      <dgm:t>
        <a:bodyPr/>
        <a:lstStyle/>
        <a:p>
          <a:endParaRPr lang="es-ES_tradnl" sz="2000"/>
        </a:p>
      </dgm:t>
    </dgm:pt>
    <dgm:pt modelId="{5FF84C7D-B1F1-2E4D-9231-9D45D8FF0A94}" type="sibTrans" cxnId="{FA56F0C9-908D-C046-B07F-59EC8DEB09FA}">
      <dgm:prSet/>
      <dgm:spPr/>
      <dgm:t>
        <a:bodyPr/>
        <a:lstStyle/>
        <a:p>
          <a:endParaRPr lang="es-ES_tradnl" sz="2000"/>
        </a:p>
      </dgm:t>
    </dgm:pt>
    <dgm:pt modelId="{4332EECA-FB87-6C4C-ADA1-097F7E92A99E}">
      <dgm:prSet custT="1"/>
      <dgm:spPr/>
      <dgm:t>
        <a:bodyPr/>
        <a:lstStyle/>
        <a:p>
          <a:endParaRPr lang="es-ES_tradnl" sz="2000" dirty="0"/>
        </a:p>
      </dgm:t>
    </dgm:pt>
    <dgm:pt modelId="{3B35A4D8-7BEB-D847-B371-4E17B84AD924}" type="parTrans" cxnId="{2F7B550B-7467-FD41-9FC7-E67F64DD2544}">
      <dgm:prSet/>
      <dgm:spPr/>
      <dgm:t>
        <a:bodyPr/>
        <a:lstStyle/>
        <a:p>
          <a:endParaRPr lang="es-ES_tradnl"/>
        </a:p>
      </dgm:t>
    </dgm:pt>
    <dgm:pt modelId="{A28C174D-F3FA-754D-B4E5-03F59AB3A44E}" type="sibTrans" cxnId="{2F7B550B-7467-FD41-9FC7-E67F64DD2544}">
      <dgm:prSet/>
      <dgm:spPr/>
      <dgm:t>
        <a:bodyPr/>
        <a:lstStyle/>
        <a:p>
          <a:endParaRPr lang="es-ES_tradnl"/>
        </a:p>
      </dgm:t>
    </dgm:pt>
    <dgm:pt modelId="{0FBEE660-3EFB-1045-BCEC-AD8288D60E0C}">
      <dgm:prSet custT="1"/>
      <dgm:spPr/>
      <dgm:t>
        <a:bodyPr/>
        <a:lstStyle/>
        <a:p>
          <a:r>
            <a:rPr lang="es-ES_tradnl" sz="2000" dirty="0"/>
            <a:t>65/135</a:t>
          </a:r>
        </a:p>
      </dgm:t>
    </dgm:pt>
    <dgm:pt modelId="{B7E47C1B-3621-A249-B853-20E7566A7E88}" type="parTrans" cxnId="{BC943646-9414-074D-80BA-D0728F487C32}">
      <dgm:prSet/>
      <dgm:spPr/>
      <dgm:t>
        <a:bodyPr/>
        <a:lstStyle/>
        <a:p>
          <a:endParaRPr lang="es-ES_tradnl"/>
        </a:p>
      </dgm:t>
    </dgm:pt>
    <dgm:pt modelId="{CDF841C0-E438-AE46-9609-9566FC75814F}" type="sibTrans" cxnId="{BC943646-9414-074D-80BA-D0728F487C32}">
      <dgm:prSet/>
      <dgm:spPr/>
      <dgm:t>
        <a:bodyPr/>
        <a:lstStyle/>
        <a:p>
          <a:endParaRPr lang="es-ES_tradnl"/>
        </a:p>
      </dgm:t>
    </dgm:pt>
    <dgm:pt modelId="{D9CD0FFB-2AFE-B34A-8830-CD2DCEE0E782}">
      <dgm:prSet custT="1"/>
      <dgm:spPr/>
      <dgm:t>
        <a:bodyPr/>
        <a:lstStyle/>
        <a:p>
          <a:endParaRPr lang="es-ES_tradnl" sz="2000" dirty="0"/>
        </a:p>
      </dgm:t>
    </dgm:pt>
    <dgm:pt modelId="{E8BB512C-9708-0948-AC4E-AAD7A72CDD0B}" type="parTrans" cxnId="{D75EF085-BED8-0543-8745-2A53AAD6E63B}">
      <dgm:prSet/>
      <dgm:spPr/>
      <dgm:t>
        <a:bodyPr/>
        <a:lstStyle/>
        <a:p>
          <a:endParaRPr lang="es-ES_tradnl"/>
        </a:p>
      </dgm:t>
    </dgm:pt>
    <dgm:pt modelId="{41028169-34CA-7541-9FC0-CFBEC97F06F8}" type="sibTrans" cxnId="{D75EF085-BED8-0543-8745-2A53AAD6E63B}">
      <dgm:prSet/>
      <dgm:spPr/>
      <dgm:t>
        <a:bodyPr/>
        <a:lstStyle/>
        <a:p>
          <a:endParaRPr lang="es-ES_tradnl"/>
        </a:p>
      </dgm:t>
    </dgm:pt>
    <dgm:pt modelId="{2CC853AB-9976-9346-A25F-2B4665660B83}">
      <dgm:prSet custT="1"/>
      <dgm:spPr/>
      <dgm:t>
        <a:bodyPr/>
        <a:lstStyle/>
        <a:p>
          <a:r>
            <a:rPr lang="es-ES_tradnl" sz="2000" dirty="0"/>
            <a:t>Aguas residuales: sobreproducción de algas y afectan supervivencia de las especies acuáticas y perjudican la salud</a:t>
          </a:r>
        </a:p>
      </dgm:t>
    </dgm:pt>
    <dgm:pt modelId="{D2B056B5-3BC2-0441-94BF-3DFD19EF3A1B}" type="parTrans" cxnId="{DD684FE3-5A8B-874A-B595-5483EC56AB97}">
      <dgm:prSet/>
      <dgm:spPr/>
      <dgm:t>
        <a:bodyPr/>
        <a:lstStyle/>
        <a:p>
          <a:endParaRPr lang="es-ES_tradnl"/>
        </a:p>
      </dgm:t>
    </dgm:pt>
    <dgm:pt modelId="{36A20873-E7BD-1B4B-B258-FC8D990010B7}" type="sibTrans" cxnId="{DD684FE3-5A8B-874A-B595-5483EC56AB97}">
      <dgm:prSet/>
      <dgm:spPr/>
      <dgm:t>
        <a:bodyPr/>
        <a:lstStyle/>
        <a:p>
          <a:endParaRPr lang="es-ES_tradnl"/>
        </a:p>
      </dgm:t>
    </dgm:pt>
    <dgm:pt modelId="{B3ADB221-D1AE-AC46-BCF3-FF03908C0989}" type="pres">
      <dgm:prSet presAssocID="{0FBEA105-C9BE-D64C-9030-BCF93BDF2BB2}" presName="Name0" presStyleCnt="0">
        <dgm:presLayoutVars>
          <dgm:dir/>
          <dgm:animLvl val="lvl"/>
          <dgm:resizeHandles val="exact"/>
        </dgm:presLayoutVars>
      </dgm:prSet>
      <dgm:spPr/>
    </dgm:pt>
    <dgm:pt modelId="{B8A87C0C-70D9-F04C-8A9B-38C92A7E0EE4}" type="pres">
      <dgm:prSet presAssocID="{135F567B-9988-AB4E-BCC4-9EB26073F164}" presName="linNode" presStyleCnt="0"/>
      <dgm:spPr/>
    </dgm:pt>
    <dgm:pt modelId="{6F835B03-C337-694A-9A12-F681CA3B4567}" type="pres">
      <dgm:prSet presAssocID="{135F567B-9988-AB4E-BCC4-9EB26073F164}" presName="parentText" presStyleLbl="node1" presStyleIdx="0" presStyleCnt="3" custScaleX="48364" custScaleY="60763">
        <dgm:presLayoutVars>
          <dgm:chMax val="1"/>
          <dgm:bulletEnabled val="1"/>
        </dgm:presLayoutVars>
      </dgm:prSet>
      <dgm:spPr/>
    </dgm:pt>
    <dgm:pt modelId="{6E0BE910-D38B-FF42-ADE2-E28AF3AA6867}" type="pres">
      <dgm:prSet presAssocID="{135F567B-9988-AB4E-BCC4-9EB26073F164}" presName="descendantText" presStyleLbl="alignAccFollowNode1" presStyleIdx="0" presStyleCnt="3">
        <dgm:presLayoutVars>
          <dgm:bulletEnabled val="1"/>
        </dgm:presLayoutVars>
      </dgm:prSet>
      <dgm:spPr/>
    </dgm:pt>
    <dgm:pt modelId="{0E0FA430-3E28-FA42-963B-BBEBE984543C}" type="pres">
      <dgm:prSet presAssocID="{2042B524-E20D-D349-9BF5-BB3EBF5A6D2D}" presName="sp" presStyleCnt="0"/>
      <dgm:spPr/>
    </dgm:pt>
    <dgm:pt modelId="{7A885BAE-99D3-374E-848B-944778FC8EA3}" type="pres">
      <dgm:prSet presAssocID="{9B9FC05A-5A7D-234F-A6A1-26D794B9A849}" presName="linNode" presStyleCnt="0"/>
      <dgm:spPr/>
    </dgm:pt>
    <dgm:pt modelId="{109B0BAB-C88D-1244-A366-EAF8E79E4090}" type="pres">
      <dgm:prSet presAssocID="{9B9FC05A-5A7D-234F-A6A1-26D794B9A849}" presName="parentText" presStyleLbl="node1" presStyleIdx="1" presStyleCnt="3" custScaleX="48364" custScaleY="65142" custLinFactNeighborX="409" custLinFactNeighborY="609">
        <dgm:presLayoutVars>
          <dgm:chMax val="1"/>
          <dgm:bulletEnabled val="1"/>
        </dgm:presLayoutVars>
      </dgm:prSet>
      <dgm:spPr/>
    </dgm:pt>
    <dgm:pt modelId="{DD68B13B-6E55-B841-9F87-FA47BD4524C6}" type="pres">
      <dgm:prSet presAssocID="{9B9FC05A-5A7D-234F-A6A1-26D794B9A849}" presName="descendantText" presStyleLbl="alignAccFollowNode1" presStyleIdx="1" presStyleCnt="3" custScaleY="160297" custLinFactNeighborX="335" custLinFactNeighborY="-4128">
        <dgm:presLayoutVars>
          <dgm:bulletEnabled val="1"/>
        </dgm:presLayoutVars>
      </dgm:prSet>
      <dgm:spPr/>
    </dgm:pt>
    <dgm:pt modelId="{213D0A57-7FB0-FF4B-9BF9-A7FB543EB55E}" type="pres">
      <dgm:prSet presAssocID="{F98E12AA-AD6E-7B46-9BA4-468C6AB93BE9}" presName="sp" presStyleCnt="0"/>
      <dgm:spPr/>
    </dgm:pt>
    <dgm:pt modelId="{C643A77A-068C-9842-A2D3-E65775985EB8}" type="pres">
      <dgm:prSet presAssocID="{9C584D21-E64D-E547-B887-9D23FE52C151}" presName="linNode" presStyleCnt="0"/>
      <dgm:spPr/>
    </dgm:pt>
    <dgm:pt modelId="{DFEE31EC-866B-1442-B617-7C91F41A4D52}" type="pres">
      <dgm:prSet presAssocID="{9C584D21-E64D-E547-B887-9D23FE52C151}" presName="parentText" presStyleLbl="node1" presStyleIdx="2" presStyleCnt="3" custScaleX="48364" custScaleY="63195">
        <dgm:presLayoutVars>
          <dgm:chMax val="1"/>
          <dgm:bulletEnabled val="1"/>
        </dgm:presLayoutVars>
      </dgm:prSet>
      <dgm:spPr/>
    </dgm:pt>
    <dgm:pt modelId="{B23555B1-4509-B54E-B804-16F1089A2857}" type="pres">
      <dgm:prSet presAssocID="{9C584D21-E64D-E547-B887-9D23FE52C151}" presName="descendantText" presStyleLbl="alignAccFollowNode1" presStyleIdx="2" presStyleCnt="3">
        <dgm:presLayoutVars>
          <dgm:bulletEnabled val="1"/>
        </dgm:presLayoutVars>
      </dgm:prSet>
      <dgm:spPr/>
    </dgm:pt>
  </dgm:ptLst>
  <dgm:cxnLst>
    <dgm:cxn modelId="{2F7B550B-7467-FD41-9FC7-E67F64DD2544}" srcId="{9B9FC05A-5A7D-234F-A6A1-26D794B9A849}" destId="{4332EECA-FB87-6C4C-ADA1-097F7E92A99E}" srcOrd="2" destOrd="0" parTransId="{3B35A4D8-7BEB-D847-B371-4E17B84AD924}" sibTransId="{A28C174D-F3FA-754D-B4E5-03F59AB3A44E}"/>
    <dgm:cxn modelId="{67724B25-D4EF-1E4A-8DBF-7B7EA550B08D}" srcId="{9C584D21-E64D-E547-B887-9D23FE52C151}" destId="{5A8EE277-8B98-2D4F-AFCF-3EC65BCD6C24}" srcOrd="0" destOrd="0" parTransId="{57CCE1F9-0003-9442-81BB-536235C1512F}" sibTransId="{A66BC9C7-E30A-864B-98E0-D49ED17C8A7E}"/>
    <dgm:cxn modelId="{2114123F-957B-154F-ADB0-2D3CFA0EE6D3}" srcId="{0FBEA105-C9BE-D64C-9030-BCF93BDF2BB2}" destId="{9B9FC05A-5A7D-234F-A6A1-26D794B9A849}" srcOrd="1" destOrd="0" parTransId="{21123466-BBD2-2A4E-AC5C-D69103BA1568}" sibTransId="{F98E12AA-AD6E-7B46-9BA4-468C6AB93BE9}"/>
    <dgm:cxn modelId="{29E38840-844D-8640-8715-DE95AE88A4FF}" type="presOf" srcId="{5A8EE277-8B98-2D4F-AFCF-3EC65BCD6C24}" destId="{B23555B1-4509-B54E-B804-16F1089A2857}" srcOrd="0" destOrd="0" presId="urn:microsoft.com/office/officeart/2005/8/layout/vList5"/>
    <dgm:cxn modelId="{BC943646-9414-074D-80BA-D0728F487C32}" srcId="{9C584D21-E64D-E547-B887-9D23FE52C151}" destId="{0FBEE660-3EFB-1045-BCEC-AD8288D60E0C}" srcOrd="1" destOrd="0" parTransId="{B7E47C1B-3621-A249-B853-20E7566A7E88}" sibTransId="{CDF841C0-E438-AE46-9609-9566FC75814F}"/>
    <dgm:cxn modelId="{69AB0C56-FE07-6344-9C78-DA91EA8045FC}" srcId="{9B9FC05A-5A7D-234F-A6A1-26D794B9A849}" destId="{67A3A639-1B66-F048-BBAE-18C468300B6B}" srcOrd="0" destOrd="0" parTransId="{8BF0CEA2-D771-2342-B5DC-8489939B3987}" sibTransId="{399D1ABF-5982-5548-9090-7EE54F7447BA}"/>
    <dgm:cxn modelId="{D19DF356-1454-9747-85C7-B64682F82601}" type="presOf" srcId="{4332EECA-FB87-6C4C-ADA1-097F7E92A99E}" destId="{DD68B13B-6E55-B841-9F87-FA47BD4524C6}" srcOrd="0" destOrd="2" presId="urn:microsoft.com/office/officeart/2005/8/layout/vList5"/>
    <dgm:cxn modelId="{D84F3C59-ED1F-E142-BEF0-F566C33D1619}" type="presOf" srcId="{0FBEA105-C9BE-D64C-9030-BCF93BDF2BB2}" destId="{B3ADB221-D1AE-AC46-BCF3-FF03908C0989}" srcOrd="0" destOrd="0" presId="urn:microsoft.com/office/officeart/2005/8/layout/vList5"/>
    <dgm:cxn modelId="{D75EF085-BED8-0543-8745-2A53AAD6E63B}" srcId="{9C584D21-E64D-E547-B887-9D23FE52C151}" destId="{D9CD0FFB-2AFE-B34A-8830-CD2DCEE0E782}" srcOrd="2" destOrd="0" parTransId="{E8BB512C-9708-0948-AC4E-AAD7A72CDD0B}" sibTransId="{41028169-34CA-7541-9FC0-CFBEC97F06F8}"/>
    <dgm:cxn modelId="{E7153F8B-0623-A24A-833F-EEEA85406E2E}" type="presOf" srcId="{67A3A639-1B66-F048-BBAE-18C468300B6B}" destId="{DD68B13B-6E55-B841-9F87-FA47BD4524C6}" srcOrd="0" destOrd="0" presId="urn:microsoft.com/office/officeart/2005/8/layout/vList5"/>
    <dgm:cxn modelId="{49CCA197-2783-AE4E-9369-3FA5351CC797}" type="presOf" srcId="{0FBEE660-3EFB-1045-BCEC-AD8288D60E0C}" destId="{B23555B1-4509-B54E-B804-16F1089A2857}" srcOrd="0" destOrd="1" presId="urn:microsoft.com/office/officeart/2005/8/layout/vList5"/>
    <dgm:cxn modelId="{AE4C04A5-FDA9-EA4A-A68A-E0D6536E6632}" type="presOf" srcId="{D9CD0FFB-2AFE-B34A-8830-CD2DCEE0E782}" destId="{B23555B1-4509-B54E-B804-16F1089A2857}" srcOrd="0" destOrd="2" presId="urn:microsoft.com/office/officeart/2005/8/layout/vList5"/>
    <dgm:cxn modelId="{A25A46A6-B473-4C4B-8596-177432CB9055}" srcId="{0FBEA105-C9BE-D64C-9030-BCF93BDF2BB2}" destId="{9C584D21-E64D-E547-B887-9D23FE52C151}" srcOrd="2" destOrd="0" parTransId="{F5D3EAC2-0906-D842-BFEA-945221EA2BE2}" sibTransId="{BB444870-EA5A-DE42-B772-B5DC06036695}"/>
    <dgm:cxn modelId="{FBF6E4B4-00A6-814B-A44A-BD42E0ECE3C2}" type="presOf" srcId="{9C584D21-E64D-E547-B887-9D23FE52C151}" destId="{DFEE31EC-866B-1442-B617-7C91F41A4D52}" srcOrd="0" destOrd="0" presId="urn:microsoft.com/office/officeart/2005/8/layout/vList5"/>
    <dgm:cxn modelId="{FA56F0C9-908D-C046-B07F-59EC8DEB09FA}" srcId="{135F567B-9988-AB4E-BCC4-9EB26073F164}" destId="{006F46B7-C42D-3143-940C-133F54DA336A}" srcOrd="0" destOrd="0" parTransId="{5BBCE973-1D59-F249-8CAD-B9CD817E7D6F}" sibTransId="{5FF84C7D-B1F1-2E4D-9231-9D45D8FF0A94}"/>
    <dgm:cxn modelId="{0A6CBAD6-12C6-6E4B-A67C-7B257883350C}" type="presOf" srcId="{006F46B7-C42D-3143-940C-133F54DA336A}" destId="{6E0BE910-D38B-FF42-ADE2-E28AF3AA6867}" srcOrd="0" destOrd="0" presId="urn:microsoft.com/office/officeart/2005/8/layout/vList5"/>
    <dgm:cxn modelId="{06C877E1-D74A-C043-BD70-A86580CBE9B9}" type="presOf" srcId="{9B9FC05A-5A7D-234F-A6A1-26D794B9A849}" destId="{109B0BAB-C88D-1244-A366-EAF8E79E4090}" srcOrd="0" destOrd="0" presId="urn:microsoft.com/office/officeart/2005/8/layout/vList5"/>
    <dgm:cxn modelId="{DD684FE3-5A8B-874A-B595-5483EC56AB97}" srcId="{9B9FC05A-5A7D-234F-A6A1-26D794B9A849}" destId="{2CC853AB-9976-9346-A25F-2B4665660B83}" srcOrd="1" destOrd="0" parTransId="{D2B056B5-3BC2-0441-94BF-3DFD19EF3A1B}" sibTransId="{36A20873-E7BD-1B4B-B258-FC8D990010B7}"/>
    <dgm:cxn modelId="{D27E0AF0-8466-B44A-86A5-94324C8B4732}" type="presOf" srcId="{135F567B-9988-AB4E-BCC4-9EB26073F164}" destId="{6F835B03-C337-694A-9A12-F681CA3B4567}" srcOrd="0" destOrd="0" presId="urn:microsoft.com/office/officeart/2005/8/layout/vList5"/>
    <dgm:cxn modelId="{361FB6F1-1537-224D-804C-B601221D4542}" type="presOf" srcId="{2CC853AB-9976-9346-A25F-2B4665660B83}" destId="{DD68B13B-6E55-B841-9F87-FA47BD4524C6}" srcOrd="0" destOrd="1" presId="urn:microsoft.com/office/officeart/2005/8/layout/vList5"/>
    <dgm:cxn modelId="{DB2641F5-41BC-A74C-8F0E-4F31DA0C87CA}" srcId="{0FBEA105-C9BE-D64C-9030-BCF93BDF2BB2}" destId="{135F567B-9988-AB4E-BCC4-9EB26073F164}" srcOrd="0" destOrd="0" parTransId="{B2541FED-C416-674E-99CE-526B515E2727}" sibTransId="{2042B524-E20D-D349-9BF5-BB3EBF5A6D2D}"/>
    <dgm:cxn modelId="{DD1F57FC-A1E7-C14F-902C-4586E60ED998}" type="presParOf" srcId="{B3ADB221-D1AE-AC46-BCF3-FF03908C0989}" destId="{B8A87C0C-70D9-F04C-8A9B-38C92A7E0EE4}" srcOrd="0" destOrd="0" presId="urn:microsoft.com/office/officeart/2005/8/layout/vList5"/>
    <dgm:cxn modelId="{22257088-2196-BE4A-A34F-57C5C9D1579A}" type="presParOf" srcId="{B8A87C0C-70D9-F04C-8A9B-38C92A7E0EE4}" destId="{6F835B03-C337-694A-9A12-F681CA3B4567}" srcOrd="0" destOrd="0" presId="urn:microsoft.com/office/officeart/2005/8/layout/vList5"/>
    <dgm:cxn modelId="{B3F0203B-DB30-5B47-942A-0755DF938F6F}" type="presParOf" srcId="{B8A87C0C-70D9-F04C-8A9B-38C92A7E0EE4}" destId="{6E0BE910-D38B-FF42-ADE2-E28AF3AA6867}" srcOrd="1" destOrd="0" presId="urn:microsoft.com/office/officeart/2005/8/layout/vList5"/>
    <dgm:cxn modelId="{67F89F4F-F140-0944-845E-57C65871E8CF}" type="presParOf" srcId="{B3ADB221-D1AE-AC46-BCF3-FF03908C0989}" destId="{0E0FA430-3E28-FA42-963B-BBEBE984543C}" srcOrd="1" destOrd="0" presId="urn:microsoft.com/office/officeart/2005/8/layout/vList5"/>
    <dgm:cxn modelId="{9FBC2184-892B-3347-B0BB-C9B6608ABE06}" type="presParOf" srcId="{B3ADB221-D1AE-AC46-BCF3-FF03908C0989}" destId="{7A885BAE-99D3-374E-848B-944778FC8EA3}" srcOrd="2" destOrd="0" presId="urn:microsoft.com/office/officeart/2005/8/layout/vList5"/>
    <dgm:cxn modelId="{8DE31E31-5CD0-5345-A5C6-6F42F5958B0F}" type="presParOf" srcId="{7A885BAE-99D3-374E-848B-944778FC8EA3}" destId="{109B0BAB-C88D-1244-A366-EAF8E79E4090}" srcOrd="0" destOrd="0" presId="urn:microsoft.com/office/officeart/2005/8/layout/vList5"/>
    <dgm:cxn modelId="{38274E00-7B31-D54A-A231-619E19685E69}" type="presParOf" srcId="{7A885BAE-99D3-374E-848B-944778FC8EA3}" destId="{DD68B13B-6E55-B841-9F87-FA47BD4524C6}" srcOrd="1" destOrd="0" presId="urn:microsoft.com/office/officeart/2005/8/layout/vList5"/>
    <dgm:cxn modelId="{65E095C3-1FBF-164B-AB08-242B08758F25}" type="presParOf" srcId="{B3ADB221-D1AE-AC46-BCF3-FF03908C0989}" destId="{213D0A57-7FB0-FF4B-9BF9-A7FB543EB55E}" srcOrd="3" destOrd="0" presId="urn:microsoft.com/office/officeart/2005/8/layout/vList5"/>
    <dgm:cxn modelId="{72C3810E-3E04-EF40-84A0-228C4C46CBF6}" type="presParOf" srcId="{B3ADB221-D1AE-AC46-BCF3-FF03908C0989}" destId="{C643A77A-068C-9842-A2D3-E65775985EB8}" srcOrd="4" destOrd="0" presId="urn:microsoft.com/office/officeart/2005/8/layout/vList5"/>
    <dgm:cxn modelId="{F002A99D-569E-1745-AD7B-71A11583301E}" type="presParOf" srcId="{C643A77A-068C-9842-A2D3-E65775985EB8}" destId="{DFEE31EC-866B-1442-B617-7C91F41A4D52}" srcOrd="0" destOrd="0" presId="urn:microsoft.com/office/officeart/2005/8/layout/vList5"/>
    <dgm:cxn modelId="{89DEFD0F-A1C1-764D-9A77-FD636F66FA2E}" type="presParOf" srcId="{C643A77A-068C-9842-A2D3-E65775985EB8}" destId="{B23555B1-4509-B54E-B804-16F1089A285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BEA105-C9BE-D64C-9030-BCF93BDF2BB2}" type="doc">
      <dgm:prSet loTypeId="urn:microsoft.com/office/officeart/2005/8/layout/vList5" loCatId="" qsTypeId="urn:microsoft.com/office/officeart/2005/8/quickstyle/simple2" qsCatId="simple" csTypeId="urn:microsoft.com/office/officeart/2005/8/colors/accent1_1" csCatId="accent1" phldr="1"/>
      <dgm:spPr/>
      <dgm:t>
        <a:bodyPr/>
        <a:lstStyle/>
        <a:p>
          <a:endParaRPr lang="es-ES_tradnl"/>
        </a:p>
      </dgm:t>
    </dgm:pt>
    <dgm:pt modelId="{9B9FC05A-5A7D-234F-A6A1-26D794B9A849}">
      <dgm:prSet phldrT="[Text]" custT="1"/>
      <dgm:spPr/>
      <dgm:t>
        <a:bodyPr/>
        <a:lstStyle/>
        <a:p>
          <a:pPr algn="l"/>
          <a:r>
            <a:rPr lang="es-ES_tradnl" sz="2400" dirty="0"/>
            <a:t>Por qué?</a:t>
          </a:r>
        </a:p>
      </dgm:t>
    </dgm:pt>
    <dgm:pt modelId="{21123466-BBD2-2A4E-AC5C-D69103BA1568}" type="parTrans" cxnId="{2114123F-957B-154F-ADB0-2D3CFA0EE6D3}">
      <dgm:prSet/>
      <dgm:spPr/>
      <dgm:t>
        <a:bodyPr/>
        <a:lstStyle/>
        <a:p>
          <a:endParaRPr lang="es-ES_tradnl" sz="2000"/>
        </a:p>
      </dgm:t>
    </dgm:pt>
    <dgm:pt modelId="{F98E12AA-AD6E-7B46-9BA4-468C6AB93BE9}" type="sibTrans" cxnId="{2114123F-957B-154F-ADB0-2D3CFA0EE6D3}">
      <dgm:prSet/>
      <dgm:spPr/>
      <dgm:t>
        <a:bodyPr/>
        <a:lstStyle/>
        <a:p>
          <a:endParaRPr lang="es-ES_tradnl" sz="2000"/>
        </a:p>
      </dgm:t>
    </dgm:pt>
    <dgm:pt modelId="{67A3A639-1B66-F048-BBAE-18C468300B6B}">
      <dgm:prSet phldrT="[Text]" custT="1"/>
      <dgm:spPr/>
      <dgm:t>
        <a:bodyPr/>
        <a:lstStyle/>
        <a:p>
          <a:r>
            <a:rPr lang="es-ES_tradnl" sz="2000" dirty="0"/>
            <a:t>Uso excesivo de fertilizantes contamina suelo, agua y aire y genera: lluvia ácida, reducción de la capa de ozono, cambio climático y problemas salud (asma, alergias, cáncer y enfermedades crónicas)</a:t>
          </a:r>
        </a:p>
      </dgm:t>
    </dgm:pt>
    <dgm:pt modelId="{8BF0CEA2-D771-2342-B5DC-8489939B3987}" type="parTrans" cxnId="{69AB0C56-FE07-6344-9C78-DA91EA8045FC}">
      <dgm:prSet/>
      <dgm:spPr/>
      <dgm:t>
        <a:bodyPr/>
        <a:lstStyle/>
        <a:p>
          <a:endParaRPr lang="es-ES_tradnl" sz="2000"/>
        </a:p>
      </dgm:t>
    </dgm:pt>
    <dgm:pt modelId="{399D1ABF-5982-5548-9090-7EE54F7447BA}" type="sibTrans" cxnId="{69AB0C56-FE07-6344-9C78-DA91EA8045FC}">
      <dgm:prSet/>
      <dgm:spPr/>
      <dgm:t>
        <a:bodyPr/>
        <a:lstStyle/>
        <a:p>
          <a:endParaRPr lang="es-ES_tradnl" sz="2000"/>
        </a:p>
      </dgm:t>
    </dgm:pt>
    <dgm:pt modelId="{9C584D21-E64D-E547-B887-9D23FE52C151}">
      <dgm:prSet phldrT="[Text]" custT="1"/>
      <dgm:spPr/>
      <dgm:t>
        <a:bodyPr/>
        <a:lstStyle/>
        <a:p>
          <a:pPr algn="l"/>
          <a:r>
            <a:rPr lang="es-ES_tradnl" sz="2400" dirty="0"/>
            <a:t>Puesto Colombia</a:t>
          </a:r>
        </a:p>
      </dgm:t>
    </dgm:pt>
    <dgm:pt modelId="{F5D3EAC2-0906-D842-BFEA-945221EA2BE2}" type="parTrans" cxnId="{A25A46A6-B473-4C4B-8596-177432CB9055}">
      <dgm:prSet/>
      <dgm:spPr/>
      <dgm:t>
        <a:bodyPr/>
        <a:lstStyle/>
        <a:p>
          <a:endParaRPr lang="es-ES_tradnl" sz="2000"/>
        </a:p>
      </dgm:t>
    </dgm:pt>
    <dgm:pt modelId="{BB444870-EA5A-DE42-B772-B5DC06036695}" type="sibTrans" cxnId="{A25A46A6-B473-4C4B-8596-177432CB9055}">
      <dgm:prSet/>
      <dgm:spPr/>
      <dgm:t>
        <a:bodyPr/>
        <a:lstStyle/>
        <a:p>
          <a:endParaRPr lang="es-ES_tradnl" sz="2000"/>
        </a:p>
      </dgm:t>
    </dgm:pt>
    <dgm:pt modelId="{5A8EE277-8B98-2D4F-AFCF-3EC65BCD6C24}">
      <dgm:prSet phldrT="[Text]" custT="1"/>
      <dgm:spPr/>
      <dgm:t>
        <a:bodyPr/>
        <a:lstStyle/>
        <a:p>
          <a:endParaRPr lang="es-ES_tradnl" sz="2000" dirty="0"/>
        </a:p>
      </dgm:t>
    </dgm:pt>
    <dgm:pt modelId="{57CCE1F9-0003-9442-81BB-536235C1512F}" type="parTrans" cxnId="{67724B25-D4EF-1E4A-8DBF-7B7EA550B08D}">
      <dgm:prSet/>
      <dgm:spPr/>
      <dgm:t>
        <a:bodyPr/>
        <a:lstStyle/>
        <a:p>
          <a:endParaRPr lang="es-ES_tradnl" sz="2000"/>
        </a:p>
      </dgm:t>
    </dgm:pt>
    <dgm:pt modelId="{A66BC9C7-E30A-864B-98E0-D49ED17C8A7E}" type="sibTrans" cxnId="{67724B25-D4EF-1E4A-8DBF-7B7EA550B08D}">
      <dgm:prSet/>
      <dgm:spPr/>
      <dgm:t>
        <a:bodyPr/>
        <a:lstStyle/>
        <a:p>
          <a:endParaRPr lang="es-ES_tradnl" sz="2000"/>
        </a:p>
      </dgm:t>
    </dgm:pt>
    <dgm:pt modelId="{135F567B-9988-AB4E-BCC4-9EB26073F164}">
      <dgm:prSet phldrT="[Text]" custT="1"/>
      <dgm:spPr/>
      <dgm:t>
        <a:bodyPr/>
        <a:lstStyle/>
        <a:p>
          <a:pPr algn="l"/>
          <a:r>
            <a:rPr lang="es-ES_tradnl" sz="2400" dirty="0"/>
            <a:t>Indicador EPI</a:t>
          </a:r>
        </a:p>
      </dgm:t>
    </dgm:pt>
    <dgm:pt modelId="{B2541FED-C416-674E-99CE-526B515E2727}" type="parTrans" cxnId="{DB2641F5-41BC-A74C-8F0E-4F31DA0C87CA}">
      <dgm:prSet/>
      <dgm:spPr/>
      <dgm:t>
        <a:bodyPr/>
        <a:lstStyle/>
        <a:p>
          <a:endParaRPr lang="es-ES_tradnl" sz="2000"/>
        </a:p>
      </dgm:t>
    </dgm:pt>
    <dgm:pt modelId="{2042B524-E20D-D349-9BF5-BB3EBF5A6D2D}" type="sibTrans" cxnId="{DB2641F5-41BC-A74C-8F0E-4F31DA0C87CA}">
      <dgm:prSet/>
      <dgm:spPr/>
      <dgm:t>
        <a:bodyPr/>
        <a:lstStyle/>
        <a:p>
          <a:endParaRPr lang="es-ES_tradnl" sz="2000"/>
        </a:p>
      </dgm:t>
    </dgm:pt>
    <dgm:pt modelId="{006F46B7-C42D-3143-940C-133F54DA336A}">
      <dgm:prSet phldrT="[Text]" custT="1"/>
      <dgm:spPr/>
      <dgm:t>
        <a:bodyPr/>
        <a:lstStyle/>
        <a:p>
          <a:r>
            <a:rPr lang="es-ES_tradnl" sz="2000" dirty="0"/>
            <a:t>Eficiencia y balance en el uso del nitrógeno por </a:t>
          </a:r>
          <a:r>
            <a:rPr lang="es-ES_tradnl" sz="2000" dirty="0" err="1"/>
            <a:t>ferlitizantes</a:t>
          </a:r>
          <a:r>
            <a:rPr lang="es-ES_tradnl" sz="2000" dirty="0"/>
            <a:t> (100%)</a:t>
          </a:r>
        </a:p>
      </dgm:t>
    </dgm:pt>
    <dgm:pt modelId="{5BBCE973-1D59-F249-8CAD-B9CD817E7D6F}" type="parTrans" cxnId="{FA56F0C9-908D-C046-B07F-59EC8DEB09FA}">
      <dgm:prSet/>
      <dgm:spPr/>
      <dgm:t>
        <a:bodyPr/>
        <a:lstStyle/>
        <a:p>
          <a:endParaRPr lang="es-ES_tradnl" sz="2000"/>
        </a:p>
      </dgm:t>
    </dgm:pt>
    <dgm:pt modelId="{5FF84C7D-B1F1-2E4D-9231-9D45D8FF0A94}" type="sibTrans" cxnId="{FA56F0C9-908D-C046-B07F-59EC8DEB09FA}">
      <dgm:prSet/>
      <dgm:spPr/>
      <dgm:t>
        <a:bodyPr/>
        <a:lstStyle/>
        <a:p>
          <a:endParaRPr lang="es-ES_tradnl" sz="2000"/>
        </a:p>
      </dgm:t>
    </dgm:pt>
    <dgm:pt modelId="{D9CD0FFB-2AFE-B34A-8830-CD2DCEE0E782}">
      <dgm:prSet custT="1"/>
      <dgm:spPr/>
      <dgm:t>
        <a:bodyPr/>
        <a:lstStyle/>
        <a:p>
          <a:endParaRPr lang="es-ES_tradnl" sz="2000" dirty="0"/>
        </a:p>
      </dgm:t>
    </dgm:pt>
    <dgm:pt modelId="{E8BB512C-9708-0948-AC4E-AAD7A72CDD0B}" type="parTrans" cxnId="{D75EF085-BED8-0543-8745-2A53AAD6E63B}">
      <dgm:prSet/>
      <dgm:spPr/>
      <dgm:t>
        <a:bodyPr/>
        <a:lstStyle/>
        <a:p>
          <a:endParaRPr lang="es-ES_tradnl"/>
        </a:p>
      </dgm:t>
    </dgm:pt>
    <dgm:pt modelId="{41028169-34CA-7541-9FC0-CFBEC97F06F8}" type="sibTrans" cxnId="{D75EF085-BED8-0543-8745-2A53AAD6E63B}">
      <dgm:prSet/>
      <dgm:spPr/>
      <dgm:t>
        <a:bodyPr/>
        <a:lstStyle/>
        <a:p>
          <a:endParaRPr lang="es-ES_tradnl"/>
        </a:p>
      </dgm:t>
    </dgm:pt>
    <dgm:pt modelId="{DF4CCE43-6605-A345-B3C2-76A5341EEF23}">
      <dgm:prSet custT="1"/>
      <dgm:spPr/>
      <dgm:t>
        <a:bodyPr/>
        <a:lstStyle/>
        <a:p>
          <a:r>
            <a:rPr lang="es-ES_tradnl" sz="2000" dirty="0"/>
            <a:t>156/170, muy por debajo de pares y deterioro de 76% en una década.</a:t>
          </a:r>
        </a:p>
      </dgm:t>
    </dgm:pt>
    <dgm:pt modelId="{11068C55-38E0-0A4F-91FE-78D815D49D03}" type="parTrans" cxnId="{6967D8B2-3703-DA44-AD15-E879D93522FC}">
      <dgm:prSet/>
      <dgm:spPr/>
      <dgm:t>
        <a:bodyPr/>
        <a:lstStyle/>
        <a:p>
          <a:endParaRPr lang="es-ES_tradnl"/>
        </a:p>
      </dgm:t>
    </dgm:pt>
    <dgm:pt modelId="{1EE86A1C-3B06-2245-B075-B79B27BC8B5F}" type="sibTrans" cxnId="{6967D8B2-3703-DA44-AD15-E879D93522FC}">
      <dgm:prSet/>
      <dgm:spPr/>
      <dgm:t>
        <a:bodyPr/>
        <a:lstStyle/>
        <a:p>
          <a:endParaRPr lang="es-ES_tradnl"/>
        </a:p>
      </dgm:t>
    </dgm:pt>
    <dgm:pt modelId="{B3ADB221-D1AE-AC46-BCF3-FF03908C0989}" type="pres">
      <dgm:prSet presAssocID="{0FBEA105-C9BE-D64C-9030-BCF93BDF2BB2}" presName="Name0" presStyleCnt="0">
        <dgm:presLayoutVars>
          <dgm:dir/>
          <dgm:animLvl val="lvl"/>
          <dgm:resizeHandles val="exact"/>
        </dgm:presLayoutVars>
      </dgm:prSet>
      <dgm:spPr/>
    </dgm:pt>
    <dgm:pt modelId="{B8A87C0C-70D9-F04C-8A9B-38C92A7E0EE4}" type="pres">
      <dgm:prSet presAssocID="{135F567B-9988-AB4E-BCC4-9EB26073F164}" presName="linNode" presStyleCnt="0"/>
      <dgm:spPr/>
    </dgm:pt>
    <dgm:pt modelId="{6F835B03-C337-694A-9A12-F681CA3B4567}" type="pres">
      <dgm:prSet presAssocID="{135F567B-9988-AB4E-BCC4-9EB26073F164}" presName="parentText" presStyleLbl="node1" presStyleIdx="0" presStyleCnt="3" custScaleX="48364" custScaleY="49726">
        <dgm:presLayoutVars>
          <dgm:chMax val="1"/>
          <dgm:bulletEnabled val="1"/>
        </dgm:presLayoutVars>
      </dgm:prSet>
      <dgm:spPr/>
    </dgm:pt>
    <dgm:pt modelId="{6E0BE910-D38B-FF42-ADE2-E28AF3AA6867}" type="pres">
      <dgm:prSet presAssocID="{135F567B-9988-AB4E-BCC4-9EB26073F164}" presName="descendantText" presStyleLbl="alignAccFollowNode1" presStyleIdx="0" presStyleCnt="3" custScaleY="74115">
        <dgm:presLayoutVars>
          <dgm:bulletEnabled val="1"/>
        </dgm:presLayoutVars>
      </dgm:prSet>
      <dgm:spPr/>
    </dgm:pt>
    <dgm:pt modelId="{5C08E439-BBEC-2142-835E-E04381D545E2}" type="pres">
      <dgm:prSet presAssocID="{2042B524-E20D-D349-9BF5-BB3EBF5A6D2D}" presName="sp" presStyleCnt="0"/>
      <dgm:spPr/>
    </dgm:pt>
    <dgm:pt modelId="{7A885BAE-99D3-374E-848B-944778FC8EA3}" type="pres">
      <dgm:prSet presAssocID="{9B9FC05A-5A7D-234F-A6A1-26D794B9A849}" presName="linNode" presStyleCnt="0"/>
      <dgm:spPr/>
    </dgm:pt>
    <dgm:pt modelId="{109B0BAB-C88D-1244-A366-EAF8E79E4090}" type="pres">
      <dgm:prSet presAssocID="{9B9FC05A-5A7D-234F-A6A1-26D794B9A849}" presName="parentText" presStyleLbl="node1" presStyleIdx="1" presStyleCnt="3" custScaleX="48364" custScaleY="52886" custLinFactNeighborX="409" custLinFactNeighborY="609">
        <dgm:presLayoutVars>
          <dgm:chMax val="1"/>
          <dgm:bulletEnabled val="1"/>
        </dgm:presLayoutVars>
      </dgm:prSet>
      <dgm:spPr/>
    </dgm:pt>
    <dgm:pt modelId="{DD68B13B-6E55-B841-9F87-FA47BD4524C6}" type="pres">
      <dgm:prSet presAssocID="{9B9FC05A-5A7D-234F-A6A1-26D794B9A849}" presName="descendantText" presStyleLbl="alignAccFollowNode1" presStyleIdx="1" presStyleCnt="3" custScaleY="135147" custLinFactNeighborX="335" custLinFactNeighborY="-4128">
        <dgm:presLayoutVars>
          <dgm:bulletEnabled val="1"/>
        </dgm:presLayoutVars>
      </dgm:prSet>
      <dgm:spPr/>
    </dgm:pt>
    <dgm:pt modelId="{213D0A57-7FB0-FF4B-9BF9-A7FB543EB55E}" type="pres">
      <dgm:prSet presAssocID="{F98E12AA-AD6E-7B46-9BA4-468C6AB93BE9}" presName="sp" presStyleCnt="0"/>
      <dgm:spPr/>
    </dgm:pt>
    <dgm:pt modelId="{C643A77A-068C-9842-A2D3-E65775985EB8}" type="pres">
      <dgm:prSet presAssocID="{9C584D21-E64D-E547-B887-9D23FE52C151}" presName="linNode" presStyleCnt="0"/>
      <dgm:spPr/>
    </dgm:pt>
    <dgm:pt modelId="{DFEE31EC-866B-1442-B617-7C91F41A4D52}" type="pres">
      <dgm:prSet presAssocID="{9C584D21-E64D-E547-B887-9D23FE52C151}" presName="parentText" presStyleLbl="node1" presStyleIdx="2" presStyleCnt="3" custScaleX="48364" custScaleY="46942">
        <dgm:presLayoutVars>
          <dgm:chMax val="1"/>
          <dgm:bulletEnabled val="1"/>
        </dgm:presLayoutVars>
      </dgm:prSet>
      <dgm:spPr/>
    </dgm:pt>
    <dgm:pt modelId="{B23555B1-4509-B54E-B804-16F1089A2857}" type="pres">
      <dgm:prSet presAssocID="{9C584D21-E64D-E547-B887-9D23FE52C151}" presName="descendantText" presStyleLbl="alignAccFollowNode1" presStyleIdx="2" presStyleCnt="3" custScaleY="60634">
        <dgm:presLayoutVars>
          <dgm:bulletEnabled val="1"/>
        </dgm:presLayoutVars>
      </dgm:prSet>
      <dgm:spPr/>
    </dgm:pt>
  </dgm:ptLst>
  <dgm:cxnLst>
    <dgm:cxn modelId="{062EA01F-6800-BD44-BE81-A4E11A7CDE0B}" type="presOf" srcId="{67A3A639-1B66-F048-BBAE-18C468300B6B}" destId="{DD68B13B-6E55-B841-9F87-FA47BD4524C6}" srcOrd="0" destOrd="0" presId="urn:microsoft.com/office/officeart/2005/8/layout/vList5"/>
    <dgm:cxn modelId="{67724B25-D4EF-1E4A-8DBF-7B7EA550B08D}" srcId="{9C584D21-E64D-E547-B887-9D23FE52C151}" destId="{5A8EE277-8B98-2D4F-AFCF-3EC65BCD6C24}" srcOrd="0" destOrd="0" parTransId="{57CCE1F9-0003-9442-81BB-536235C1512F}" sibTransId="{A66BC9C7-E30A-864B-98E0-D49ED17C8A7E}"/>
    <dgm:cxn modelId="{7A5B4736-7517-F84B-99DC-3CF2AF85A105}" type="presOf" srcId="{0FBEA105-C9BE-D64C-9030-BCF93BDF2BB2}" destId="{B3ADB221-D1AE-AC46-BCF3-FF03908C0989}" srcOrd="0" destOrd="0" presId="urn:microsoft.com/office/officeart/2005/8/layout/vList5"/>
    <dgm:cxn modelId="{1901803E-D269-F249-B258-248768941984}" type="presOf" srcId="{9C584D21-E64D-E547-B887-9D23FE52C151}" destId="{DFEE31EC-866B-1442-B617-7C91F41A4D52}" srcOrd="0" destOrd="0" presId="urn:microsoft.com/office/officeart/2005/8/layout/vList5"/>
    <dgm:cxn modelId="{2114123F-957B-154F-ADB0-2D3CFA0EE6D3}" srcId="{0FBEA105-C9BE-D64C-9030-BCF93BDF2BB2}" destId="{9B9FC05A-5A7D-234F-A6A1-26D794B9A849}" srcOrd="1" destOrd="0" parTransId="{21123466-BBD2-2A4E-AC5C-D69103BA1568}" sibTransId="{F98E12AA-AD6E-7B46-9BA4-468C6AB93BE9}"/>
    <dgm:cxn modelId="{69AB0C56-FE07-6344-9C78-DA91EA8045FC}" srcId="{9B9FC05A-5A7D-234F-A6A1-26D794B9A849}" destId="{67A3A639-1B66-F048-BBAE-18C468300B6B}" srcOrd="0" destOrd="0" parTransId="{8BF0CEA2-D771-2342-B5DC-8489939B3987}" sibTransId="{399D1ABF-5982-5548-9090-7EE54F7447BA}"/>
    <dgm:cxn modelId="{D75EF085-BED8-0543-8745-2A53AAD6E63B}" srcId="{9C584D21-E64D-E547-B887-9D23FE52C151}" destId="{D9CD0FFB-2AFE-B34A-8830-CD2DCEE0E782}" srcOrd="2" destOrd="0" parTransId="{E8BB512C-9708-0948-AC4E-AAD7A72CDD0B}" sibTransId="{41028169-34CA-7541-9FC0-CFBEC97F06F8}"/>
    <dgm:cxn modelId="{AA1CA38D-3391-E246-8B6E-BEB5CDD36E9A}" type="presOf" srcId="{5A8EE277-8B98-2D4F-AFCF-3EC65BCD6C24}" destId="{B23555B1-4509-B54E-B804-16F1089A2857}" srcOrd="0" destOrd="0" presId="urn:microsoft.com/office/officeart/2005/8/layout/vList5"/>
    <dgm:cxn modelId="{A25A46A6-B473-4C4B-8596-177432CB9055}" srcId="{0FBEA105-C9BE-D64C-9030-BCF93BDF2BB2}" destId="{9C584D21-E64D-E547-B887-9D23FE52C151}" srcOrd="2" destOrd="0" parTransId="{F5D3EAC2-0906-D842-BFEA-945221EA2BE2}" sibTransId="{BB444870-EA5A-DE42-B772-B5DC06036695}"/>
    <dgm:cxn modelId="{6967D8B2-3703-DA44-AD15-E879D93522FC}" srcId="{9C584D21-E64D-E547-B887-9D23FE52C151}" destId="{DF4CCE43-6605-A345-B3C2-76A5341EEF23}" srcOrd="1" destOrd="0" parTransId="{11068C55-38E0-0A4F-91FE-78D815D49D03}" sibTransId="{1EE86A1C-3B06-2245-B075-B79B27BC8B5F}"/>
    <dgm:cxn modelId="{375F3AB8-550E-D94A-AC5B-BF96569CA515}" type="presOf" srcId="{135F567B-9988-AB4E-BCC4-9EB26073F164}" destId="{6F835B03-C337-694A-9A12-F681CA3B4567}" srcOrd="0" destOrd="0" presId="urn:microsoft.com/office/officeart/2005/8/layout/vList5"/>
    <dgm:cxn modelId="{0A6FE1C8-B4B2-B14F-9888-A18BFF853C7A}" type="presOf" srcId="{006F46B7-C42D-3143-940C-133F54DA336A}" destId="{6E0BE910-D38B-FF42-ADE2-E28AF3AA6867}" srcOrd="0" destOrd="0" presId="urn:microsoft.com/office/officeart/2005/8/layout/vList5"/>
    <dgm:cxn modelId="{FA56F0C9-908D-C046-B07F-59EC8DEB09FA}" srcId="{135F567B-9988-AB4E-BCC4-9EB26073F164}" destId="{006F46B7-C42D-3143-940C-133F54DA336A}" srcOrd="0" destOrd="0" parTransId="{5BBCE973-1D59-F249-8CAD-B9CD817E7D6F}" sibTransId="{5FF84C7D-B1F1-2E4D-9231-9D45D8FF0A94}"/>
    <dgm:cxn modelId="{95C985CC-F6C4-9940-BCF5-D2456665ACAB}" type="presOf" srcId="{DF4CCE43-6605-A345-B3C2-76A5341EEF23}" destId="{B23555B1-4509-B54E-B804-16F1089A2857}" srcOrd="0" destOrd="1" presId="urn:microsoft.com/office/officeart/2005/8/layout/vList5"/>
    <dgm:cxn modelId="{16BA4FDF-C131-7D43-8818-EA521BAD001B}" type="presOf" srcId="{9B9FC05A-5A7D-234F-A6A1-26D794B9A849}" destId="{109B0BAB-C88D-1244-A366-EAF8E79E4090}" srcOrd="0" destOrd="0" presId="urn:microsoft.com/office/officeart/2005/8/layout/vList5"/>
    <dgm:cxn modelId="{F60EF3E9-BA4D-514F-BF41-E96565B7ACC6}" type="presOf" srcId="{D9CD0FFB-2AFE-B34A-8830-CD2DCEE0E782}" destId="{B23555B1-4509-B54E-B804-16F1089A2857}" srcOrd="0" destOrd="2" presId="urn:microsoft.com/office/officeart/2005/8/layout/vList5"/>
    <dgm:cxn modelId="{DB2641F5-41BC-A74C-8F0E-4F31DA0C87CA}" srcId="{0FBEA105-C9BE-D64C-9030-BCF93BDF2BB2}" destId="{135F567B-9988-AB4E-BCC4-9EB26073F164}" srcOrd="0" destOrd="0" parTransId="{B2541FED-C416-674E-99CE-526B515E2727}" sibTransId="{2042B524-E20D-D349-9BF5-BB3EBF5A6D2D}"/>
    <dgm:cxn modelId="{02EC3950-F5BE-F446-ABC8-442559A25C68}" type="presParOf" srcId="{B3ADB221-D1AE-AC46-BCF3-FF03908C0989}" destId="{B8A87C0C-70D9-F04C-8A9B-38C92A7E0EE4}" srcOrd="0" destOrd="0" presId="urn:microsoft.com/office/officeart/2005/8/layout/vList5"/>
    <dgm:cxn modelId="{D0C1B719-FB3B-EC40-9B59-D27A8DDA6FBC}" type="presParOf" srcId="{B8A87C0C-70D9-F04C-8A9B-38C92A7E0EE4}" destId="{6F835B03-C337-694A-9A12-F681CA3B4567}" srcOrd="0" destOrd="0" presId="urn:microsoft.com/office/officeart/2005/8/layout/vList5"/>
    <dgm:cxn modelId="{43A5F375-1E62-6D45-86A6-AE41EB108B7A}" type="presParOf" srcId="{B8A87C0C-70D9-F04C-8A9B-38C92A7E0EE4}" destId="{6E0BE910-D38B-FF42-ADE2-E28AF3AA6867}" srcOrd="1" destOrd="0" presId="urn:microsoft.com/office/officeart/2005/8/layout/vList5"/>
    <dgm:cxn modelId="{4B98E795-4A09-0B44-8A8A-A5264EF4BB52}" type="presParOf" srcId="{B3ADB221-D1AE-AC46-BCF3-FF03908C0989}" destId="{5C08E439-BBEC-2142-835E-E04381D545E2}" srcOrd="1" destOrd="0" presId="urn:microsoft.com/office/officeart/2005/8/layout/vList5"/>
    <dgm:cxn modelId="{26A01203-1639-F140-BCBF-1B412304275B}" type="presParOf" srcId="{B3ADB221-D1AE-AC46-BCF3-FF03908C0989}" destId="{7A885BAE-99D3-374E-848B-944778FC8EA3}" srcOrd="2" destOrd="0" presId="urn:microsoft.com/office/officeart/2005/8/layout/vList5"/>
    <dgm:cxn modelId="{1070904B-585C-0243-8A8F-1D24DDDCD0F8}" type="presParOf" srcId="{7A885BAE-99D3-374E-848B-944778FC8EA3}" destId="{109B0BAB-C88D-1244-A366-EAF8E79E4090}" srcOrd="0" destOrd="0" presId="urn:microsoft.com/office/officeart/2005/8/layout/vList5"/>
    <dgm:cxn modelId="{EC4E5D7D-3E07-F64D-84E0-BAD984D2820D}" type="presParOf" srcId="{7A885BAE-99D3-374E-848B-944778FC8EA3}" destId="{DD68B13B-6E55-B841-9F87-FA47BD4524C6}" srcOrd="1" destOrd="0" presId="urn:microsoft.com/office/officeart/2005/8/layout/vList5"/>
    <dgm:cxn modelId="{8714353B-3C0D-7A42-9B25-9BA965438463}" type="presParOf" srcId="{B3ADB221-D1AE-AC46-BCF3-FF03908C0989}" destId="{213D0A57-7FB0-FF4B-9BF9-A7FB543EB55E}" srcOrd="3" destOrd="0" presId="urn:microsoft.com/office/officeart/2005/8/layout/vList5"/>
    <dgm:cxn modelId="{5EFFBB8A-9C6F-8D4F-8AB8-6FC61D32AB44}" type="presParOf" srcId="{B3ADB221-D1AE-AC46-BCF3-FF03908C0989}" destId="{C643A77A-068C-9842-A2D3-E65775985EB8}" srcOrd="4" destOrd="0" presId="urn:microsoft.com/office/officeart/2005/8/layout/vList5"/>
    <dgm:cxn modelId="{D3C1C245-D0C8-BC49-85EA-E15A50698D11}" type="presParOf" srcId="{C643A77A-068C-9842-A2D3-E65775985EB8}" destId="{DFEE31EC-866B-1442-B617-7C91F41A4D52}" srcOrd="0" destOrd="0" presId="urn:microsoft.com/office/officeart/2005/8/layout/vList5"/>
    <dgm:cxn modelId="{9484DF19-FCF0-0947-BEF2-48723B8F9A8F}" type="presParOf" srcId="{C643A77A-068C-9842-A2D3-E65775985EB8}" destId="{B23555B1-4509-B54E-B804-16F1089A285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BEA105-C9BE-D64C-9030-BCF93BDF2BB2}" type="doc">
      <dgm:prSet loTypeId="urn:microsoft.com/office/officeart/2005/8/layout/vList5" loCatId="" qsTypeId="urn:microsoft.com/office/officeart/2005/8/quickstyle/simple2" qsCatId="simple" csTypeId="urn:microsoft.com/office/officeart/2005/8/colors/accent1_1" csCatId="accent1" phldr="1"/>
      <dgm:spPr/>
      <dgm:t>
        <a:bodyPr/>
        <a:lstStyle/>
        <a:p>
          <a:endParaRPr lang="es-ES_tradnl"/>
        </a:p>
      </dgm:t>
    </dgm:pt>
    <dgm:pt modelId="{9B9FC05A-5A7D-234F-A6A1-26D794B9A849}">
      <dgm:prSet phldrT="[Text]" custT="1"/>
      <dgm:spPr/>
      <dgm:t>
        <a:bodyPr/>
        <a:lstStyle/>
        <a:p>
          <a:pPr algn="l"/>
          <a:r>
            <a:rPr lang="es-ES_tradnl" sz="2400" dirty="0"/>
            <a:t>Por qué?</a:t>
          </a:r>
        </a:p>
      </dgm:t>
    </dgm:pt>
    <dgm:pt modelId="{21123466-BBD2-2A4E-AC5C-D69103BA1568}" type="parTrans" cxnId="{2114123F-957B-154F-ADB0-2D3CFA0EE6D3}">
      <dgm:prSet/>
      <dgm:spPr/>
      <dgm:t>
        <a:bodyPr/>
        <a:lstStyle/>
        <a:p>
          <a:endParaRPr lang="es-ES_tradnl" sz="2000"/>
        </a:p>
      </dgm:t>
    </dgm:pt>
    <dgm:pt modelId="{F98E12AA-AD6E-7B46-9BA4-468C6AB93BE9}" type="sibTrans" cxnId="{2114123F-957B-154F-ADB0-2D3CFA0EE6D3}">
      <dgm:prSet/>
      <dgm:spPr/>
      <dgm:t>
        <a:bodyPr/>
        <a:lstStyle/>
        <a:p>
          <a:endParaRPr lang="es-ES_tradnl" sz="2000"/>
        </a:p>
      </dgm:t>
    </dgm:pt>
    <dgm:pt modelId="{67A3A639-1B66-F048-BBAE-18C468300B6B}">
      <dgm:prSet phldrT="[Text]" custT="1"/>
      <dgm:spPr/>
      <dgm:t>
        <a:bodyPr/>
        <a:lstStyle/>
        <a:p>
          <a:r>
            <a:rPr lang="es-ES_tradnl" sz="2000" dirty="0"/>
            <a:t>La deforestación tiene efectos profundos sobre los ecosistemas, la preservación del hábitat, el cambio climático, la oferta de agua, la biodiversidad, el almacenamiento de carbono y, en general, todos los servicios ambientales. </a:t>
          </a:r>
        </a:p>
      </dgm:t>
    </dgm:pt>
    <dgm:pt modelId="{8BF0CEA2-D771-2342-B5DC-8489939B3987}" type="parTrans" cxnId="{69AB0C56-FE07-6344-9C78-DA91EA8045FC}">
      <dgm:prSet/>
      <dgm:spPr/>
      <dgm:t>
        <a:bodyPr/>
        <a:lstStyle/>
        <a:p>
          <a:endParaRPr lang="es-ES_tradnl" sz="2000"/>
        </a:p>
      </dgm:t>
    </dgm:pt>
    <dgm:pt modelId="{399D1ABF-5982-5548-9090-7EE54F7447BA}" type="sibTrans" cxnId="{69AB0C56-FE07-6344-9C78-DA91EA8045FC}">
      <dgm:prSet/>
      <dgm:spPr/>
      <dgm:t>
        <a:bodyPr/>
        <a:lstStyle/>
        <a:p>
          <a:endParaRPr lang="es-ES_tradnl" sz="2000"/>
        </a:p>
      </dgm:t>
    </dgm:pt>
    <dgm:pt modelId="{9C584D21-E64D-E547-B887-9D23FE52C151}">
      <dgm:prSet phldrT="[Text]" custT="1"/>
      <dgm:spPr/>
      <dgm:t>
        <a:bodyPr/>
        <a:lstStyle/>
        <a:p>
          <a:r>
            <a:rPr lang="es-ES_tradnl" sz="2400" dirty="0"/>
            <a:t>Puesto Colombia</a:t>
          </a:r>
        </a:p>
      </dgm:t>
    </dgm:pt>
    <dgm:pt modelId="{F5D3EAC2-0906-D842-BFEA-945221EA2BE2}" type="parTrans" cxnId="{A25A46A6-B473-4C4B-8596-177432CB9055}">
      <dgm:prSet/>
      <dgm:spPr/>
      <dgm:t>
        <a:bodyPr/>
        <a:lstStyle/>
        <a:p>
          <a:endParaRPr lang="es-ES_tradnl" sz="2000"/>
        </a:p>
      </dgm:t>
    </dgm:pt>
    <dgm:pt modelId="{BB444870-EA5A-DE42-B772-B5DC06036695}" type="sibTrans" cxnId="{A25A46A6-B473-4C4B-8596-177432CB9055}">
      <dgm:prSet/>
      <dgm:spPr/>
      <dgm:t>
        <a:bodyPr/>
        <a:lstStyle/>
        <a:p>
          <a:endParaRPr lang="es-ES_tradnl" sz="2000"/>
        </a:p>
      </dgm:t>
    </dgm:pt>
    <dgm:pt modelId="{5A8EE277-8B98-2D4F-AFCF-3EC65BCD6C24}">
      <dgm:prSet phldrT="[Text]" custT="1"/>
      <dgm:spPr/>
      <dgm:t>
        <a:bodyPr/>
        <a:lstStyle/>
        <a:p>
          <a:endParaRPr lang="es-ES_tradnl" sz="2000" dirty="0"/>
        </a:p>
      </dgm:t>
    </dgm:pt>
    <dgm:pt modelId="{57CCE1F9-0003-9442-81BB-536235C1512F}" type="parTrans" cxnId="{67724B25-D4EF-1E4A-8DBF-7B7EA550B08D}">
      <dgm:prSet/>
      <dgm:spPr/>
      <dgm:t>
        <a:bodyPr/>
        <a:lstStyle/>
        <a:p>
          <a:endParaRPr lang="es-ES_tradnl" sz="2000"/>
        </a:p>
      </dgm:t>
    </dgm:pt>
    <dgm:pt modelId="{A66BC9C7-E30A-864B-98E0-D49ED17C8A7E}" type="sibTrans" cxnId="{67724B25-D4EF-1E4A-8DBF-7B7EA550B08D}">
      <dgm:prSet/>
      <dgm:spPr/>
      <dgm:t>
        <a:bodyPr/>
        <a:lstStyle/>
        <a:p>
          <a:endParaRPr lang="es-ES_tradnl" sz="2000"/>
        </a:p>
      </dgm:t>
    </dgm:pt>
    <dgm:pt modelId="{135F567B-9988-AB4E-BCC4-9EB26073F164}">
      <dgm:prSet phldrT="[Text]" custT="1"/>
      <dgm:spPr/>
      <dgm:t>
        <a:bodyPr/>
        <a:lstStyle/>
        <a:p>
          <a:pPr algn="l"/>
          <a:r>
            <a:rPr lang="es-ES_tradnl" sz="2400" dirty="0"/>
            <a:t>Indicador EPI</a:t>
          </a:r>
        </a:p>
      </dgm:t>
    </dgm:pt>
    <dgm:pt modelId="{B2541FED-C416-674E-99CE-526B515E2727}" type="parTrans" cxnId="{DB2641F5-41BC-A74C-8F0E-4F31DA0C87CA}">
      <dgm:prSet/>
      <dgm:spPr/>
      <dgm:t>
        <a:bodyPr/>
        <a:lstStyle/>
        <a:p>
          <a:endParaRPr lang="es-ES_tradnl" sz="2000"/>
        </a:p>
      </dgm:t>
    </dgm:pt>
    <dgm:pt modelId="{2042B524-E20D-D349-9BF5-BB3EBF5A6D2D}" type="sibTrans" cxnId="{DB2641F5-41BC-A74C-8F0E-4F31DA0C87CA}">
      <dgm:prSet/>
      <dgm:spPr/>
      <dgm:t>
        <a:bodyPr/>
        <a:lstStyle/>
        <a:p>
          <a:endParaRPr lang="es-ES_tradnl" sz="2000"/>
        </a:p>
      </dgm:t>
    </dgm:pt>
    <dgm:pt modelId="{006F46B7-C42D-3143-940C-133F54DA336A}">
      <dgm:prSet phldrT="[Text]" custT="1"/>
      <dgm:spPr/>
      <dgm:t>
        <a:bodyPr/>
        <a:lstStyle/>
        <a:p>
          <a:endParaRPr lang="es-ES_tradnl" sz="2000" dirty="0"/>
        </a:p>
      </dgm:t>
    </dgm:pt>
    <dgm:pt modelId="{5BBCE973-1D59-F249-8CAD-B9CD817E7D6F}" type="parTrans" cxnId="{FA56F0C9-908D-C046-B07F-59EC8DEB09FA}">
      <dgm:prSet/>
      <dgm:spPr/>
      <dgm:t>
        <a:bodyPr/>
        <a:lstStyle/>
        <a:p>
          <a:endParaRPr lang="es-ES_tradnl" sz="2000"/>
        </a:p>
      </dgm:t>
    </dgm:pt>
    <dgm:pt modelId="{5FF84C7D-B1F1-2E4D-9231-9D45D8FF0A94}" type="sibTrans" cxnId="{FA56F0C9-908D-C046-B07F-59EC8DEB09FA}">
      <dgm:prSet/>
      <dgm:spPr/>
      <dgm:t>
        <a:bodyPr/>
        <a:lstStyle/>
        <a:p>
          <a:endParaRPr lang="es-ES_tradnl" sz="2000"/>
        </a:p>
      </dgm:t>
    </dgm:pt>
    <dgm:pt modelId="{D9CD0FFB-2AFE-B34A-8830-CD2DCEE0E782}">
      <dgm:prSet custT="1"/>
      <dgm:spPr/>
      <dgm:t>
        <a:bodyPr/>
        <a:lstStyle/>
        <a:p>
          <a:r>
            <a:rPr lang="es-ES_tradnl" sz="2000" dirty="0"/>
            <a:t>41/116 (deforestación mayor en otros países, especialmente en LAC, acervo de bosques muy grande)</a:t>
          </a:r>
        </a:p>
      </dgm:t>
    </dgm:pt>
    <dgm:pt modelId="{E8BB512C-9708-0948-AC4E-AAD7A72CDD0B}" type="parTrans" cxnId="{D75EF085-BED8-0543-8745-2A53AAD6E63B}">
      <dgm:prSet/>
      <dgm:spPr/>
      <dgm:t>
        <a:bodyPr/>
        <a:lstStyle/>
        <a:p>
          <a:endParaRPr lang="es-ES_tradnl"/>
        </a:p>
      </dgm:t>
    </dgm:pt>
    <dgm:pt modelId="{41028169-34CA-7541-9FC0-CFBEC97F06F8}" type="sibTrans" cxnId="{D75EF085-BED8-0543-8745-2A53AAD6E63B}">
      <dgm:prSet/>
      <dgm:spPr/>
      <dgm:t>
        <a:bodyPr/>
        <a:lstStyle/>
        <a:p>
          <a:endParaRPr lang="es-ES_tradnl"/>
        </a:p>
      </dgm:t>
    </dgm:pt>
    <dgm:pt modelId="{3DFF1780-553B-AD4C-83D4-80F3AA9ACA52}">
      <dgm:prSet custT="1"/>
      <dgm:spPr/>
      <dgm:t>
        <a:bodyPr/>
        <a:lstStyle/>
        <a:p>
          <a:endParaRPr lang="es-ES_tradnl" sz="2000" dirty="0"/>
        </a:p>
      </dgm:t>
    </dgm:pt>
    <dgm:pt modelId="{F1E3133A-FCB5-8B4F-817E-7E293B2BF9DA}" type="parTrans" cxnId="{2F21F4C3-4498-D84F-A45B-60B3610F17F2}">
      <dgm:prSet/>
      <dgm:spPr/>
      <dgm:t>
        <a:bodyPr/>
        <a:lstStyle/>
        <a:p>
          <a:endParaRPr lang="es-ES_tradnl"/>
        </a:p>
      </dgm:t>
    </dgm:pt>
    <dgm:pt modelId="{A538514F-6EE8-734A-B194-E7FC35ED569A}" type="sibTrans" cxnId="{2F21F4C3-4498-D84F-A45B-60B3610F17F2}">
      <dgm:prSet/>
      <dgm:spPr/>
      <dgm:t>
        <a:bodyPr/>
        <a:lstStyle/>
        <a:p>
          <a:endParaRPr lang="es-ES_tradnl"/>
        </a:p>
      </dgm:t>
    </dgm:pt>
    <dgm:pt modelId="{E1DAE706-0BED-AC4D-8FFF-C34F80BAC177}">
      <dgm:prSet custT="1"/>
      <dgm:spPr/>
      <dgm:t>
        <a:bodyPr/>
        <a:lstStyle/>
        <a:p>
          <a:endParaRPr lang="es-ES_tradnl" sz="2000" dirty="0"/>
        </a:p>
      </dgm:t>
    </dgm:pt>
    <dgm:pt modelId="{4BAF3572-D03C-8B46-B302-5E9E98CFD3FE}" type="parTrans" cxnId="{DE2BAFBE-9365-CA48-A2A1-152493119E92}">
      <dgm:prSet/>
      <dgm:spPr/>
      <dgm:t>
        <a:bodyPr/>
        <a:lstStyle/>
        <a:p>
          <a:endParaRPr lang="es-ES_tradnl"/>
        </a:p>
      </dgm:t>
    </dgm:pt>
    <dgm:pt modelId="{EC1D1EDF-F34D-6443-ABDD-2FADA8874619}" type="sibTrans" cxnId="{DE2BAFBE-9365-CA48-A2A1-152493119E92}">
      <dgm:prSet/>
      <dgm:spPr/>
      <dgm:t>
        <a:bodyPr/>
        <a:lstStyle/>
        <a:p>
          <a:endParaRPr lang="es-ES_tradnl"/>
        </a:p>
      </dgm:t>
    </dgm:pt>
    <dgm:pt modelId="{88989851-B9AE-D04E-8AE4-1D387D7971A8}">
      <dgm:prSet custT="1"/>
      <dgm:spPr/>
      <dgm:t>
        <a:bodyPr/>
        <a:lstStyle/>
        <a:p>
          <a:r>
            <a:rPr lang="es-ES_tradnl" sz="2000" dirty="0"/>
            <a:t>Cambio en la superficie de bosques (100%). </a:t>
          </a:r>
        </a:p>
      </dgm:t>
    </dgm:pt>
    <dgm:pt modelId="{146109A5-3E55-D14F-B872-B1C3C3A00151}" type="parTrans" cxnId="{2D1788AB-5116-934B-860F-4F0176A9BE99}">
      <dgm:prSet/>
      <dgm:spPr/>
      <dgm:t>
        <a:bodyPr/>
        <a:lstStyle/>
        <a:p>
          <a:endParaRPr lang="es-ES_tradnl"/>
        </a:p>
      </dgm:t>
    </dgm:pt>
    <dgm:pt modelId="{E10A7427-6BB4-1345-91AF-25E8F5B3AC59}" type="sibTrans" cxnId="{2D1788AB-5116-934B-860F-4F0176A9BE99}">
      <dgm:prSet/>
      <dgm:spPr/>
      <dgm:t>
        <a:bodyPr/>
        <a:lstStyle/>
        <a:p>
          <a:endParaRPr lang="es-ES_tradnl"/>
        </a:p>
      </dgm:t>
    </dgm:pt>
    <dgm:pt modelId="{B3ADB221-D1AE-AC46-BCF3-FF03908C0989}" type="pres">
      <dgm:prSet presAssocID="{0FBEA105-C9BE-D64C-9030-BCF93BDF2BB2}" presName="Name0" presStyleCnt="0">
        <dgm:presLayoutVars>
          <dgm:dir/>
          <dgm:animLvl val="lvl"/>
          <dgm:resizeHandles val="exact"/>
        </dgm:presLayoutVars>
      </dgm:prSet>
      <dgm:spPr/>
    </dgm:pt>
    <dgm:pt modelId="{B8A87C0C-70D9-F04C-8A9B-38C92A7E0EE4}" type="pres">
      <dgm:prSet presAssocID="{135F567B-9988-AB4E-BCC4-9EB26073F164}" presName="linNode" presStyleCnt="0"/>
      <dgm:spPr/>
    </dgm:pt>
    <dgm:pt modelId="{6F835B03-C337-694A-9A12-F681CA3B4567}" type="pres">
      <dgm:prSet presAssocID="{135F567B-9988-AB4E-BCC4-9EB26073F164}" presName="parentText" presStyleLbl="node1" presStyleIdx="0" presStyleCnt="3" custScaleX="48364" custScaleY="21809">
        <dgm:presLayoutVars>
          <dgm:chMax val="1"/>
          <dgm:bulletEnabled val="1"/>
        </dgm:presLayoutVars>
      </dgm:prSet>
      <dgm:spPr/>
    </dgm:pt>
    <dgm:pt modelId="{6E0BE910-D38B-FF42-ADE2-E28AF3AA6867}" type="pres">
      <dgm:prSet presAssocID="{135F567B-9988-AB4E-BCC4-9EB26073F164}" presName="descendantText" presStyleLbl="alignAccFollowNode1" presStyleIdx="0" presStyleCnt="3" custScaleY="21136">
        <dgm:presLayoutVars>
          <dgm:bulletEnabled val="1"/>
        </dgm:presLayoutVars>
      </dgm:prSet>
      <dgm:spPr/>
    </dgm:pt>
    <dgm:pt modelId="{5C08E439-BBEC-2142-835E-E04381D545E2}" type="pres">
      <dgm:prSet presAssocID="{2042B524-E20D-D349-9BF5-BB3EBF5A6D2D}" presName="sp" presStyleCnt="0"/>
      <dgm:spPr/>
    </dgm:pt>
    <dgm:pt modelId="{7A885BAE-99D3-374E-848B-944778FC8EA3}" type="pres">
      <dgm:prSet presAssocID="{9B9FC05A-5A7D-234F-A6A1-26D794B9A849}" presName="linNode" presStyleCnt="0"/>
      <dgm:spPr/>
    </dgm:pt>
    <dgm:pt modelId="{109B0BAB-C88D-1244-A366-EAF8E79E4090}" type="pres">
      <dgm:prSet presAssocID="{9B9FC05A-5A7D-234F-A6A1-26D794B9A849}" presName="parentText" presStyleLbl="node1" presStyleIdx="1" presStyleCnt="3" custScaleX="48364" custScaleY="22325" custLinFactNeighborX="409" custLinFactNeighborY="609">
        <dgm:presLayoutVars>
          <dgm:chMax val="1"/>
          <dgm:bulletEnabled val="1"/>
        </dgm:presLayoutVars>
      </dgm:prSet>
      <dgm:spPr/>
    </dgm:pt>
    <dgm:pt modelId="{DD68B13B-6E55-B841-9F87-FA47BD4524C6}" type="pres">
      <dgm:prSet presAssocID="{9B9FC05A-5A7D-234F-A6A1-26D794B9A849}" presName="descendantText" presStyleLbl="alignAccFollowNode1" presStyleIdx="1" presStyleCnt="3" custScaleY="50087" custLinFactNeighborX="335" custLinFactNeighborY="-4128">
        <dgm:presLayoutVars>
          <dgm:bulletEnabled val="1"/>
        </dgm:presLayoutVars>
      </dgm:prSet>
      <dgm:spPr/>
    </dgm:pt>
    <dgm:pt modelId="{213D0A57-7FB0-FF4B-9BF9-A7FB543EB55E}" type="pres">
      <dgm:prSet presAssocID="{F98E12AA-AD6E-7B46-9BA4-468C6AB93BE9}" presName="sp" presStyleCnt="0"/>
      <dgm:spPr/>
    </dgm:pt>
    <dgm:pt modelId="{C643A77A-068C-9842-A2D3-E65775985EB8}" type="pres">
      <dgm:prSet presAssocID="{9C584D21-E64D-E547-B887-9D23FE52C151}" presName="linNode" presStyleCnt="0"/>
      <dgm:spPr/>
    </dgm:pt>
    <dgm:pt modelId="{DFEE31EC-866B-1442-B617-7C91F41A4D52}" type="pres">
      <dgm:prSet presAssocID="{9C584D21-E64D-E547-B887-9D23FE52C151}" presName="parentText" presStyleLbl="node1" presStyleIdx="2" presStyleCnt="3" custScaleX="48364" custScaleY="23182">
        <dgm:presLayoutVars>
          <dgm:chMax val="1"/>
          <dgm:bulletEnabled val="1"/>
        </dgm:presLayoutVars>
      </dgm:prSet>
      <dgm:spPr/>
    </dgm:pt>
    <dgm:pt modelId="{B23555B1-4509-B54E-B804-16F1089A2857}" type="pres">
      <dgm:prSet presAssocID="{9C584D21-E64D-E547-B887-9D23FE52C151}" presName="descendantText" presStyleLbl="alignAccFollowNode1" presStyleIdx="2" presStyleCnt="3" custScaleY="26402">
        <dgm:presLayoutVars>
          <dgm:bulletEnabled val="1"/>
        </dgm:presLayoutVars>
      </dgm:prSet>
      <dgm:spPr/>
    </dgm:pt>
  </dgm:ptLst>
  <dgm:cxnLst>
    <dgm:cxn modelId="{C76E3319-B253-A642-8452-F534CF7A2984}" type="presOf" srcId="{88989851-B9AE-D04E-8AE4-1D387D7971A8}" destId="{6E0BE910-D38B-FF42-ADE2-E28AF3AA6867}" srcOrd="0" destOrd="1" presId="urn:microsoft.com/office/officeart/2005/8/layout/vList5"/>
    <dgm:cxn modelId="{67724B25-D4EF-1E4A-8DBF-7B7EA550B08D}" srcId="{9C584D21-E64D-E547-B887-9D23FE52C151}" destId="{5A8EE277-8B98-2D4F-AFCF-3EC65BCD6C24}" srcOrd="0" destOrd="0" parTransId="{57CCE1F9-0003-9442-81BB-536235C1512F}" sibTransId="{A66BC9C7-E30A-864B-98E0-D49ED17C8A7E}"/>
    <dgm:cxn modelId="{E19C242A-6106-164C-AE7C-671321C82E0C}" type="presOf" srcId="{3DFF1780-553B-AD4C-83D4-80F3AA9ACA52}" destId="{6E0BE910-D38B-FF42-ADE2-E28AF3AA6867}" srcOrd="0" destOrd="2" presId="urn:microsoft.com/office/officeart/2005/8/layout/vList5"/>
    <dgm:cxn modelId="{C2F55A38-EBD8-3847-A5B6-975CBD47AA02}" type="presOf" srcId="{9B9FC05A-5A7D-234F-A6A1-26D794B9A849}" destId="{109B0BAB-C88D-1244-A366-EAF8E79E4090}" srcOrd="0" destOrd="0" presId="urn:microsoft.com/office/officeart/2005/8/layout/vList5"/>
    <dgm:cxn modelId="{2114123F-957B-154F-ADB0-2D3CFA0EE6D3}" srcId="{0FBEA105-C9BE-D64C-9030-BCF93BDF2BB2}" destId="{9B9FC05A-5A7D-234F-A6A1-26D794B9A849}" srcOrd="1" destOrd="0" parTransId="{21123466-BBD2-2A4E-AC5C-D69103BA1568}" sibTransId="{F98E12AA-AD6E-7B46-9BA4-468C6AB93BE9}"/>
    <dgm:cxn modelId="{0EF9934C-022E-FA40-800A-23995C5DF821}" type="presOf" srcId="{E1DAE706-0BED-AC4D-8FFF-C34F80BAC177}" destId="{B23555B1-4509-B54E-B804-16F1089A2857}" srcOrd="0" destOrd="2" presId="urn:microsoft.com/office/officeart/2005/8/layout/vList5"/>
    <dgm:cxn modelId="{D06F654E-E70A-F046-89E1-60E2FE0E6BD0}" type="presOf" srcId="{5A8EE277-8B98-2D4F-AFCF-3EC65BCD6C24}" destId="{B23555B1-4509-B54E-B804-16F1089A2857}" srcOrd="0" destOrd="0" presId="urn:microsoft.com/office/officeart/2005/8/layout/vList5"/>
    <dgm:cxn modelId="{9215C072-C819-3F42-9B84-FA00CD040D22}" type="presOf" srcId="{006F46B7-C42D-3143-940C-133F54DA336A}" destId="{6E0BE910-D38B-FF42-ADE2-E28AF3AA6867}" srcOrd="0" destOrd="0" presId="urn:microsoft.com/office/officeart/2005/8/layout/vList5"/>
    <dgm:cxn modelId="{69AB0C56-FE07-6344-9C78-DA91EA8045FC}" srcId="{9B9FC05A-5A7D-234F-A6A1-26D794B9A849}" destId="{67A3A639-1B66-F048-BBAE-18C468300B6B}" srcOrd="0" destOrd="0" parTransId="{8BF0CEA2-D771-2342-B5DC-8489939B3987}" sibTransId="{399D1ABF-5982-5548-9090-7EE54F7447BA}"/>
    <dgm:cxn modelId="{D75EF085-BED8-0543-8745-2A53AAD6E63B}" srcId="{9C584D21-E64D-E547-B887-9D23FE52C151}" destId="{D9CD0FFB-2AFE-B34A-8830-CD2DCEE0E782}" srcOrd="1" destOrd="0" parTransId="{E8BB512C-9708-0948-AC4E-AAD7A72CDD0B}" sibTransId="{41028169-34CA-7541-9FC0-CFBEC97F06F8}"/>
    <dgm:cxn modelId="{7D32C58D-211E-234D-BEF3-8D61602A9079}" type="presOf" srcId="{9C584D21-E64D-E547-B887-9D23FE52C151}" destId="{DFEE31EC-866B-1442-B617-7C91F41A4D52}" srcOrd="0" destOrd="0" presId="urn:microsoft.com/office/officeart/2005/8/layout/vList5"/>
    <dgm:cxn modelId="{A25A46A6-B473-4C4B-8596-177432CB9055}" srcId="{0FBEA105-C9BE-D64C-9030-BCF93BDF2BB2}" destId="{9C584D21-E64D-E547-B887-9D23FE52C151}" srcOrd="2" destOrd="0" parTransId="{F5D3EAC2-0906-D842-BFEA-945221EA2BE2}" sibTransId="{BB444870-EA5A-DE42-B772-B5DC06036695}"/>
    <dgm:cxn modelId="{BB282CA9-0CE8-D84D-A5F8-D1D2306F117B}" type="presOf" srcId="{0FBEA105-C9BE-D64C-9030-BCF93BDF2BB2}" destId="{B3ADB221-D1AE-AC46-BCF3-FF03908C0989}" srcOrd="0" destOrd="0" presId="urn:microsoft.com/office/officeart/2005/8/layout/vList5"/>
    <dgm:cxn modelId="{2D1788AB-5116-934B-860F-4F0176A9BE99}" srcId="{135F567B-9988-AB4E-BCC4-9EB26073F164}" destId="{88989851-B9AE-D04E-8AE4-1D387D7971A8}" srcOrd="1" destOrd="0" parTransId="{146109A5-3E55-D14F-B872-B1C3C3A00151}" sibTransId="{E10A7427-6BB4-1345-91AF-25E8F5B3AC59}"/>
    <dgm:cxn modelId="{CCD508BE-A8A7-C649-93CF-3A48C4C168DA}" type="presOf" srcId="{D9CD0FFB-2AFE-B34A-8830-CD2DCEE0E782}" destId="{B23555B1-4509-B54E-B804-16F1089A2857}" srcOrd="0" destOrd="1" presId="urn:microsoft.com/office/officeart/2005/8/layout/vList5"/>
    <dgm:cxn modelId="{DE2BAFBE-9365-CA48-A2A1-152493119E92}" srcId="{9C584D21-E64D-E547-B887-9D23FE52C151}" destId="{E1DAE706-0BED-AC4D-8FFF-C34F80BAC177}" srcOrd="2" destOrd="0" parTransId="{4BAF3572-D03C-8B46-B302-5E9E98CFD3FE}" sibTransId="{EC1D1EDF-F34D-6443-ABDD-2FADA8874619}"/>
    <dgm:cxn modelId="{2F21F4C3-4498-D84F-A45B-60B3610F17F2}" srcId="{135F567B-9988-AB4E-BCC4-9EB26073F164}" destId="{3DFF1780-553B-AD4C-83D4-80F3AA9ACA52}" srcOrd="2" destOrd="0" parTransId="{F1E3133A-FCB5-8B4F-817E-7E293B2BF9DA}" sibTransId="{A538514F-6EE8-734A-B194-E7FC35ED569A}"/>
    <dgm:cxn modelId="{FA56F0C9-908D-C046-B07F-59EC8DEB09FA}" srcId="{135F567B-9988-AB4E-BCC4-9EB26073F164}" destId="{006F46B7-C42D-3143-940C-133F54DA336A}" srcOrd="0" destOrd="0" parTransId="{5BBCE973-1D59-F249-8CAD-B9CD817E7D6F}" sibTransId="{5FF84C7D-B1F1-2E4D-9231-9D45D8FF0A94}"/>
    <dgm:cxn modelId="{565E81DD-2879-3C47-89EE-33CB4FE68281}" type="presOf" srcId="{67A3A639-1B66-F048-BBAE-18C468300B6B}" destId="{DD68B13B-6E55-B841-9F87-FA47BD4524C6}" srcOrd="0" destOrd="0" presId="urn:microsoft.com/office/officeart/2005/8/layout/vList5"/>
    <dgm:cxn modelId="{59B003E2-B643-9D42-BE3E-E84E4A064B65}" type="presOf" srcId="{135F567B-9988-AB4E-BCC4-9EB26073F164}" destId="{6F835B03-C337-694A-9A12-F681CA3B4567}" srcOrd="0" destOrd="0" presId="urn:microsoft.com/office/officeart/2005/8/layout/vList5"/>
    <dgm:cxn modelId="{DB2641F5-41BC-A74C-8F0E-4F31DA0C87CA}" srcId="{0FBEA105-C9BE-D64C-9030-BCF93BDF2BB2}" destId="{135F567B-9988-AB4E-BCC4-9EB26073F164}" srcOrd="0" destOrd="0" parTransId="{B2541FED-C416-674E-99CE-526B515E2727}" sibTransId="{2042B524-E20D-D349-9BF5-BB3EBF5A6D2D}"/>
    <dgm:cxn modelId="{7B510C5B-FFD1-924B-B453-08BE947E9DEC}" type="presParOf" srcId="{B3ADB221-D1AE-AC46-BCF3-FF03908C0989}" destId="{B8A87C0C-70D9-F04C-8A9B-38C92A7E0EE4}" srcOrd="0" destOrd="0" presId="urn:microsoft.com/office/officeart/2005/8/layout/vList5"/>
    <dgm:cxn modelId="{35758D8B-D1A6-4B4D-8BD6-5DD6AE7FD193}" type="presParOf" srcId="{B8A87C0C-70D9-F04C-8A9B-38C92A7E0EE4}" destId="{6F835B03-C337-694A-9A12-F681CA3B4567}" srcOrd="0" destOrd="0" presId="urn:microsoft.com/office/officeart/2005/8/layout/vList5"/>
    <dgm:cxn modelId="{96CFCE74-5DF7-564A-8998-4B3C819472CD}" type="presParOf" srcId="{B8A87C0C-70D9-F04C-8A9B-38C92A7E0EE4}" destId="{6E0BE910-D38B-FF42-ADE2-E28AF3AA6867}" srcOrd="1" destOrd="0" presId="urn:microsoft.com/office/officeart/2005/8/layout/vList5"/>
    <dgm:cxn modelId="{D6FA4549-4124-3D41-94F2-81E1FECA5B6D}" type="presParOf" srcId="{B3ADB221-D1AE-AC46-BCF3-FF03908C0989}" destId="{5C08E439-BBEC-2142-835E-E04381D545E2}" srcOrd="1" destOrd="0" presId="urn:microsoft.com/office/officeart/2005/8/layout/vList5"/>
    <dgm:cxn modelId="{4354AB81-1C5B-E346-83C3-6EB786A37B73}" type="presParOf" srcId="{B3ADB221-D1AE-AC46-BCF3-FF03908C0989}" destId="{7A885BAE-99D3-374E-848B-944778FC8EA3}" srcOrd="2" destOrd="0" presId="urn:microsoft.com/office/officeart/2005/8/layout/vList5"/>
    <dgm:cxn modelId="{046E646F-0B62-EB4F-B178-6128CBDF6485}" type="presParOf" srcId="{7A885BAE-99D3-374E-848B-944778FC8EA3}" destId="{109B0BAB-C88D-1244-A366-EAF8E79E4090}" srcOrd="0" destOrd="0" presId="urn:microsoft.com/office/officeart/2005/8/layout/vList5"/>
    <dgm:cxn modelId="{E1CAF1E2-6E8D-B146-9E09-50A0A6E6B1AD}" type="presParOf" srcId="{7A885BAE-99D3-374E-848B-944778FC8EA3}" destId="{DD68B13B-6E55-B841-9F87-FA47BD4524C6}" srcOrd="1" destOrd="0" presId="urn:microsoft.com/office/officeart/2005/8/layout/vList5"/>
    <dgm:cxn modelId="{2F22F869-6CC7-B648-BF1E-B4F5825CF920}" type="presParOf" srcId="{B3ADB221-D1AE-AC46-BCF3-FF03908C0989}" destId="{213D0A57-7FB0-FF4B-9BF9-A7FB543EB55E}" srcOrd="3" destOrd="0" presId="urn:microsoft.com/office/officeart/2005/8/layout/vList5"/>
    <dgm:cxn modelId="{EDEA6E4E-F263-2F4D-8E70-D0AF7EC50124}" type="presParOf" srcId="{B3ADB221-D1AE-AC46-BCF3-FF03908C0989}" destId="{C643A77A-068C-9842-A2D3-E65775985EB8}" srcOrd="4" destOrd="0" presId="urn:microsoft.com/office/officeart/2005/8/layout/vList5"/>
    <dgm:cxn modelId="{0E877063-C339-E249-A15F-1EE66ECD43C3}" type="presParOf" srcId="{C643A77A-068C-9842-A2D3-E65775985EB8}" destId="{DFEE31EC-866B-1442-B617-7C91F41A4D52}" srcOrd="0" destOrd="0" presId="urn:microsoft.com/office/officeart/2005/8/layout/vList5"/>
    <dgm:cxn modelId="{7C69AAEC-1F02-8840-906D-7778B659A335}" type="presParOf" srcId="{C643A77A-068C-9842-A2D3-E65775985EB8}" destId="{B23555B1-4509-B54E-B804-16F1089A28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BEA105-C9BE-D64C-9030-BCF93BDF2BB2}" type="doc">
      <dgm:prSet loTypeId="urn:microsoft.com/office/officeart/2005/8/layout/vList5" loCatId="" qsTypeId="urn:microsoft.com/office/officeart/2005/8/quickstyle/simple2" qsCatId="simple" csTypeId="urn:microsoft.com/office/officeart/2005/8/colors/accent1_1" csCatId="accent1" phldr="1"/>
      <dgm:spPr/>
      <dgm:t>
        <a:bodyPr/>
        <a:lstStyle/>
        <a:p>
          <a:endParaRPr lang="es-ES_tradnl"/>
        </a:p>
      </dgm:t>
    </dgm:pt>
    <dgm:pt modelId="{9B9FC05A-5A7D-234F-A6A1-26D794B9A849}">
      <dgm:prSet phldrT="[Text]" custT="1"/>
      <dgm:spPr/>
      <dgm:t>
        <a:bodyPr/>
        <a:lstStyle/>
        <a:p>
          <a:pPr algn="l"/>
          <a:r>
            <a:rPr lang="es-ES_tradnl" sz="2400" dirty="0"/>
            <a:t>Por qué?</a:t>
          </a:r>
        </a:p>
      </dgm:t>
    </dgm:pt>
    <dgm:pt modelId="{21123466-BBD2-2A4E-AC5C-D69103BA1568}" type="parTrans" cxnId="{2114123F-957B-154F-ADB0-2D3CFA0EE6D3}">
      <dgm:prSet/>
      <dgm:spPr/>
      <dgm:t>
        <a:bodyPr/>
        <a:lstStyle/>
        <a:p>
          <a:endParaRPr lang="es-ES_tradnl" sz="2000"/>
        </a:p>
      </dgm:t>
    </dgm:pt>
    <dgm:pt modelId="{F98E12AA-AD6E-7B46-9BA4-468C6AB93BE9}" type="sibTrans" cxnId="{2114123F-957B-154F-ADB0-2D3CFA0EE6D3}">
      <dgm:prSet/>
      <dgm:spPr/>
      <dgm:t>
        <a:bodyPr/>
        <a:lstStyle/>
        <a:p>
          <a:endParaRPr lang="es-ES_tradnl" sz="2000"/>
        </a:p>
      </dgm:t>
    </dgm:pt>
    <dgm:pt modelId="{67A3A639-1B66-F048-BBAE-18C468300B6B}">
      <dgm:prSet phldrT="[Text]" custT="1"/>
      <dgm:spPr/>
      <dgm:t>
        <a:bodyPr/>
        <a:lstStyle/>
        <a:p>
          <a:r>
            <a:rPr lang="es-ES_tradnl" sz="2000" dirty="0"/>
            <a:t>La devastación de especies marinas tiene un proceso de recuperación largo y a veces inexistente y repercusiones sobre el ecosistema. </a:t>
          </a:r>
        </a:p>
      </dgm:t>
    </dgm:pt>
    <dgm:pt modelId="{8BF0CEA2-D771-2342-B5DC-8489939B3987}" type="parTrans" cxnId="{69AB0C56-FE07-6344-9C78-DA91EA8045FC}">
      <dgm:prSet/>
      <dgm:spPr/>
      <dgm:t>
        <a:bodyPr/>
        <a:lstStyle/>
        <a:p>
          <a:endParaRPr lang="es-ES_tradnl" sz="2000"/>
        </a:p>
      </dgm:t>
    </dgm:pt>
    <dgm:pt modelId="{399D1ABF-5982-5548-9090-7EE54F7447BA}" type="sibTrans" cxnId="{69AB0C56-FE07-6344-9C78-DA91EA8045FC}">
      <dgm:prSet/>
      <dgm:spPr/>
      <dgm:t>
        <a:bodyPr/>
        <a:lstStyle/>
        <a:p>
          <a:endParaRPr lang="es-ES_tradnl" sz="2000"/>
        </a:p>
      </dgm:t>
    </dgm:pt>
    <dgm:pt modelId="{9C584D21-E64D-E547-B887-9D23FE52C151}">
      <dgm:prSet phldrT="[Text]" custT="1"/>
      <dgm:spPr/>
      <dgm:t>
        <a:bodyPr/>
        <a:lstStyle/>
        <a:p>
          <a:r>
            <a:rPr lang="es-ES_tradnl" sz="2400" dirty="0"/>
            <a:t>Puesto Colombia</a:t>
          </a:r>
        </a:p>
      </dgm:t>
    </dgm:pt>
    <dgm:pt modelId="{F5D3EAC2-0906-D842-BFEA-945221EA2BE2}" type="parTrans" cxnId="{A25A46A6-B473-4C4B-8596-177432CB9055}">
      <dgm:prSet/>
      <dgm:spPr/>
      <dgm:t>
        <a:bodyPr/>
        <a:lstStyle/>
        <a:p>
          <a:endParaRPr lang="es-ES_tradnl" sz="2000"/>
        </a:p>
      </dgm:t>
    </dgm:pt>
    <dgm:pt modelId="{BB444870-EA5A-DE42-B772-B5DC06036695}" type="sibTrans" cxnId="{A25A46A6-B473-4C4B-8596-177432CB9055}">
      <dgm:prSet/>
      <dgm:spPr/>
      <dgm:t>
        <a:bodyPr/>
        <a:lstStyle/>
        <a:p>
          <a:endParaRPr lang="es-ES_tradnl" sz="2000"/>
        </a:p>
      </dgm:t>
    </dgm:pt>
    <dgm:pt modelId="{5A8EE277-8B98-2D4F-AFCF-3EC65BCD6C24}">
      <dgm:prSet phldrT="[Text]" custT="1"/>
      <dgm:spPr/>
      <dgm:t>
        <a:bodyPr/>
        <a:lstStyle/>
        <a:p>
          <a:r>
            <a:rPr lang="es-ES_tradnl" sz="2000" dirty="0"/>
            <a:t>138/180  (nivel del indicador: un tercio de sus pares)</a:t>
          </a:r>
        </a:p>
      </dgm:t>
    </dgm:pt>
    <dgm:pt modelId="{57CCE1F9-0003-9442-81BB-536235C1512F}" type="parTrans" cxnId="{67724B25-D4EF-1E4A-8DBF-7B7EA550B08D}">
      <dgm:prSet/>
      <dgm:spPr/>
      <dgm:t>
        <a:bodyPr/>
        <a:lstStyle/>
        <a:p>
          <a:endParaRPr lang="es-ES_tradnl" sz="2000"/>
        </a:p>
      </dgm:t>
    </dgm:pt>
    <dgm:pt modelId="{A66BC9C7-E30A-864B-98E0-D49ED17C8A7E}" type="sibTrans" cxnId="{67724B25-D4EF-1E4A-8DBF-7B7EA550B08D}">
      <dgm:prSet/>
      <dgm:spPr/>
      <dgm:t>
        <a:bodyPr/>
        <a:lstStyle/>
        <a:p>
          <a:endParaRPr lang="es-ES_tradnl" sz="2000"/>
        </a:p>
      </dgm:t>
    </dgm:pt>
    <dgm:pt modelId="{135F567B-9988-AB4E-BCC4-9EB26073F164}">
      <dgm:prSet phldrT="[Text]" custT="1"/>
      <dgm:spPr/>
      <dgm:t>
        <a:bodyPr/>
        <a:lstStyle/>
        <a:p>
          <a:pPr algn="l"/>
          <a:r>
            <a:rPr lang="es-ES_tradnl" sz="2400" dirty="0"/>
            <a:t>Indicador EPI</a:t>
          </a:r>
        </a:p>
      </dgm:t>
    </dgm:pt>
    <dgm:pt modelId="{B2541FED-C416-674E-99CE-526B515E2727}" type="parTrans" cxnId="{DB2641F5-41BC-A74C-8F0E-4F31DA0C87CA}">
      <dgm:prSet/>
      <dgm:spPr/>
      <dgm:t>
        <a:bodyPr/>
        <a:lstStyle/>
        <a:p>
          <a:endParaRPr lang="es-ES_tradnl" sz="2000"/>
        </a:p>
      </dgm:t>
    </dgm:pt>
    <dgm:pt modelId="{2042B524-E20D-D349-9BF5-BB3EBF5A6D2D}" type="sibTrans" cxnId="{DB2641F5-41BC-A74C-8F0E-4F31DA0C87CA}">
      <dgm:prSet/>
      <dgm:spPr/>
      <dgm:t>
        <a:bodyPr/>
        <a:lstStyle/>
        <a:p>
          <a:endParaRPr lang="es-ES_tradnl" sz="2000"/>
        </a:p>
      </dgm:t>
    </dgm:pt>
    <dgm:pt modelId="{006F46B7-C42D-3143-940C-133F54DA336A}">
      <dgm:prSet phldrT="[Text]" custT="1"/>
      <dgm:spPr/>
      <dgm:t>
        <a:bodyPr/>
        <a:lstStyle/>
        <a:p>
          <a:r>
            <a:rPr lang="es-ES_tradnl" sz="2000" dirty="0"/>
            <a:t>Cambio en el acervo de peces (100%)</a:t>
          </a:r>
        </a:p>
      </dgm:t>
    </dgm:pt>
    <dgm:pt modelId="{5BBCE973-1D59-F249-8CAD-B9CD817E7D6F}" type="parTrans" cxnId="{FA56F0C9-908D-C046-B07F-59EC8DEB09FA}">
      <dgm:prSet/>
      <dgm:spPr/>
      <dgm:t>
        <a:bodyPr/>
        <a:lstStyle/>
        <a:p>
          <a:endParaRPr lang="es-ES_tradnl" sz="2000"/>
        </a:p>
      </dgm:t>
    </dgm:pt>
    <dgm:pt modelId="{5FF84C7D-B1F1-2E4D-9231-9D45D8FF0A94}" type="sibTrans" cxnId="{FA56F0C9-908D-C046-B07F-59EC8DEB09FA}">
      <dgm:prSet/>
      <dgm:spPr/>
      <dgm:t>
        <a:bodyPr/>
        <a:lstStyle/>
        <a:p>
          <a:endParaRPr lang="es-ES_tradnl" sz="2000"/>
        </a:p>
      </dgm:t>
    </dgm:pt>
    <dgm:pt modelId="{B3ADB221-D1AE-AC46-BCF3-FF03908C0989}" type="pres">
      <dgm:prSet presAssocID="{0FBEA105-C9BE-D64C-9030-BCF93BDF2BB2}" presName="Name0" presStyleCnt="0">
        <dgm:presLayoutVars>
          <dgm:dir/>
          <dgm:animLvl val="lvl"/>
          <dgm:resizeHandles val="exact"/>
        </dgm:presLayoutVars>
      </dgm:prSet>
      <dgm:spPr/>
    </dgm:pt>
    <dgm:pt modelId="{B8A87C0C-70D9-F04C-8A9B-38C92A7E0EE4}" type="pres">
      <dgm:prSet presAssocID="{135F567B-9988-AB4E-BCC4-9EB26073F164}" presName="linNode" presStyleCnt="0"/>
      <dgm:spPr/>
    </dgm:pt>
    <dgm:pt modelId="{6F835B03-C337-694A-9A12-F681CA3B4567}" type="pres">
      <dgm:prSet presAssocID="{135F567B-9988-AB4E-BCC4-9EB26073F164}" presName="parentText" presStyleLbl="node1" presStyleIdx="0" presStyleCnt="3" custScaleX="48364" custScaleY="19908">
        <dgm:presLayoutVars>
          <dgm:chMax val="1"/>
          <dgm:bulletEnabled val="1"/>
        </dgm:presLayoutVars>
      </dgm:prSet>
      <dgm:spPr/>
    </dgm:pt>
    <dgm:pt modelId="{6E0BE910-D38B-FF42-ADE2-E28AF3AA6867}" type="pres">
      <dgm:prSet presAssocID="{135F567B-9988-AB4E-BCC4-9EB26073F164}" presName="descendantText" presStyleLbl="alignAccFollowNode1" presStyleIdx="0" presStyleCnt="3" custScaleY="18194">
        <dgm:presLayoutVars>
          <dgm:bulletEnabled val="1"/>
        </dgm:presLayoutVars>
      </dgm:prSet>
      <dgm:spPr/>
    </dgm:pt>
    <dgm:pt modelId="{5C08E439-BBEC-2142-835E-E04381D545E2}" type="pres">
      <dgm:prSet presAssocID="{2042B524-E20D-D349-9BF5-BB3EBF5A6D2D}" presName="sp" presStyleCnt="0"/>
      <dgm:spPr/>
    </dgm:pt>
    <dgm:pt modelId="{7A885BAE-99D3-374E-848B-944778FC8EA3}" type="pres">
      <dgm:prSet presAssocID="{9B9FC05A-5A7D-234F-A6A1-26D794B9A849}" presName="linNode" presStyleCnt="0"/>
      <dgm:spPr/>
    </dgm:pt>
    <dgm:pt modelId="{109B0BAB-C88D-1244-A366-EAF8E79E4090}" type="pres">
      <dgm:prSet presAssocID="{9B9FC05A-5A7D-234F-A6A1-26D794B9A849}" presName="parentText" presStyleLbl="node1" presStyleIdx="1" presStyleCnt="3" custScaleX="48364" custScaleY="19807" custLinFactNeighborX="409" custLinFactNeighborY="609">
        <dgm:presLayoutVars>
          <dgm:chMax val="1"/>
          <dgm:bulletEnabled val="1"/>
        </dgm:presLayoutVars>
      </dgm:prSet>
      <dgm:spPr/>
    </dgm:pt>
    <dgm:pt modelId="{DD68B13B-6E55-B841-9F87-FA47BD4524C6}" type="pres">
      <dgm:prSet presAssocID="{9B9FC05A-5A7D-234F-A6A1-26D794B9A849}" presName="descendantText" presStyleLbl="alignAccFollowNode1" presStyleIdx="1" presStyleCnt="3" custScaleY="28862" custLinFactNeighborX="119" custLinFactNeighborY="-1952">
        <dgm:presLayoutVars>
          <dgm:bulletEnabled val="1"/>
        </dgm:presLayoutVars>
      </dgm:prSet>
      <dgm:spPr/>
    </dgm:pt>
    <dgm:pt modelId="{213D0A57-7FB0-FF4B-9BF9-A7FB543EB55E}" type="pres">
      <dgm:prSet presAssocID="{F98E12AA-AD6E-7B46-9BA4-468C6AB93BE9}" presName="sp" presStyleCnt="0"/>
      <dgm:spPr/>
    </dgm:pt>
    <dgm:pt modelId="{C643A77A-068C-9842-A2D3-E65775985EB8}" type="pres">
      <dgm:prSet presAssocID="{9C584D21-E64D-E547-B887-9D23FE52C151}" presName="linNode" presStyleCnt="0"/>
      <dgm:spPr/>
    </dgm:pt>
    <dgm:pt modelId="{DFEE31EC-866B-1442-B617-7C91F41A4D52}" type="pres">
      <dgm:prSet presAssocID="{9C584D21-E64D-E547-B887-9D23FE52C151}" presName="parentText" presStyleLbl="node1" presStyleIdx="2" presStyleCnt="3" custScaleX="48364" custScaleY="19919">
        <dgm:presLayoutVars>
          <dgm:chMax val="1"/>
          <dgm:bulletEnabled val="1"/>
        </dgm:presLayoutVars>
      </dgm:prSet>
      <dgm:spPr/>
    </dgm:pt>
    <dgm:pt modelId="{B23555B1-4509-B54E-B804-16F1089A2857}" type="pres">
      <dgm:prSet presAssocID="{9C584D21-E64D-E547-B887-9D23FE52C151}" presName="descendantText" presStyleLbl="alignAccFollowNode1" presStyleIdx="2" presStyleCnt="3" custScaleY="17567">
        <dgm:presLayoutVars>
          <dgm:bulletEnabled val="1"/>
        </dgm:presLayoutVars>
      </dgm:prSet>
      <dgm:spPr/>
    </dgm:pt>
  </dgm:ptLst>
  <dgm:cxnLst>
    <dgm:cxn modelId="{D7536F08-E127-EE4E-B737-95469AEE13FE}" type="presOf" srcId="{9C584D21-E64D-E547-B887-9D23FE52C151}" destId="{DFEE31EC-866B-1442-B617-7C91F41A4D52}" srcOrd="0" destOrd="0" presId="urn:microsoft.com/office/officeart/2005/8/layout/vList5"/>
    <dgm:cxn modelId="{67724B25-D4EF-1E4A-8DBF-7B7EA550B08D}" srcId="{9C584D21-E64D-E547-B887-9D23FE52C151}" destId="{5A8EE277-8B98-2D4F-AFCF-3EC65BCD6C24}" srcOrd="0" destOrd="0" parTransId="{57CCE1F9-0003-9442-81BB-536235C1512F}" sibTransId="{A66BC9C7-E30A-864B-98E0-D49ED17C8A7E}"/>
    <dgm:cxn modelId="{54CEE428-2992-2944-8CE4-AC8EF5030D61}" type="presOf" srcId="{0FBEA105-C9BE-D64C-9030-BCF93BDF2BB2}" destId="{B3ADB221-D1AE-AC46-BCF3-FF03908C0989}" srcOrd="0" destOrd="0" presId="urn:microsoft.com/office/officeart/2005/8/layout/vList5"/>
    <dgm:cxn modelId="{70DB7029-E8DE-F04A-AD37-FB572AB8D148}" type="presOf" srcId="{135F567B-9988-AB4E-BCC4-9EB26073F164}" destId="{6F835B03-C337-694A-9A12-F681CA3B4567}" srcOrd="0" destOrd="0" presId="urn:microsoft.com/office/officeart/2005/8/layout/vList5"/>
    <dgm:cxn modelId="{2114123F-957B-154F-ADB0-2D3CFA0EE6D3}" srcId="{0FBEA105-C9BE-D64C-9030-BCF93BDF2BB2}" destId="{9B9FC05A-5A7D-234F-A6A1-26D794B9A849}" srcOrd="1" destOrd="0" parTransId="{21123466-BBD2-2A4E-AC5C-D69103BA1568}" sibTransId="{F98E12AA-AD6E-7B46-9BA4-468C6AB93BE9}"/>
    <dgm:cxn modelId="{43A09B6C-C195-584F-B34F-95A0E89E49B8}" type="presOf" srcId="{5A8EE277-8B98-2D4F-AFCF-3EC65BCD6C24}" destId="{B23555B1-4509-B54E-B804-16F1089A2857}" srcOrd="0" destOrd="0" presId="urn:microsoft.com/office/officeart/2005/8/layout/vList5"/>
    <dgm:cxn modelId="{B6C1F651-CEFF-A94A-BDD9-61C097C387DB}" type="presOf" srcId="{006F46B7-C42D-3143-940C-133F54DA336A}" destId="{6E0BE910-D38B-FF42-ADE2-E28AF3AA6867}" srcOrd="0" destOrd="0" presId="urn:microsoft.com/office/officeart/2005/8/layout/vList5"/>
    <dgm:cxn modelId="{69AB0C56-FE07-6344-9C78-DA91EA8045FC}" srcId="{9B9FC05A-5A7D-234F-A6A1-26D794B9A849}" destId="{67A3A639-1B66-F048-BBAE-18C468300B6B}" srcOrd="0" destOrd="0" parTransId="{8BF0CEA2-D771-2342-B5DC-8489939B3987}" sibTransId="{399D1ABF-5982-5548-9090-7EE54F7447BA}"/>
    <dgm:cxn modelId="{A4818DA4-D14E-A442-8EDB-BD87BE7619DE}" type="presOf" srcId="{9B9FC05A-5A7D-234F-A6A1-26D794B9A849}" destId="{109B0BAB-C88D-1244-A366-EAF8E79E4090}" srcOrd="0" destOrd="0" presId="urn:microsoft.com/office/officeart/2005/8/layout/vList5"/>
    <dgm:cxn modelId="{A25A46A6-B473-4C4B-8596-177432CB9055}" srcId="{0FBEA105-C9BE-D64C-9030-BCF93BDF2BB2}" destId="{9C584D21-E64D-E547-B887-9D23FE52C151}" srcOrd="2" destOrd="0" parTransId="{F5D3EAC2-0906-D842-BFEA-945221EA2BE2}" sibTransId="{BB444870-EA5A-DE42-B772-B5DC06036695}"/>
    <dgm:cxn modelId="{FA56F0C9-908D-C046-B07F-59EC8DEB09FA}" srcId="{135F567B-9988-AB4E-BCC4-9EB26073F164}" destId="{006F46B7-C42D-3143-940C-133F54DA336A}" srcOrd="0" destOrd="0" parTransId="{5BBCE973-1D59-F249-8CAD-B9CD817E7D6F}" sibTransId="{5FF84C7D-B1F1-2E4D-9231-9D45D8FF0A94}"/>
    <dgm:cxn modelId="{B6CBC2EF-6409-5847-B101-6C430E3AB9DB}" type="presOf" srcId="{67A3A639-1B66-F048-BBAE-18C468300B6B}" destId="{DD68B13B-6E55-B841-9F87-FA47BD4524C6}" srcOrd="0" destOrd="0" presId="urn:microsoft.com/office/officeart/2005/8/layout/vList5"/>
    <dgm:cxn modelId="{DB2641F5-41BC-A74C-8F0E-4F31DA0C87CA}" srcId="{0FBEA105-C9BE-D64C-9030-BCF93BDF2BB2}" destId="{135F567B-9988-AB4E-BCC4-9EB26073F164}" srcOrd="0" destOrd="0" parTransId="{B2541FED-C416-674E-99CE-526B515E2727}" sibTransId="{2042B524-E20D-D349-9BF5-BB3EBF5A6D2D}"/>
    <dgm:cxn modelId="{F491BAF0-2D3A-5C42-B946-BE062D180637}" type="presParOf" srcId="{B3ADB221-D1AE-AC46-BCF3-FF03908C0989}" destId="{B8A87C0C-70D9-F04C-8A9B-38C92A7E0EE4}" srcOrd="0" destOrd="0" presId="urn:microsoft.com/office/officeart/2005/8/layout/vList5"/>
    <dgm:cxn modelId="{541E144B-ACBA-9341-8F70-ECB7D817F2B6}" type="presParOf" srcId="{B8A87C0C-70D9-F04C-8A9B-38C92A7E0EE4}" destId="{6F835B03-C337-694A-9A12-F681CA3B4567}" srcOrd="0" destOrd="0" presId="urn:microsoft.com/office/officeart/2005/8/layout/vList5"/>
    <dgm:cxn modelId="{2FE93FBA-DB2D-FE4D-B492-A7E91FEE5BB2}" type="presParOf" srcId="{B8A87C0C-70D9-F04C-8A9B-38C92A7E0EE4}" destId="{6E0BE910-D38B-FF42-ADE2-E28AF3AA6867}" srcOrd="1" destOrd="0" presId="urn:microsoft.com/office/officeart/2005/8/layout/vList5"/>
    <dgm:cxn modelId="{EAF66D72-DAD9-3241-B131-3B42F2FA5729}" type="presParOf" srcId="{B3ADB221-D1AE-AC46-BCF3-FF03908C0989}" destId="{5C08E439-BBEC-2142-835E-E04381D545E2}" srcOrd="1" destOrd="0" presId="urn:microsoft.com/office/officeart/2005/8/layout/vList5"/>
    <dgm:cxn modelId="{4E194461-3526-E24E-A668-BEC98DB71035}" type="presParOf" srcId="{B3ADB221-D1AE-AC46-BCF3-FF03908C0989}" destId="{7A885BAE-99D3-374E-848B-944778FC8EA3}" srcOrd="2" destOrd="0" presId="urn:microsoft.com/office/officeart/2005/8/layout/vList5"/>
    <dgm:cxn modelId="{1834F64A-678C-BC4D-B002-58FC262D4B31}" type="presParOf" srcId="{7A885BAE-99D3-374E-848B-944778FC8EA3}" destId="{109B0BAB-C88D-1244-A366-EAF8E79E4090}" srcOrd="0" destOrd="0" presId="urn:microsoft.com/office/officeart/2005/8/layout/vList5"/>
    <dgm:cxn modelId="{73E7FDD0-753E-754F-A37C-B492E48AE169}" type="presParOf" srcId="{7A885BAE-99D3-374E-848B-944778FC8EA3}" destId="{DD68B13B-6E55-B841-9F87-FA47BD4524C6}" srcOrd="1" destOrd="0" presId="urn:microsoft.com/office/officeart/2005/8/layout/vList5"/>
    <dgm:cxn modelId="{029F6385-0340-2F45-AEE3-74DB08339975}" type="presParOf" srcId="{B3ADB221-D1AE-AC46-BCF3-FF03908C0989}" destId="{213D0A57-7FB0-FF4B-9BF9-A7FB543EB55E}" srcOrd="3" destOrd="0" presId="urn:microsoft.com/office/officeart/2005/8/layout/vList5"/>
    <dgm:cxn modelId="{7768F85D-BC46-BA4D-B240-2557FAC831EA}" type="presParOf" srcId="{B3ADB221-D1AE-AC46-BCF3-FF03908C0989}" destId="{C643A77A-068C-9842-A2D3-E65775985EB8}" srcOrd="4" destOrd="0" presId="urn:microsoft.com/office/officeart/2005/8/layout/vList5"/>
    <dgm:cxn modelId="{31F4E340-5F41-BB4C-B2D1-42D88B69D4DD}" type="presParOf" srcId="{C643A77A-068C-9842-A2D3-E65775985EB8}" destId="{DFEE31EC-866B-1442-B617-7C91F41A4D52}" srcOrd="0" destOrd="0" presId="urn:microsoft.com/office/officeart/2005/8/layout/vList5"/>
    <dgm:cxn modelId="{60B43DB8-5E6F-BF4F-A1AF-1B3CC5E3C1B5}" type="presParOf" srcId="{C643A77A-068C-9842-A2D3-E65775985EB8}" destId="{B23555B1-4509-B54E-B804-16F1089A28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BEA105-C9BE-D64C-9030-BCF93BDF2BB2}" type="doc">
      <dgm:prSet loTypeId="urn:microsoft.com/office/officeart/2005/8/layout/vList5" loCatId="" qsTypeId="urn:microsoft.com/office/officeart/2005/8/quickstyle/simple2" qsCatId="simple" csTypeId="urn:microsoft.com/office/officeart/2005/8/colors/accent1_1" csCatId="accent1" phldr="1"/>
      <dgm:spPr/>
      <dgm:t>
        <a:bodyPr/>
        <a:lstStyle/>
        <a:p>
          <a:endParaRPr lang="es-ES_tradnl"/>
        </a:p>
      </dgm:t>
    </dgm:pt>
    <dgm:pt modelId="{9B9FC05A-5A7D-234F-A6A1-26D794B9A849}">
      <dgm:prSet phldrT="[Text]" custT="1"/>
      <dgm:spPr/>
      <dgm:t>
        <a:bodyPr/>
        <a:lstStyle/>
        <a:p>
          <a:pPr algn="l"/>
          <a:r>
            <a:rPr lang="es-ES_tradnl" sz="2400" dirty="0"/>
            <a:t>Por qué?</a:t>
          </a:r>
        </a:p>
      </dgm:t>
    </dgm:pt>
    <dgm:pt modelId="{21123466-BBD2-2A4E-AC5C-D69103BA1568}" type="parTrans" cxnId="{2114123F-957B-154F-ADB0-2D3CFA0EE6D3}">
      <dgm:prSet/>
      <dgm:spPr/>
      <dgm:t>
        <a:bodyPr/>
        <a:lstStyle/>
        <a:p>
          <a:endParaRPr lang="es-ES_tradnl" sz="2000"/>
        </a:p>
      </dgm:t>
    </dgm:pt>
    <dgm:pt modelId="{F98E12AA-AD6E-7B46-9BA4-468C6AB93BE9}" type="sibTrans" cxnId="{2114123F-957B-154F-ADB0-2D3CFA0EE6D3}">
      <dgm:prSet/>
      <dgm:spPr/>
      <dgm:t>
        <a:bodyPr/>
        <a:lstStyle/>
        <a:p>
          <a:endParaRPr lang="es-ES_tradnl" sz="2000"/>
        </a:p>
      </dgm:t>
    </dgm:pt>
    <dgm:pt modelId="{67A3A639-1B66-F048-BBAE-18C468300B6B}">
      <dgm:prSet phldrT="[Text]" custT="1"/>
      <dgm:spPr/>
      <dgm:t>
        <a:bodyPr/>
        <a:lstStyle/>
        <a:p>
          <a:r>
            <a:rPr lang="es-ES_tradnl" sz="2000" dirty="0"/>
            <a:t>Enormes e inestimables pérdidas para los países</a:t>
          </a:r>
        </a:p>
      </dgm:t>
    </dgm:pt>
    <dgm:pt modelId="{8BF0CEA2-D771-2342-B5DC-8489939B3987}" type="parTrans" cxnId="{69AB0C56-FE07-6344-9C78-DA91EA8045FC}">
      <dgm:prSet/>
      <dgm:spPr/>
      <dgm:t>
        <a:bodyPr/>
        <a:lstStyle/>
        <a:p>
          <a:endParaRPr lang="es-ES_tradnl" sz="2000"/>
        </a:p>
      </dgm:t>
    </dgm:pt>
    <dgm:pt modelId="{399D1ABF-5982-5548-9090-7EE54F7447BA}" type="sibTrans" cxnId="{69AB0C56-FE07-6344-9C78-DA91EA8045FC}">
      <dgm:prSet/>
      <dgm:spPr/>
      <dgm:t>
        <a:bodyPr/>
        <a:lstStyle/>
        <a:p>
          <a:endParaRPr lang="es-ES_tradnl" sz="2000"/>
        </a:p>
      </dgm:t>
    </dgm:pt>
    <dgm:pt modelId="{9C584D21-E64D-E547-B887-9D23FE52C151}">
      <dgm:prSet phldrT="[Text]" custT="1"/>
      <dgm:spPr/>
      <dgm:t>
        <a:bodyPr/>
        <a:lstStyle/>
        <a:p>
          <a:pPr algn="l"/>
          <a:r>
            <a:rPr lang="es-ES_tradnl" sz="2400" dirty="0"/>
            <a:t>Puesto Colombia</a:t>
          </a:r>
        </a:p>
      </dgm:t>
    </dgm:pt>
    <dgm:pt modelId="{F5D3EAC2-0906-D842-BFEA-945221EA2BE2}" type="parTrans" cxnId="{A25A46A6-B473-4C4B-8596-177432CB9055}">
      <dgm:prSet/>
      <dgm:spPr/>
      <dgm:t>
        <a:bodyPr/>
        <a:lstStyle/>
        <a:p>
          <a:endParaRPr lang="es-ES_tradnl" sz="2000"/>
        </a:p>
      </dgm:t>
    </dgm:pt>
    <dgm:pt modelId="{BB444870-EA5A-DE42-B772-B5DC06036695}" type="sibTrans" cxnId="{A25A46A6-B473-4C4B-8596-177432CB9055}">
      <dgm:prSet/>
      <dgm:spPr/>
      <dgm:t>
        <a:bodyPr/>
        <a:lstStyle/>
        <a:p>
          <a:endParaRPr lang="es-ES_tradnl" sz="2000"/>
        </a:p>
      </dgm:t>
    </dgm:pt>
    <dgm:pt modelId="{5A8EE277-8B98-2D4F-AFCF-3EC65BCD6C24}">
      <dgm:prSet phldrT="[Text]" custT="1"/>
      <dgm:spPr/>
      <dgm:t>
        <a:bodyPr/>
        <a:lstStyle/>
        <a:p>
          <a:r>
            <a:rPr lang="es-ES_tradnl" sz="2000" dirty="0"/>
            <a:t>63/180</a:t>
          </a:r>
        </a:p>
      </dgm:t>
    </dgm:pt>
    <dgm:pt modelId="{57CCE1F9-0003-9442-81BB-536235C1512F}" type="parTrans" cxnId="{67724B25-D4EF-1E4A-8DBF-7B7EA550B08D}">
      <dgm:prSet/>
      <dgm:spPr/>
      <dgm:t>
        <a:bodyPr/>
        <a:lstStyle/>
        <a:p>
          <a:endParaRPr lang="es-ES_tradnl" sz="2000"/>
        </a:p>
      </dgm:t>
    </dgm:pt>
    <dgm:pt modelId="{A66BC9C7-E30A-864B-98E0-D49ED17C8A7E}" type="sibTrans" cxnId="{67724B25-D4EF-1E4A-8DBF-7B7EA550B08D}">
      <dgm:prSet/>
      <dgm:spPr/>
      <dgm:t>
        <a:bodyPr/>
        <a:lstStyle/>
        <a:p>
          <a:endParaRPr lang="es-ES_tradnl" sz="2000"/>
        </a:p>
      </dgm:t>
    </dgm:pt>
    <dgm:pt modelId="{135F567B-9988-AB4E-BCC4-9EB26073F164}">
      <dgm:prSet phldrT="[Text]" custT="1"/>
      <dgm:spPr/>
      <dgm:t>
        <a:bodyPr/>
        <a:lstStyle/>
        <a:p>
          <a:pPr algn="l"/>
          <a:r>
            <a:rPr lang="es-ES_tradnl" sz="2400" dirty="0"/>
            <a:t>Indicador EPI</a:t>
          </a:r>
        </a:p>
      </dgm:t>
    </dgm:pt>
    <dgm:pt modelId="{B2541FED-C416-674E-99CE-526B515E2727}" type="parTrans" cxnId="{DB2641F5-41BC-A74C-8F0E-4F31DA0C87CA}">
      <dgm:prSet/>
      <dgm:spPr/>
      <dgm:t>
        <a:bodyPr/>
        <a:lstStyle/>
        <a:p>
          <a:endParaRPr lang="es-ES_tradnl" sz="2000"/>
        </a:p>
      </dgm:t>
    </dgm:pt>
    <dgm:pt modelId="{2042B524-E20D-D349-9BF5-BB3EBF5A6D2D}" type="sibTrans" cxnId="{DB2641F5-41BC-A74C-8F0E-4F31DA0C87CA}">
      <dgm:prSet/>
      <dgm:spPr/>
      <dgm:t>
        <a:bodyPr/>
        <a:lstStyle/>
        <a:p>
          <a:endParaRPr lang="es-ES_tradnl" sz="2000"/>
        </a:p>
      </dgm:t>
    </dgm:pt>
    <dgm:pt modelId="{006F46B7-C42D-3143-940C-133F54DA336A}">
      <dgm:prSet phldrT="[Text]" custT="1"/>
      <dgm:spPr/>
      <dgm:t>
        <a:bodyPr/>
        <a:lstStyle/>
        <a:p>
          <a:r>
            <a:rPr lang="es-ES_tradnl" sz="2000" dirty="0"/>
            <a:t>Áreas terrestres protegidas (40%)</a:t>
          </a:r>
        </a:p>
      </dgm:t>
    </dgm:pt>
    <dgm:pt modelId="{5BBCE973-1D59-F249-8CAD-B9CD817E7D6F}" type="parTrans" cxnId="{FA56F0C9-908D-C046-B07F-59EC8DEB09FA}">
      <dgm:prSet/>
      <dgm:spPr/>
      <dgm:t>
        <a:bodyPr/>
        <a:lstStyle/>
        <a:p>
          <a:endParaRPr lang="es-ES_tradnl" sz="2000"/>
        </a:p>
      </dgm:t>
    </dgm:pt>
    <dgm:pt modelId="{5FF84C7D-B1F1-2E4D-9231-9D45D8FF0A94}" type="sibTrans" cxnId="{FA56F0C9-908D-C046-B07F-59EC8DEB09FA}">
      <dgm:prSet/>
      <dgm:spPr/>
      <dgm:t>
        <a:bodyPr/>
        <a:lstStyle/>
        <a:p>
          <a:endParaRPr lang="es-ES_tradnl" sz="2000"/>
        </a:p>
      </dgm:t>
    </dgm:pt>
    <dgm:pt modelId="{72BEBB89-CC22-F545-8C7B-BD84B6D33EA1}">
      <dgm:prSet custT="1"/>
      <dgm:spPr/>
      <dgm:t>
        <a:bodyPr/>
        <a:lstStyle/>
        <a:p>
          <a:r>
            <a:rPr lang="es-ES_tradnl" sz="2000" dirty="0"/>
            <a:t>Áreas marinas protegidas (20%)</a:t>
          </a:r>
        </a:p>
      </dgm:t>
    </dgm:pt>
    <dgm:pt modelId="{FC62532D-C9AF-D64B-AB13-65AAC55E67FD}" type="parTrans" cxnId="{2ACDAFF8-E46E-864E-A819-1721A96D7290}">
      <dgm:prSet/>
      <dgm:spPr/>
      <dgm:t>
        <a:bodyPr/>
        <a:lstStyle/>
        <a:p>
          <a:endParaRPr lang="es-ES_tradnl"/>
        </a:p>
      </dgm:t>
    </dgm:pt>
    <dgm:pt modelId="{B21E2EBD-E8DD-1E42-88E3-42A15A0486A4}" type="sibTrans" cxnId="{2ACDAFF8-E46E-864E-A819-1721A96D7290}">
      <dgm:prSet/>
      <dgm:spPr/>
      <dgm:t>
        <a:bodyPr/>
        <a:lstStyle/>
        <a:p>
          <a:endParaRPr lang="es-ES_tradnl"/>
        </a:p>
      </dgm:t>
    </dgm:pt>
    <dgm:pt modelId="{0CE1B847-2068-D240-9AB5-F9B927321D04}">
      <dgm:prSet custT="1"/>
      <dgm:spPr/>
      <dgm:t>
        <a:bodyPr/>
        <a:lstStyle/>
        <a:p>
          <a:r>
            <a:rPr lang="es-ES_tradnl" sz="2000" dirty="0"/>
            <a:t>Protección de especies (40%)</a:t>
          </a:r>
        </a:p>
      </dgm:t>
    </dgm:pt>
    <dgm:pt modelId="{26481D8E-6EBF-E34B-99C7-CB4C4D0D8F4F}" type="parTrans" cxnId="{A5051972-1D8B-B64B-95EE-86A31759B8D9}">
      <dgm:prSet/>
      <dgm:spPr/>
      <dgm:t>
        <a:bodyPr/>
        <a:lstStyle/>
        <a:p>
          <a:endParaRPr lang="es-ES_tradnl"/>
        </a:p>
      </dgm:t>
    </dgm:pt>
    <dgm:pt modelId="{4D51A001-2F90-B346-BDF6-212DD117BA51}" type="sibTrans" cxnId="{A5051972-1D8B-B64B-95EE-86A31759B8D9}">
      <dgm:prSet/>
      <dgm:spPr/>
      <dgm:t>
        <a:bodyPr/>
        <a:lstStyle/>
        <a:p>
          <a:endParaRPr lang="es-ES_tradnl"/>
        </a:p>
      </dgm:t>
    </dgm:pt>
    <dgm:pt modelId="{B3ADB221-D1AE-AC46-BCF3-FF03908C0989}" type="pres">
      <dgm:prSet presAssocID="{0FBEA105-C9BE-D64C-9030-BCF93BDF2BB2}" presName="Name0" presStyleCnt="0">
        <dgm:presLayoutVars>
          <dgm:dir/>
          <dgm:animLvl val="lvl"/>
          <dgm:resizeHandles val="exact"/>
        </dgm:presLayoutVars>
      </dgm:prSet>
      <dgm:spPr/>
    </dgm:pt>
    <dgm:pt modelId="{B8A87C0C-70D9-F04C-8A9B-38C92A7E0EE4}" type="pres">
      <dgm:prSet presAssocID="{135F567B-9988-AB4E-BCC4-9EB26073F164}" presName="linNode" presStyleCnt="0"/>
      <dgm:spPr/>
    </dgm:pt>
    <dgm:pt modelId="{6F835B03-C337-694A-9A12-F681CA3B4567}" type="pres">
      <dgm:prSet presAssocID="{135F567B-9988-AB4E-BCC4-9EB26073F164}" presName="parentText" presStyleLbl="node1" presStyleIdx="0" presStyleCnt="3" custScaleX="48364" custScaleY="20462">
        <dgm:presLayoutVars>
          <dgm:chMax val="1"/>
          <dgm:bulletEnabled val="1"/>
        </dgm:presLayoutVars>
      </dgm:prSet>
      <dgm:spPr/>
    </dgm:pt>
    <dgm:pt modelId="{6E0BE910-D38B-FF42-ADE2-E28AF3AA6867}" type="pres">
      <dgm:prSet presAssocID="{135F567B-9988-AB4E-BCC4-9EB26073F164}" presName="descendantText" presStyleLbl="alignAccFollowNode1" presStyleIdx="0" presStyleCnt="3" custScaleY="46533">
        <dgm:presLayoutVars>
          <dgm:bulletEnabled val="1"/>
        </dgm:presLayoutVars>
      </dgm:prSet>
      <dgm:spPr/>
    </dgm:pt>
    <dgm:pt modelId="{5C08E439-BBEC-2142-835E-E04381D545E2}" type="pres">
      <dgm:prSet presAssocID="{2042B524-E20D-D349-9BF5-BB3EBF5A6D2D}" presName="sp" presStyleCnt="0"/>
      <dgm:spPr/>
    </dgm:pt>
    <dgm:pt modelId="{7A885BAE-99D3-374E-848B-944778FC8EA3}" type="pres">
      <dgm:prSet presAssocID="{9B9FC05A-5A7D-234F-A6A1-26D794B9A849}" presName="linNode" presStyleCnt="0"/>
      <dgm:spPr/>
    </dgm:pt>
    <dgm:pt modelId="{109B0BAB-C88D-1244-A366-EAF8E79E4090}" type="pres">
      <dgm:prSet presAssocID="{9B9FC05A-5A7D-234F-A6A1-26D794B9A849}" presName="parentText" presStyleLbl="node1" presStyleIdx="1" presStyleCnt="3" custScaleX="48364" custScaleY="19661" custLinFactNeighborX="409" custLinFactNeighborY="609">
        <dgm:presLayoutVars>
          <dgm:chMax val="1"/>
          <dgm:bulletEnabled val="1"/>
        </dgm:presLayoutVars>
      </dgm:prSet>
      <dgm:spPr/>
    </dgm:pt>
    <dgm:pt modelId="{DD68B13B-6E55-B841-9F87-FA47BD4524C6}" type="pres">
      <dgm:prSet presAssocID="{9B9FC05A-5A7D-234F-A6A1-26D794B9A849}" presName="descendantText" presStyleLbl="alignAccFollowNode1" presStyleIdx="1" presStyleCnt="3" custScaleY="26992" custLinFactNeighborX="119" custLinFactNeighborY="-1280">
        <dgm:presLayoutVars>
          <dgm:bulletEnabled val="1"/>
        </dgm:presLayoutVars>
      </dgm:prSet>
      <dgm:spPr/>
    </dgm:pt>
    <dgm:pt modelId="{213D0A57-7FB0-FF4B-9BF9-A7FB543EB55E}" type="pres">
      <dgm:prSet presAssocID="{F98E12AA-AD6E-7B46-9BA4-468C6AB93BE9}" presName="sp" presStyleCnt="0"/>
      <dgm:spPr/>
    </dgm:pt>
    <dgm:pt modelId="{C643A77A-068C-9842-A2D3-E65775985EB8}" type="pres">
      <dgm:prSet presAssocID="{9C584D21-E64D-E547-B887-9D23FE52C151}" presName="linNode" presStyleCnt="0"/>
      <dgm:spPr/>
    </dgm:pt>
    <dgm:pt modelId="{DFEE31EC-866B-1442-B617-7C91F41A4D52}" type="pres">
      <dgm:prSet presAssocID="{9C584D21-E64D-E547-B887-9D23FE52C151}" presName="parentText" presStyleLbl="node1" presStyleIdx="2" presStyleCnt="3" custScaleX="48364" custScaleY="18835">
        <dgm:presLayoutVars>
          <dgm:chMax val="1"/>
          <dgm:bulletEnabled val="1"/>
        </dgm:presLayoutVars>
      </dgm:prSet>
      <dgm:spPr/>
    </dgm:pt>
    <dgm:pt modelId="{B23555B1-4509-B54E-B804-16F1089A2857}" type="pres">
      <dgm:prSet presAssocID="{9C584D21-E64D-E547-B887-9D23FE52C151}" presName="descendantText" presStyleLbl="alignAccFollowNode1" presStyleIdx="2" presStyleCnt="3" custScaleY="25467">
        <dgm:presLayoutVars>
          <dgm:bulletEnabled val="1"/>
        </dgm:presLayoutVars>
      </dgm:prSet>
      <dgm:spPr/>
    </dgm:pt>
  </dgm:ptLst>
  <dgm:cxnLst>
    <dgm:cxn modelId="{ECA43221-E0BA-EA45-B373-B5359CEE7D4A}" type="presOf" srcId="{9C584D21-E64D-E547-B887-9D23FE52C151}" destId="{DFEE31EC-866B-1442-B617-7C91F41A4D52}" srcOrd="0" destOrd="0" presId="urn:microsoft.com/office/officeart/2005/8/layout/vList5"/>
    <dgm:cxn modelId="{67724B25-D4EF-1E4A-8DBF-7B7EA550B08D}" srcId="{9C584D21-E64D-E547-B887-9D23FE52C151}" destId="{5A8EE277-8B98-2D4F-AFCF-3EC65BCD6C24}" srcOrd="0" destOrd="0" parTransId="{57CCE1F9-0003-9442-81BB-536235C1512F}" sibTransId="{A66BC9C7-E30A-864B-98E0-D49ED17C8A7E}"/>
    <dgm:cxn modelId="{2114123F-957B-154F-ADB0-2D3CFA0EE6D3}" srcId="{0FBEA105-C9BE-D64C-9030-BCF93BDF2BB2}" destId="{9B9FC05A-5A7D-234F-A6A1-26D794B9A849}" srcOrd="1" destOrd="0" parTransId="{21123466-BBD2-2A4E-AC5C-D69103BA1568}" sibTransId="{F98E12AA-AD6E-7B46-9BA4-468C6AB93BE9}"/>
    <dgm:cxn modelId="{42A82540-0FA3-254D-98F3-EF48236FEA8D}" type="presOf" srcId="{0CE1B847-2068-D240-9AB5-F9B927321D04}" destId="{6E0BE910-D38B-FF42-ADE2-E28AF3AA6867}" srcOrd="0" destOrd="2" presId="urn:microsoft.com/office/officeart/2005/8/layout/vList5"/>
    <dgm:cxn modelId="{2AFEC262-C41B-F84A-8E1A-1A2DAD6F43E4}" type="presOf" srcId="{5A8EE277-8B98-2D4F-AFCF-3EC65BCD6C24}" destId="{B23555B1-4509-B54E-B804-16F1089A2857}" srcOrd="0" destOrd="0" presId="urn:microsoft.com/office/officeart/2005/8/layout/vList5"/>
    <dgm:cxn modelId="{0D5CBA6C-A24C-5D47-843D-BE1DB9F615F4}" type="presOf" srcId="{0FBEA105-C9BE-D64C-9030-BCF93BDF2BB2}" destId="{B3ADB221-D1AE-AC46-BCF3-FF03908C0989}" srcOrd="0" destOrd="0" presId="urn:microsoft.com/office/officeart/2005/8/layout/vList5"/>
    <dgm:cxn modelId="{A5051972-1D8B-B64B-95EE-86A31759B8D9}" srcId="{135F567B-9988-AB4E-BCC4-9EB26073F164}" destId="{0CE1B847-2068-D240-9AB5-F9B927321D04}" srcOrd="2" destOrd="0" parTransId="{26481D8E-6EBF-E34B-99C7-CB4C4D0D8F4F}" sibTransId="{4D51A001-2F90-B346-BDF6-212DD117BA51}"/>
    <dgm:cxn modelId="{69AB0C56-FE07-6344-9C78-DA91EA8045FC}" srcId="{9B9FC05A-5A7D-234F-A6A1-26D794B9A849}" destId="{67A3A639-1B66-F048-BBAE-18C468300B6B}" srcOrd="0" destOrd="0" parTransId="{8BF0CEA2-D771-2342-B5DC-8489939B3987}" sibTransId="{399D1ABF-5982-5548-9090-7EE54F7447BA}"/>
    <dgm:cxn modelId="{A25A46A6-B473-4C4B-8596-177432CB9055}" srcId="{0FBEA105-C9BE-D64C-9030-BCF93BDF2BB2}" destId="{9C584D21-E64D-E547-B887-9D23FE52C151}" srcOrd="2" destOrd="0" parTransId="{F5D3EAC2-0906-D842-BFEA-945221EA2BE2}" sibTransId="{BB444870-EA5A-DE42-B772-B5DC06036695}"/>
    <dgm:cxn modelId="{ED8EF8AA-E5AE-6E43-8C93-89F3F9A0AB9E}" type="presOf" srcId="{67A3A639-1B66-F048-BBAE-18C468300B6B}" destId="{DD68B13B-6E55-B841-9F87-FA47BD4524C6}" srcOrd="0" destOrd="0" presId="urn:microsoft.com/office/officeart/2005/8/layout/vList5"/>
    <dgm:cxn modelId="{C95333B7-F017-704C-8317-861E8809CA6C}" type="presOf" srcId="{135F567B-9988-AB4E-BCC4-9EB26073F164}" destId="{6F835B03-C337-694A-9A12-F681CA3B4567}" srcOrd="0" destOrd="0" presId="urn:microsoft.com/office/officeart/2005/8/layout/vList5"/>
    <dgm:cxn modelId="{FA56F0C9-908D-C046-B07F-59EC8DEB09FA}" srcId="{135F567B-9988-AB4E-BCC4-9EB26073F164}" destId="{006F46B7-C42D-3143-940C-133F54DA336A}" srcOrd="0" destOrd="0" parTransId="{5BBCE973-1D59-F249-8CAD-B9CD817E7D6F}" sibTransId="{5FF84C7D-B1F1-2E4D-9231-9D45D8FF0A94}"/>
    <dgm:cxn modelId="{6A530ACE-C618-FE40-9338-6BE9011EE417}" type="presOf" srcId="{9B9FC05A-5A7D-234F-A6A1-26D794B9A849}" destId="{109B0BAB-C88D-1244-A366-EAF8E79E4090}" srcOrd="0" destOrd="0" presId="urn:microsoft.com/office/officeart/2005/8/layout/vList5"/>
    <dgm:cxn modelId="{4A90ADF0-AA7A-ED41-9751-CA8F8D636255}" type="presOf" srcId="{006F46B7-C42D-3143-940C-133F54DA336A}" destId="{6E0BE910-D38B-FF42-ADE2-E28AF3AA6867}" srcOrd="0" destOrd="0" presId="urn:microsoft.com/office/officeart/2005/8/layout/vList5"/>
    <dgm:cxn modelId="{DB2641F5-41BC-A74C-8F0E-4F31DA0C87CA}" srcId="{0FBEA105-C9BE-D64C-9030-BCF93BDF2BB2}" destId="{135F567B-9988-AB4E-BCC4-9EB26073F164}" srcOrd="0" destOrd="0" parTransId="{B2541FED-C416-674E-99CE-526B515E2727}" sibTransId="{2042B524-E20D-D349-9BF5-BB3EBF5A6D2D}"/>
    <dgm:cxn modelId="{2ACDAFF8-E46E-864E-A819-1721A96D7290}" srcId="{135F567B-9988-AB4E-BCC4-9EB26073F164}" destId="{72BEBB89-CC22-F545-8C7B-BD84B6D33EA1}" srcOrd="1" destOrd="0" parTransId="{FC62532D-C9AF-D64B-AB13-65AAC55E67FD}" sibTransId="{B21E2EBD-E8DD-1E42-88E3-42A15A0486A4}"/>
    <dgm:cxn modelId="{F0DC03FA-128F-3B4F-9817-6968A7551890}" type="presOf" srcId="{72BEBB89-CC22-F545-8C7B-BD84B6D33EA1}" destId="{6E0BE910-D38B-FF42-ADE2-E28AF3AA6867}" srcOrd="0" destOrd="1" presId="urn:microsoft.com/office/officeart/2005/8/layout/vList5"/>
    <dgm:cxn modelId="{85A4E632-1C9D-5A4D-80CA-D49F24D02AC4}" type="presParOf" srcId="{B3ADB221-D1AE-AC46-BCF3-FF03908C0989}" destId="{B8A87C0C-70D9-F04C-8A9B-38C92A7E0EE4}" srcOrd="0" destOrd="0" presId="urn:microsoft.com/office/officeart/2005/8/layout/vList5"/>
    <dgm:cxn modelId="{A26116A5-852F-0644-A159-6607491E99F9}" type="presParOf" srcId="{B8A87C0C-70D9-F04C-8A9B-38C92A7E0EE4}" destId="{6F835B03-C337-694A-9A12-F681CA3B4567}" srcOrd="0" destOrd="0" presId="urn:microsoft.com/office/officeart/2005/8/layout/vList5"/>
    <dgm:cxn modelId="{3E36BA96-D600-DB40-BC3C-E3BD7D7F157D}" type="presParOf" srcId="{B8A87C0C-70D9-F04C-8A9B-38C92A7E0EE4}" destId="{6E0BE910-D38B-FF42-ADE2-E28AF3AA6867}" srcOrd="1" destOrd="0" presId="urn:microsoft.com/office/officeart/2005/8/layout/vList5"/>
    <dgm:cxn modelId="{13EEF9E9-155B-4B44-94AB-90A86AB7D960}" type="presParOf" srcId="{B3ADB221-D1AE-AC46-BCF3-FF03908C0989}" destId="{5C08E439-BBEC-2142-835E-E04381D545E2}" srcOrd="1" destOrd="0" presId="urn:microsoft.com/office/officeart/2005/8/layout/vList5"/>
    <dgm:cxn modelId="{CA837B81-CCFE-7C4B-B246-7E1BEE3079B6}" type="presParOf" srcId="{B3ADB221-D1AE-AC46-BCF3-FF03908C0989}" destId="{7A885BAE-99D3-374E-848B-944778FC8EA3}" srcOrd="2" destOrd="0" presId="urn:microsoft.com/office/officeart/2005/8/layout/vList5"/>
    <dgm:cxn modelId="{C0CCF494-B174-524D-8D26-83AD59D279AD}" type="presParOf" srcId="{7A885BAE-99D3-374E-848B-944778FC8EA3}" destId="{109B0BAB-C88D-1244-A366-EAF8E79E4090}" srcOrd="0" destOrd="0" presId="urn:microsoft.com/office/officeart/2005/8/layout/vList5"/>
    <dgm:cxn modelId="{2152CFF7-AD8A-254B-AB59-CA64DF7909F8}" type="presParOf" srcId="{7A885BAE-99D3-374E-848B-944778FC8EA3}" destId="{DD68B13B-6E55-B841-9F87-FA47BD4524C6}" srcOrd="1" destOrd="0" presId="urn:microsoft.com/office/officeart/2005/8/layout/vList5"/>
    <dgm:cxn modelId="{5AE042FD-E31E-2F43-9AE7-A3EF5BFD494A}" type="presParOf" srcId="{B3ADB221-D1AE-AC46-BCF3-FF03908C0989}" destId="{213D0A57-7FB0-FF4B-9BF9-A7FB543EB55E}" srcOrd="3" destOrd="0" presId="urn:microsoft.com/office/officeart/2005/8/layout/vList5"/>
    <dgm:cxn modelId="{5F600913-582E-F842-B939-4B9E75D5CB05}" type="presParOf" srcId="{B3ADB221-D1AE-AC46-BCF3-FF03908C0989}" destId="{C643A77A-068C-9842-A2D3-E65775985EB8}" srcOrd="4" destOrd="0" presId="urn:microsoft.com/office/officeart/2005/8/layout/vList5"/>
    <dgm:cxn modelId="{DEE4BF70-934A-784A-86B3-766A70FBC48A}" type="presParOf" srcId="{C643A77A-068C-9842-A2D3-E65775985EB8}" destId="{DFEE31EC-866B-1442-B617-7C91F41A4D52}" srcOrd="0" destOrd="0" presId="urn:microsoft.com/office/officeart/2005/8/layout/vList5"/>
    <dgm:cxn modelId="{9FE9D085-2C1D-4643-8821-DBBD911743B0}" type="presParOf" srcId="{C643A77A-068C-9842-A2D3-E65775985EB8}" destId="{B23555B1-4509-B54E-B804-16F1089A28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B014F-E8F0-F345-986F-E99A6779D983}">
      <dsp:nvSpPr>
        <dsp:cNvPr id="0" name=""/>
        <dsp:cNvSpPr/>
      </dsp:nvSpPr>
      <dsp:spPr>
        <a:xfrm>
          <a:off x="492949" y="66"/>
          <a:ext cx="2463888" cy="8657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a:t>Crecimiento (WEF)</a:t>
          </a:r>
        </a:p>
      </dsp:txBody>
      <dsp:txXfrm>
        <a:off x="518306" y="25423"/>
        <a:ext cx="2413174" cy="815029"/>
      </dsp:txXfrm>
    </dsp:sp>
    <dsp:sp modelId="{057417FE-8DD2-CE42-A51B-555CD97D566C}">
      <dsp:nvSpPr>
        <dsp:cNvPr id="0" name=""/>
        <dsp:cNvSpPr/>
      </dsp:nvSpPr>
      <dsp:spPr>
        <a:xfrm>
          <a:off x="739338" y="865810"/>
          <a:ext cx="246388" cy="649307"/>
        </a:xfrm>
        <a:custGeom>
          <a:avLst/>
          <a:gdLst/>
          <a:ahLst/>
          <a:cxnLst/>
          <a:rect l="0" t="0" r="0" b="0"/>
          <a:pathLst>
            <a:path>
              <a:moveTo>
                <a:pt x="0" y="0"/>
              </a:moveTo>
              <a:lnTo>
                <a:pt x="0" y="649307"/>
              </a:lnTo>
              <a:lnTo>
                <a:pt x="246388" y="6493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8D15DA-27B6-9D45-9F60-A9FACE3D1EA0}">
      <dsp:nvSpPr>
        <dsp:cNvPr id="0" name=""/>
        <dsp:cNvSpPr/>
      </dsp:nvSpPr>
      <dsp:spPr>
        <a:xfrm>
          <a:off x="985727" y="1082246"/>
          <a:ext cx="2395339" cy="865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a:t>PIB per cápita</a:t>
          </a:r>
        </a:p>
      </dsp:txBody>
      <dsp:txXfrm>
        <a:off x="1011084" y="1107603"/>
        <a:ext cx="2344625" cy="815029"/>
      </dsp:txXfrm>
    </dsp:sp>
    <dsp:sp modelId="{8597E0DC-3976-5844-B28F-A5A3D1AB31DF}">
      <dsp:nvSpPr>
        <dsp:cNvPr id="0" name=""/>
        <dsp:cNvSpPr/>
      </dsp:nvSpPr>
      <dsp:spPr>
        <a:xfrm>
          <a:off x="739338" y="865810"/>
          <a:ext cx="246388" cy="1731487"/>
        </a:xfrm>
        <a:custGeom>
          <a:avLst/>
          <a:gdLst/>
          <a:ahLst/>
          <a:cxnLst/>
          <a:rect l="0" t="0" r="0" b="0"/>
          <a:pathLst>
            <a:path>
              <a:moveTo>
                <a:pt x="0" y="0"/>
              </a:moveTo>
              <a:lnTo>
                <a:pt x="0" y="1731487"/>
              </a:lnTo>
              <a:lnTo>
                <a:pt x="246388" y="17314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335CD9-1C0E-4446-BE88-CB4729945BFF}">
      <dsp:nvSpPr>
        <dsp:cNvPr id="0" name=""/>
        <dsp:cNvSpPr/>
      </dsp:nvSpPr>
      <dsp:spPr>
        <a:xfrm>
          <a:off x="985727" y="2164425"/>
          <a:ext cx="2440538" cy="865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a:t>Empleo</a:t>
          </a:r>
        </a:p>
      </dsp:txBody>
      <dsp:txXfrm>
        <a:off x="1011084" y="2189782"/>
        <a:ext cx="2389824" cy="815029"/>
      </dsp:txXfrm>
    </dsp:sp>
    <dsp:sp modelId="{B5F5DFD3-F97F-2C4F-A773-3628A63CEA0A}">
      <dsp:nvSpPr>
        <dsp:cNvPr id="0" name=""/>
        <dsp:cNvSpPr/>
      </dsp:nvSpPr>
      <dsp:spPr>
        <a:xfrm>
          <a:off x="739338" y="865810"/>
          <a:ext cx="246388" cy="2813666"/>
        </a:xfrm>
        <a:custGeom>
          <a:avLst/>
          <a:gdLst/>
          <a:ahLst/>
          <a:cxnLst/>
          <a:rect l="0" t="0" r="0" b="0"/>
          <a:pathLst>
            <a:path>
              <a:moveTo>
                <a:pt x="0" y="0"/>
              </a:moveTo>
              <a:lnTo>
                <a:pt x="0" y="2813666"/>
              </a:lnTo>
              <a:lnTo>
                <a:pt x="246388" y="28136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60142F-07AD-4949-AFAA-8AEC8530B9FE}">
      <dsp:nvSpPr>
        <dsp:cNvPr id="0" name=""/>
        <dsp:cNvSpPr/>
      </dsp:nvSpPr>
      <dsp:spPr>
        <a:xfrm>
          <a:off x="985727" y="3246605"/>
          <a:ext cx="2502622" cy="865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a:t>Productividad laboral</a:t>
          </a:r>
        </a:p>
      </dsp:txBody>
      <dsp:txXfrm>
        <a:off x="1011084" y="3271962"/>
        <a:ext cx="2451908" cy="815029"/>
      </dsp:txXfrm>
    </dsp:sp>
    <dsp:sp modelId="{F602F8A0-F091-4743-80CA-BCF325600BD2}">
      <dsp:nvSpPr>
        <dsp:cNvPr id="0" name=""/>
        <dsp:cNvSpPr/>
      </dsp:nvSpPr>
      <dsp:spPr>
        <a:xfrm>
          <a:off x="739338" y="865810"/>
          <a:ext cx="246388" cy="3895846"/>
        </a:xfrm>
        <a:custGeom>
          <a:avLst/>
          <a:gdLst/>
          <a:ahLst/>
          <a:cxnLst/>
          <a:rect l="0" t="0" r="0" b="0"/>
          <a:pathLst>
            <a:path>
              <a:moveTo>
                <a:pt x="0" y="0"/>
              </a:moveTo>
              <a:lnTo>
                <a:pt x="0" y="3895846"/>
              </a:lnTo>
              <a:lnTo>
                <a:pt x="246388" y="38958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F24F1C-CE53-B442-B844-0BE57DC423B4}">
      <dsp:nvSpPr>
        <dsp:cNvPr id="0" name=""/>
        <dsp:cNvSpPr/>
      </dsp:nvSpPr>
      <dsp:spPr>
        <a:xfrm>
          <a:off x="985727" y="4328784"/>
          <a:ext cx="2452630" cy="865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a:t>Expectativa de vida saludable</a:t>
          </a:r>
        </a:p>
      </dsp:txBody>
      <dsp:txXfrm>
        <a:off x="1011084" y="4354141"/>
        <a:ext cx="2401916" cy="815029"/>
      </dsp:txXfrm>
    </dsp:sp>
    <dsp:sp modelId="{8D4FBE7D-6042-2F46-AE87-43844537C732}">
      <dsp:nvSpPr>
        <dsp:cNvPr id="0" name=""/>
        <dsp:cNvSpPr/>
      </dsp:nvSpPr>
      <dsp:spPr>
        <a:xfrm>
          <a:off x="3574924" y="66"/>
          <a:ext cx="1731487" cy="8657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a:t>Inclusivo (WEF)</a:t>
          </a:r>
        </a:p>
      </dsp:txBody>
      <dsp:txXfrm>
        <a:off x="3600281" y="25423"/>
        <a:ext cx="1680773" cy="815029"/>
      </dsp:txXfrm>
    </dsp:sp>
    <dsp:sp modelId="{7DF81950-FA53-EB4F-9FF7-1056BF75B856}">
      <dsp:nvSpPr>
        <dsp:cNvPr id="0" name=""/>
        <dsp:cNvSpPr/>
      </dsp:nvSpPr>
      <dsp:spPr>
        <a:xfrm>
          <a:off x="3748072" y="865810"/>
          <a:ext cx="173148" cy="649307"/>
        </a:xfrm>
        <a:custGeom>
          <a:avLst/>
          <a:gdLst/>
          <a:ahLst/>
          <a:cxnLst/>
          <a:rect l="0" t="0" r="0" b="0"/>
          <a:pathLst>
            <a:path>
              <a:moveTo>
                <a:pt x="0" y="0"/>
              </a:moveTo>
              <a:lnTo>
                <a:pt x="0" y="649307"/>
              </a:lnTo>
              <a:lnTo>
                <a:pt x="173148" y="6493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DAC35F-31EB-9143-8F75-BE7696E7275D}">
      <dsp:nvSpPr>
        <dsp:cNvPr id="0" name=""/>
        <dsp:cNvSpPr/>
      </dsp:nvSpPr>
      <dsp:spPr>
        <a:xfrm>
          <a:off x="3921221" y="1082246"/>
          <a:ext cx="1610338" cy="865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a:t>Mediana ingreso de los hogares</a:t>
          </a:r>
        </a:p>
      </dsp:txBody>
      <dsp:txXfrm>
        <a:off x="3946578" y="1107603"/>
        <a:ext cx="1559624" cy="815029"/>
      </dsp:txXfrm>
    </dsp:sp>
    <dsp:sp modelId="{E66072AA-40B4-A241-83A1-823C075CA48B}">
      <dsp:nvSpPr>
        <dsp:cNvPr id="0" name=""/>
        <dsp:cNvSpPr/>
      </dsp:nvSpPr>
      <dsp:spPr>
        <a:xfrm>
          <a:off x="3748072" y="865810"/>
          <a:ext cx="173148" cy="1731487"/>
        </a:xfrm>
        <a:custGeom>
          <a:avLst/>
          <a:gdLst/>
          <a:ahLst/>
          <a:cxnLst/>
          <a:rect l="0" t="0" r="0" b="0"/>
          <a:pathLst>
            <a:path>
              <a:moveTo>
                <a:pt x="0" y="0"/>
              </a:moveTo>
              <a:lnTo>
                <a:pt x="0" y="1731487"/>
              </a:lnTo>
              <a:lnTo>
                <a:pt x="173148" y="17314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4CEFFB-0324-344C-9058-96DD48166BF0}">
      <dsp:nvSpPr>
        <dsp:cNvPr id="0" name=""/>
        <dsp:cNvSpPr/>
      </dsp:nvSpPr>
      <dsp:spPr>
        <a:xfrm>
          <a:off x="3921221" y="2164425"/>
          <a:ext cx="1695624" cy="865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a:t>Tasa de pobreza</a:t>
          </a:r>
        </a:p>
      </dsp:txBody>
      <dsp:txXfrm>
        <a:off x="3946578" y="2189782"/>
        <a:ext cx="1644910" cy="815029"/>
      </dsp:txXfrm>
    </dsp:sp>
    <dsp:sp modelId="{930A9E96-3CAB-5544-A692-026E7882F30C}">
      <dsp:nvSpPr>
        <dsp:cNvPr id="0" name=""/>
        <dsp:cNvSpPr/>
      </dsp:nvSpPr>
      <dsp:spPr>
        <a:xfrm>
          <a:off x="3748072" y="865810"/>
          <a:ext cx="173148" cy="2813666"/>
        </a:xfrm>
        <a:custGeom>
          <a:avLst/>
          <a:gdLst/>
          <a:ahLst/>
          <a:cxnLst/>
          <a:rect l="0" t="0" r="0" b="0"/>
          <a:pathLst>
            <a:path>
              <a:moveTo>
                <a:pt x="0" y="0"/>
              </a:moveTo>
              <a:lnTo>
                <a:pt x="0" y="2813666"/>
              </a:lnTo>
              <a:lnTo>
                <a:pt x="173148" y="28136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49AF4E-E3CF-9C44-BEB3-D207A0E62AFF}">
      <dsp:nvSpPr>
        <dsp:cNvPr id="0" name=""/>
        <dsp:cNvSpPr/>
      </dsp:nvSpPr>
      <dsp:spPr>
        <a:xfrm>
          <a:off x="3921221" y="3246605"/>
          <a:ext cx="1762723" cy="865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err="1"/>
            <a:t>Gini</a:t>
          </a:r>
          <a:r>
            <a:rPr lang="es-ES_tradnl" sz="1600" kern="1200" dirty="0"/>
            <a:t> patrimonio</a:t>
          </a:r>
        </a:p>
      </dsp:txBody>
      <dsp:txXfrm>
        <a:off x="3946578" y="3271962"/>
        <a:ext cx="1712009" cy="815029"/>
      </dsp:txXfrm>
    </dsp:sp>
    <dsp:sp modelId="{E2E3D6FB-D81E-9F4B-99E9-002438F6C447}">
      <dsp:nvSpPr>
        <dsp:cNvPr id="0" name=""/>
        <dsp:cNvSpPr/>
      </dsp:nvSpPr>
      <dsp:spPr>
        <a:xfrm>
          <a:off x="3748072" y="865810"/>
          <a:ext cx="173148" cy="3895846"/>
        </a:xfrm>
        <a:custGeom>
          <a:avLst/>
          <a:gdLst/>
          <a:ahLst/>
          <a:cxnLst/>
          <a:rect l="0" t="0" r="0" b="0"/>
          <a:pathLst>
            <a:path>
              <a:moveTo>
                <a:pt x="0" y="0"/>
              </a:moveTo>
              <a:lnTo>
                <a:pt x="0" y="3895846"/>
              </a:lnTo>
              <a:lnTo>
                <a:pt x="173148" y="38958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C6E1AD-0B3C-F441-AE09-67E5044BED71}">
      <dsp:nvSpPr>
        <dsp:cNvPr id="0" name=""/>
        <dsp:cNvSpPr/>
      </dsp:nvSpPr>
      <dsp:spPr>
        <a:xfrm>
          <a:off x="3921221" y="4328784"/>
          <a:ext cx="1747056" cy="865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err="1"/>
            <a:t>Gini</a:t>
          </a:r>
          <a:r>
            <a:rPr lang="es-ES_tradnl" sz="1600" kern="1200" dirty="0"/>
            <a:t> ingresos</a:t>
          </a:r>
        </a:p>
      </dsp:txBody>
      <dsp:txXfrm>
        <a:off x="3946578" y="4354141"/>
        <a:ext cx="1696342" cy="815029"/>
      </dsp:txXfrm>
    </dsp:sp>
    <dsp:sp modelId="{442E1DE5-CBEC-334C-9E2A-FD824302FCAB}">
      <dsp:nvSpPr>
        <dsp:cNvPr id="0" name=""/>
        <dsp:cNvSpPr/>
      </dsp:nvSpPr>
      <dsp:spPr>
        <a:xfrm>
          <a:off x="5770519" y="66"/>
          <a:ext cx="1731487" cy="8657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a:t>Verde (EPI) </a:t>
          </a:r>
        </a:p>
      </dsp:txBody>
      <dsp:txXfrm>
        <a:off x="5795876" y="25423"/>
        <a:ext cx="1680773" cy="815029"/>
      </dsp:txXfrm>
    </dsp:sp>
    <dsp:sp modelId="{51DCDFC7-6796-2F49-8847-D3BE7C17E6A1}">
      <dsp:nvSpPr>
        <dsp:cNvPr id="0" name=""/>
        <dsp:cNvSpPr/>
      </dsp:nvSpPr>
      <dsp:spPr>
        <a:xfrm>
          <a:off x="5943667" y="865810"/>
          <a:ext cx="173148" cy="928665"/>
        </a:xfrm>
        <a:custGeom>
          <a:avLst/>
          <a:gdLst/>
          <a:ahLst/>
          <a:cxnLst/>
          <a:rect l="0" t="0" r="0" b="0"/>
          <a:pathLst>
            <a:path>
              <a:moveTo>
                <a:pt x="0" y="0"/>
              </a:moveTo>
              <a:lnTo>
                <a:pt x="0" y="928665"/>
              </a:lnTo>
              <a:lnTo>
                <a:pt x="173148" y="9286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AB9E01-AE85-B74E-8314-62759968130A}">
      <dsp:nvSpPr>
        <dsp:cNvPr id="0" name=""/>
        <dsp:cNvSpPr/>
      </dsp:nvSpPr>
      <dsp:spPr>
        <a:xfrm>
          <a:off x="6116816" y="1082246"/>
          <a:ext cx="2821312" cy="14244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ctr" defTabSz="711200">
            <a:lnSpc>
              <a:spcPct val="90000"/>
            </a:lnSpc>
            <a:spcBef>
              <a:spcPct val="0"/>
            </a:spcBef>
            <a:spcAft>
              <a:spcPct val="35000"/>
            </a:spcAft>
            <a:buNone/>
          </a:pPr>
          <a:r>
            <a:rPr lang="es-ES_tradnl" sz="1600" kern="1200" dirty="0"/>
            <a:t>Impacto en la salud</a:t>
          </a:r>
        </a:p>
        <a:p>
          <a:pPr marL="171450" lvl="1" indent="-171450" algn="l" defTabSz="711200">
            <a:lnSpc>
              <a:spcPct val="90000"/>
            </a:lnSpc>
            <a:spcBef>
              <a:spcPct val="0"/>
            </a:spcBef>
            <a:spcAft>
              <a:spcPct val="15000"/>
            </a:spcAft>
            <a:buChar char="•"/>
          </a:pPr>
          <a:r>
            <a:rPr lang="es-ES_tradnl" sz="1600" kern="1200" dirty="0"/>
            <a:t>Calidad del aire</a:t>
          </a:r>
        </a:p>
        <a:p>
          <a:pPr marL="171450" lvl="1" indent="-171450" algn="l" defTabSz="711200">
            <a:lnSpc>
              <a:spcPct val="90000"/>
            </a:lnSpc>
            <a:spcBef>
              <a:spcPct val="0"/>
            </a:spcBef>
            <a:spcAft>
              <a:spcPct val="15000"/>
            </a:spcAft>
            <a:buChar char="•"/>
          </a:pPr>
          <a:r>
            <a:rPr lang="es-ES_tradnl" sz="1600" kern="1200" dirty="0"/>
            <a:t>Calidad del agua y alcantarillado</a:t>
          </a:r>
        </a:p>
        <a:p>
          <a:pPr marL="171450" lvl="1" indent="-171450" algn="l" defTabSz="711200">
            <a:lnSpc>
              <a:spcPct val="90000"/>
            </a:lnSpc>
            <a:spcBef>
              <a:spcPct val="0"/>
            </a:spcBef>
            <a:spcAft>
              <a:spcPct val="15000"/>
            </a:spcAft>
            <a:buChar char="•"/>
          </a:pPr>
          <a:r>
            <a:rPr lang="es-ES_tradnl" sz="1600" kern="1200" dirty="0"/>
            <a:t>Impactos en la salud</a:t>
          </a:r>
        </a:p>
      </dsp:txBody>
      <dsp:txXfrm>
        <a:off x="6158537" y="1123967"/>
        <a:ext cx="2737870" cy="1341017"/>
      </dsp:txXfrm>
    </dsp:sp>
    <dsp:sp modelId="{A5B477B5-7DB8-A841-AE99-BF6A83223A67}">
      <dsp:nvSpPr>
        <dsp:cNvPr id="0" name=""/>
        <dsp:cNvSpPr/>
      </dsp:nvSpPr>
      <dsp:spPr>
        <a:xfrm>
          <a:off x="5943667" y="865810"/>
          <a:ext cx="211255" cy="3106621"/>
        </a:xfrm>
        <a:custGeom>
          <a:avLst/>
          <a:gdLst/>
          <a:ahLst/>
          <a:cxnLst/>
          <a:rect l="0" t="0" r="0" b="0"/>
          <a:pathLst>
            <a:path>
              <a:moveTo>
                <a:pt x="0" y="0"/>
              </a:moveTo>
              <a:lnTo>
                <a:pt x="0" y="3106621"/>
              </a:lnTo>
              <a:lnTo>
                <a:pt x="211255" y="31066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83ED35-9BD5-E042-B156-F646B0F39D24}">
      <dsp:nvSpPr>
        <dsp:cNvPr id="0" name=""/>
        <dsp:cNvSpPr/>
      </dsp:nvSpPr>
      <dsp:spPr>
        <a:xfrm>
          <a:off x="6154923" y="2786072"/>
          <a:ext cx="2766819" cy="23727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l" defTabSz="711200">
            <a:lnSpc>
              <a:spcPct val="90000"/>
            </a:lnSpc>
            <a:spcBef>
              <a:spcPct val="0"/>
            </a:spcBef>
            <a:spcAft>
              <a:spcPct val="35000"/>
            </a:spcAft>
            <a:buNone/>
          </a:pPr>
          <a:r>
            <a:rPr lang="es-ES_tradnl" sz="1600" kern="1200" dirty="0"/>
            <a:t>Vitalidad del ecosistema</a:t>
          </a:r>
        </a:p>
        <a:p>
          <a:pPr marL="171450" lvl="1" indent="-171450" algn="l" defTabSz="711200">
            <a:lnSpc>
              <a:spcPct val="90000"/>
            </a:lnSpc>
            <a:spcBef>
              <a:spcPct val="0"/>
            </a:spcBef>
            <a:spcAft>
              <a:spcPct val="15000"/>
            </a:spcAft>
            <a:buChar char="•"/>
          </a:pPr>
          <a:r>
            <a:rPr lang="es-ES_tradnl" sz="1600" kern="1200" dirty="0"/>
            <a:t>Recursos hídricos</a:t>
          </a:r>
        </a:p>
        <a:p>
          <a:pPr marL="171450" lvl="1" indent="-171450" algn="l" defTabSz="711200">
            <a:lnSpc>
              <a:spcPct val="90000"/>
            </a:lnSpc>
            <a:spcBef>
              <a:spcPct val="0"/>
            </a:spcBef>
            <a:spcAft>
              <a:spcPct val="15000"/>
            </a:spcAft>
            <a:buChar char="•"/>
          </a:pPr>
          <a:r>
            <a:rPr lang="es-ES_tradnl" sz="1600" kern="1200" dirty="0"/>
            <a:t>Agricultura</a:t>
          </a:r>
        </a:p>
        <a:p>
          <a:pPr marL="171450" lvl="1" indent="-171450" algn="l" defTabSz="711200">
            <a:lnSpc>
              <a:spcPct val="90000"/>
            </a:lnSpc>
            <a:spcBef>
              <a:spcPct val="0"/>
            </a:spcBef>
            <a:spcAft>
              <a:spcPct val="15000"/>
            </a:spcAft>
            <a:buChar char="•"/>
          </a:pPr>
          <a:r>
            <a:rPr lang="es-ES_tradnl" sz="1600" kern="1200" dirty="0"/>
            <a:t>Bosques</a:t>
          </a:r>
        </a:p>
        <a:p>
          <a:pPr marL="171450" lvl="1" indent="-171450" algn="l" defTabSz="711200">
            <a:lnSpc>
              <a:spcPct val="90000"/>
            </a:lnSpc>
            <a:spcBef>
              <a:spcPct val="0"/>
            </a:spcBef>
            <a:spcAft>
              <a:spcPct val="15000"/>
            </a:spcAft>
            <a:buChar char="•"/>
          </a:pPr>
          <a:r>
            <a:rPr lang="es-ES_tradnl" sz="1600" kern="1200" dirty="0"/>
            <a:t>Pesca</a:t>
          </a:r>
        </a:p>
        <a:p>
          <a:pPr marL="171450" lvl="1" indent="-171450" algn="l" defTabSz="711200">
            <a:lnSpc>
              <a:spcPct val="90000"/>
            </a:lnSpc>
            <a:spcBef>
              <a:spcPct val="0"/>
            </a:spcBef>
            <a:spcAft>
              <a:spcPct val="15000"/>
            </a:spcAft>
            <a:buChar char="•"/>
          </a:pPr>
          <a:r>
            <a:rPr lang="es-ES_tradnl" sz="1600" kern="1200" dirty="0"/>
            <a:t>Biodiversidad y hábitat</a:t>
          </a:r>
        </a:p>
        <a:p>
          <a:pPr marL="171450" lvl="1" indent="-171450" algn="l" defTabSz="711200">
            <a:lnSpc>
              <a:spcPct val="90000"/>
            </a:lnSpc>
            <a:spcBef>
              <a:spcPct val="0"/>
            </a:spcBef>
            <a:spcAft>
              <a:spcPct val="15000"/>
            </a:spcAft>
            <a:buChar char="•"/>
          </a:pPr>
          <a:r>
            <a:rPr lang="es-ES_tradnl" sz="1600" kern="1200" dirty="0"/>
            <a:t>Cambio climático y energía</a:t>
          </a:r>
        </a:p>
      </dsp:txBody>
      <dsp:txXfrm>
        <a:off x="6224418" y="2855567"/>
        <a:ext cx="2627829" cy="22337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BE910-D38B-FF42-ADE2-E28AF3AA6867}">
      <dsp:nvSpPr>
        <dsp:cNvPr id="0" name=""/>
        <dsp:cNvSpPr/>
      </dsp:nvSpPr>
      <dsp:spPr>
        <a:xfrm rot="5400000">
          <a:off x="7438323" y="-4099918"/>
          <a:ext cx="1123522" cy="9325524"/>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a:t>Tendencia en la intensidad de  carbon (75%)</a:t>
          </a:r>
          <a:endParaRPr lang="es-ES_tradnl" sz="2000" kern="1200" dirty="0"/>
        </a:p>
        <a:p>
          <a:pPr marL="228600" lvl="1" indent="-228600" algn="l" defTabSz="889000">
            <a:lnSpc>
              <a:spcPct val="90000"/>
            </a:lnSpc>
            <a:spcBef>
              <a:spcPct val="0"/>
            </a:spcBef>
            <a:spcAft>
              <a:spcPct val="15000"/>
            </a:spcAft>
            <a:buChar char="•"/>
          </a:pPr>
          <a:r>
            <a:rPr lang="es-ES_tradnl" sz="2000" kern="1200" dirty="0"/>
            <a:t>Tendencia en las emisiones de CO2/kw (25%)</a:t>
          </a:r>
        </a:p>
        <a:p>
          <a:pPr marL="228600" lvl="1" indent="-228600" algn="l" defTabSz="889000">
            <a:lnSpc>
              <a:spcPct val="90000"/>
            </a:lnSpc>
            <a:spcBef>
              <a:spcPct val="0"/>
            </a:spcBef>
            <a:spcAft>
              <a:spcPct val="15000"/>
            </a:spcAft>
            <a:buChar char="•"/>
          </a:pPr>
          <a:r>
            <a:rPr lang="es-ES_tradnl" sz="2000" kern="1200" dirty="0"/>
            <a:t>Acceso a electricidad (0%)</a:t>
          </a:r>
        </a:p>
      </dsp:txBody>
      <dsp:txXfrm rot="-5400000">
        <a:off x="3337322" y="55929"/>
        <a:ext cx="9270678" cy="1013830"/>
      </dsp:txXfrm>
    </dsp:sp>
    <dsp:sp modelId="{6F835B03-C337-694A-9A12-F681CA3B4567}">
      <dsp:nvSpPr>
        <dsp:cNvPr id="0" name=""/>
        <dsp:cNvSpPr/>
      </dsp:nvSpPr>
      <dsp:spPr>
        <a:xfrm>
          <a:off x="956628" y="230011"/>
          <a:ext cx="2380693" cy="66566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Indicador EPI</a:t>
          </a:r>
        </a:p>
      </dsp:txBody>
      <dsp:txXfrm>
        <a:off x="989123" y="262506"/>
        <a:ext cx="2315703" cy="600675"/>
      </dsp:txXfrm>
    </dsp:sp>
    <dsp:sp modelId="{DD68B13B-6E55-B841-9F87-FA47BD4524C6}">
      <dsp:nvSpPr>
        <dsp:cNvPr id="0" name=""/>
        <dsp:cNvSpPr/>
      </dsp:nvSpPr>
      <dsp:spPr>
        <a:xfrm rot="5400000">
          <a:off x="7470512" y="-2821439"/>
          <a:ext cx="1124852" cy="9379518"/>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s-ES_tradnl" sz="2000" kern="1200" dirty="0"/>
        </a:p>
        <a:p>
          <a:pPr marL="228600" lvl="1" indent="-228600" algn="l" defTabSz="889000">
            <a:lnSpc>
              <a:spcPct val="90000"/>
            </a:lnSpc>
            <a:spcBef>
              <a:spcPct val="0"/>
            </a:spcBef>
            <a:spcAft>
              <a:spcPct val="15000"/>
            </a:spcAft>
            <a:buChar char="•"/>
          </a:pPr>
          <a:r>
            <a:rPr lang="es-ES_tradnl" sz="2000" kern="1200" dirty="0"/>
            <a:t>Las emisiones de CO2, incrementan los niveles del océano, las lluvias, la intensidad de los desastres naturales, la incidencia de valores extremos en las temperaturas, las sequías, los cambios en las corrientes y las inundaciones. Además reducen la predictibilidad de los monzones y en general, de las épocas de lluvias y sequías  </a:t>
          </a:r>
        </a:p>
        <a:p>
          <a:pPr marL="228600" lvl="1" indent="-228600" algn="l" defTabSz="889000">
            <a:lnSpc>
              <a:spcPct val="90000"/>
            </a:lnSpc>
            <a:spcBef>
              <a:spcPct val="0"/>
            </a:spcBef>
            <a:spcAft>
              <a:spcPct val="15000"/>
            </a:spcAft>
            <a:buChar char="•"/>
          </a:pPr>
          <a:endParaRPr lang="es-ES_tradnl" sz="2000" kern="1200" dirty="0"/>
        </a:p>
      </dsp:txBody>
      <dsp:txXfrm rot="-5400000">
        <a:off x="3343180" y="1360804"/>
        <a:ext cx="9324607" cy="1015030"/>
      </dsp:txXfrm>
    </dsp:sp>
    <dsp:sp modelId="{109B0BAB-C88D-1244-A366-EAF8E79E4090}">
      <dsp:nvSpPr>
        <dsp:cNvPr id="0" name=""/>
        <dsp:cNvSpPr/>
      </dsp:nvSpPr>
      <dsp:spPr>
        <a:xfrm>
          <a:off x="992420" y="1464735"/>
          <a:ext cx="2380693" cy="643023"/>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Por qué?</a:t>
          </a:r>
        </a:p>
      </dsp:txBody>
      <dsp:txXfrm>
        <a:off x="1023810" y="1496125"/>
        <a:ext cx="2317913" cy="580243"/>
      </dsp:txXfrm>
    </dsp:sp>
    <dsp:sp modelId="{B23555B1-4509-B54E-B804-16F1089A2857}">
      <dsp:nvSpPr>
        <dsp:cNvPr id="0" name=""/>
        <dsp:cNvSpPr/>
      </dsp:nvSpPr>
      <dsp:spPr>
        <a:xfrm rot="5400000">
          <a:off x="7708339" y="-1944672"/>
          <a:ext cx="616829" cy="9358866"/>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a:t>69/130</a:t>
          </a:r>
        </a:p>
      </dsp:txBody>
      <dsp:txXfrm rot="-5400000">
        <a:off x="3337321" y="2456457"/>
        <a:ext cx="9328755" cy="556607"/>
      </dsp:txXfrm>
    </dsp:sp>
    <dsp:sp modelId="{DFEE31EC-866B-1442-B617-7C91F41A4D52}">
      <dsp:nvSpPr>
        <dsp:cNvPr id="0" name=""/>
        <dsp:cNvSpPr/>
      </dsp:nvSpPr>
      <dsp:spPr>
        <a:xfrm>
          <a:off x="956628" y="2430786"/>
          <a:ext cx="2380693" cy="607946"/>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Puesto Colombia</a:t>
          </a:r>
        </a:p>
      </dsp:txBody>
      <dsp:txXfrm>
        <a:off x="986305" y="2460463"/>
        <a:ext cx="2321339" cy="548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BE910-D38B-FF42-ADE2-E28AF3AA6867}">
      <dsp:nvSpPr>
        <dsp:cNvPr id="0" name=""/>
        <dsp:cNvSpPr/>
      </dsp:nvSpPr>
      <dsp:spPr>
        <a:xfrm rot="5400000">
          <a:off x="7609466" y="-3851299"/>
          <a:ext cx="504246" cy="8409022"/>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a:t>Riesgo de exposición al medio ambiente (100%)</a:t>
          </a:r>
        </a:p>
      </dsp:txBody>
      <dsp:txXfrm rot="-5400000">
        <a:off x="3657079" y="125703"/>
        <a:ext cx="8384407" cy="455016"/>
      </dsp:txXfrm>
    </dsp:sp>
    <dsp:sp modelId="{6F835B03-C337-694A-9A12-F681CA3B4567}">
      <dsp:nvSpPr>
        <dsp:cNvPr id="0" name=""/>
        <dsp:cNvSpPr/>
      </dsp:nvSpPr>
      <dsp:spPr>
        <a:xfrm>
          <a:off x="1203241" y="491"/>
          <a:ext cx="2453836" cy="705439"/>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Indicador EPI</a:t>
          </a:r>
        </a:p>
      </dsp:txBody>
      <dsp:txXfrm>
        <a:off x="1237678" y="34928"/>
        <a:ext cx="2384962" cy="636565"/>
      </dsp:txXfrm>
    </dsp:sp>
    <dsp:sp modelId="{DD68B13B-6E55-B841-9F87-FA47BD4524C6}">
      <dsp:nvSpPr>
        <dsp:cNvPr id="0" name=""/>
        <dsp:cNvSpPr/>
      </dsp:nvSpPr>
      <dsp:spPr>
        <a:xfrm rot="5400000">
          <a:off x="7496180" y="-3144961"/>
          <a:ext cx="668151" cy="8533267"/>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a:t>Complementa efectos del aire y del agua sobre la salud (mitigación)  </a:t>
          </a:r>
        </a:p>
      </dsp:txBody>
      <dsp:txXfrm rot="-5400000">
        <a:off x="3563622" y="820213"/>
        <a:ext cx="8500651" cy="602919"/>
      </dsp:txXfrm>
    </dsp:sp>
    <dsp:sp modelId="{109B0BAB-C88D-1244-A366-EAF8E79E4090}">
      <dsp:nvSpPr>
        <dsp:cNvPr id="0" name=""/>
        <dsp:cNvSpPr/>
      </dsp:nvSpPr>
      <dsp:spPr>
        <a:xfrm>
          <a:off x="1238142" y="802124"/>
          <a:ext cx="2360381" cy="658988"/>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Por qué?</a:t>
          </a:r>
        </a:p>
      </dsp:txBody>
      <dsp:txXfrm>
        <a:off x="1270311" y="834293"/>
        <a:ext cx="2296043" cy="594650"/>
      </dsp:txXfrm>
    </dsp:sp>
    <dsp:sp modelId="{B23555B1-4509-B54E-B804-16F1089A2857}">
      <dsp:nvSpPr>
        <dsp:cNvPr id="0" name=""/>
        <dsp:cNvSpPr/>
      </dsp:nvSpPr>
      <dsp:spPr>
        <a:xfrm rot="5400000">
          <a:off x="7481071" y="-2310244"/>
          <a:ext cx="801259" cy="8496574"/>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a:t>69/178 países</a:t>
          </a:r>
        </a:p>
        <a:p>
          <a:pPr marL="228600" lvl="1" indent="-228600" algn="l" defTabSz="889000">
            <a:lnSpc>
              <a:spcPct val="90000"/>
            </a:lnSpc>
            <a:spcBef>
              <a:spcPct val="0"/>
            </a:spcBef>
            <a:spcAft>
              <a:spcPct val="15000"/>
            </a:spcAft>
            <a:buChar char="•"/>
          </a:pPr>
          <a:r>
            <a:rPr lang="es-ES_tradnl" sz="2000" kern="1200" dirty="0"/>
            <a:t>Tendencia negativa en la última década</a:t>
          </a:r>
        </a:p>
      </dsp:txBody>
      <dsp:txXfrm rot="-5400000">
        <a:off x="3633414" y="1576527"/>
        <a:ext cx="8457460" cy="723031"/>
      </dsp:txXfrm>
    </dsp:sp>
    <dsp:sp modelId="{DFEE31EC-866B-1442-B617-7C91F41A4D52}">
      <dsp:nvSpPr>
        <dsp:cNvPr id="0" name=""/>
        <dsp:cNvSpPr/>
      </dsp:nvSpPr>
      <dsp:spPr>
        <a:xfrm>
          <a:off x="1203241" y="1607339"/>
          <a:ext cx="2430173" cy="661406"/>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Puesto Colombia</a:t>
          </a:r>
        </a:p>
      </dsp:txBody>
      <dsp:txXfrm>
        <a:off x="1235528" y="1639626"/>
        <a:ext cx="2365599" cy="596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BE910-D38B-FF42-ADE2-E28AF3AA6867}">
      <dsp:nvSpPr>
        <dsp:cNvPr id="0" name=""/>
        <dsp:cNvSpPr/>
      </dsp:nvSpPr>
      <dsp:spPr>
        <a:xfrm rot="5400000">
          <a:off x="7519996" y="-4064951"/>
          <a:ext cx="1014170" cy="9144991"/>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a:t>Calidad del aire en los hogares (30%), principal riesgo de los países en desarrollo</a:t>
          </a:r>
        </a:p>
        <a:p>
          <a:pPr marL="228600" lvl="1" indent="-228600" algn="l" defTabSz="889000">
            <a:lnSpc>
              <a:spcPct val="90000"/>
            </a:lnSpc>
            <a:spcBef>
              <a:spcPct val="0"/>
            </a:spcBef>
            <a:spcAft>
              <a:spcPct val="15000"/>
            </a:spcAft>
            <a:buChar char="•"/>
          </a:pPr>
          <a:r>
            <a:rPr lang="es-ES_tradnl" sz="2000" kern="1200" dirty="0"/>
            <a:t>Polución del aire (70%), principal riesgo de los países en desarrollo</a:t>
          </a:r>
        </a:p>
      </dsp:txBody>
      <dsp:txXfrm rot="-5400000">
        <a:off x="3454586" y="49967"/>
        <a:ext cx="9095483" cy="915154"/>
      </dsp:txXfrm>
    </dsp:sp>
    <dsp:sp modelId="{6F835B03-C337-694A-9A12-F681CA3B4567}">
      <dsp:nvSpPr>
        <dsp:cNvPr id="0" name=""/>
        <dsp:cNvSpPr/>
      </dsp:nvSpPr>
      <dsp:spPr>
        <a:xfrm>
          <a:off x="1073892" y="231050"/>
          <a:ext cx="2380693" cy="55298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Indicador EPI</a:t>
          </a:r>
        </a:p>
      </dsp:txBody>
      <dsp:txXfrm>
        <a:off x="1100887" y="258045"/>
        <a:ext cx="2326703" cy="498995"/>
      </dsp:txXfrm>
    </dsp:sp>
    <dsp:sp modelId="{DD68B13B-6E55-B841-9F87-FA47BD4524C6}">
      <dsp:nvSpPr>
        <dsp:cNvPr id="0" name=""/>
        <dsp:cNvSpPr/>
      </dsp:nvSpPr>
      <dsp:spPr>
        <a:xfrm rot="5400000">
          <a:off x="7739379" y="-3218138"/>
          <a:ext cx="575402" cy="9144991"/>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a:t>Las partículas suspendidas en el aire generan infecciones respiratorias e incluso cáncer. </a:t>
          </a:r>
        </a:p>
      </dsp:txBody>
      <dsp:txXfrm rot="-5400000">
        <a:off x="3454585" y="1094745"/>
        <a:ext cx="9116902" cy="519224"/>
      </dsp:txXfrm>
    </dsp:sp>
    <dsp:sp modelId="{109B0BAB-C88D-1244-A366-EAF8E79E4090}">
      <dsp:nvSpPr>
        <dsp:cNvPr id="0" name=""/>
        <dsp:cNvSpPr/>
      </dsp:nvSpPr>
      <dsp:spPr>
        <a:xfrm>
          <a:off x="1109684" y="1091271"/>
          <a:ext cx="2380693" cy="53884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Por qué?</a:t>
          </a:r>
        </a:p>
      </dsp:txBody>
      <dsp:txXfrm>
        <a:off x="1135988" y="1117575"/>
        <a:ext cx="2328085" cy="486236"/>
      </dsp:txXfrm>
    </dsp:sp>
    <dsp:sp modelId="{B23555B1-4509-B54E-B804-16F1089A2857}">
      <dsp:nvSpPr>
        <dsp:cNvPr id="0" name=""/>
        <dsp:cNvSpPr/>
      </dsp:nvSpPr>
      <dsp:spPr>
        <a:xfrm rot="5400000">
          <a:off x="7755657" y="-2596959"/>
          <a:ext cx="542846" cy="9144991"/>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a:t>37/180 países (98 en combustibles sólidos)</a:t>
          </a:r>
          <a:endParaRPr lang="es-ES_tradnl" sz="2000" kern="1200" dirty="0"/>
        </a:p>
      </dsp:txBody>
      <dsp:txXfrm rot="-5400000">
        <a:off x="3454585" y="1730613"/>
        <a:ext cx="9118491" cy="489846"/>
      </dsp:txXfrm>
    </dsp:sp>
    <dsp:sp modelId="{DFEE31EC-866B-1442-B617-7C91F41A4D52}">
      <dsp:nvSpPr>
        <dsp:cNvPr id="0" name=""/>
        <dsp:cNvSpPr/>
      </dsp:nvSpPr>
      <dsp:spPr>
        <a:xfrm>
          <a:off x="1073892" y="1694085"/>
          <a:ext cx="2380693" cy="562901"/>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Puesto Colombia</a:t>
          </a:r>
        </a:p>
      </dsp:txBody>
      <dsp:txXfrm>
        <a:off x="1101371" y="1721564"/>
        <a:ext cx="2325735" cy="507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BE910-D38B-FF42-ADE2-E28AF3AA6867}">
      <dsp:nvSpPr>
        <dsp:cNvPr id="0" name=""/>
        <dsp:cNvSpPr/>
      </dsp:nvSpPr>
      <dsp:spPr>
        <a:xfrm rot="5400000">
          <a:off x="7577548" y="-3925437"/>
          <a:ext cx="899064" cy="875102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s-ES_tradnl" sz="2000" kern="1200" dirty="0"/>
        </a:p>
        <a:p>
          <a:pPr marL="228600" lvl="1" indent="-228600" algn="l" defTabSz="889000">
            <a:lnSpc>
              <a:spcPct val="90000"/>
            </a:lnSpc>
            <a:spcBef>
              <a:spcPct val="0"/>
            </a:spcBef>
            <a:spcAft>
              <a:spcPct val="15000"/>
            </a:spcAft>
            <a:buChar char="•"/>
          </a:pPr>
          <a:r>
            <a:rPr lang="es-ES_tradnl" sz="2000" kern="1200" dirty="0"/>
            <a:t>Deficiente calidad del agua (50%)</a:t>
          </a:r>
        </a:p>
        <a:p>
          <a:pPr marL="228600" lvl="1" indent="-228600" algn="l" defTabSz="889000">
            <a:lnSpc>
              <a:spcPct val="90000"/>
            </a:lnSpc>
            <a:spcBef>
              <a:spcPct val="0"/>
            </a:spcBef>
            <a:spcAft>
              <a:spcPct val="15000"/>
            </a:spcAft>
            <a:buChar char="•"/>
          </a:pPr>
          <a:r>
            <a:rPr lang="es-ES_tradnl" sz="2000" kern="1200" dirty="0"/>
            <a:t>Deficiente acceso a alcantarillado en los hogares (50%)</a:t>
          </a:r>
        </a:p>
        <a:p>
          <a:pPr marL="228600" lvl="1" indent="-228600" algn="l" defTabSz="889000">
            <a:lnSpc>
              <a:spcPct val="90000"/>
            </a:lnSpc>
            <a:spcBef>
              <a:spcPct val="0"/>
            </a:spcBef>
            <a:spcAft>
              <a:spcPct val="15000"/>
            </a:spcAft>
            <a:buChar char="•"/>
          </a:pPr>
          <a:endParaRPr lang="es-ES_tradnl" sz="2000" kern="1200" dirty="0"/>
        </a:p>
      </dsp:txBody>
      <dsp:txXfrm rot="-5400000">
        <a:off x="3651571" y="44429"/>
        <a:ext cx="8707131" cy="811286"/>
      </dsp:txXfrm>
    </dsp:sp>
    <dsp:sp modelId="{6F835B03-C337-694A-9A12-F681CA3B4567}">
      <dsp:nvSpPr>
        <dsp:cNvPr id="0" name=""/>
        <dsp:cNvSpPr/>
      </dsp:nvSpPr>
      <dsp:spPr>
        <a:xfrm>
          <a:off x="1270877" y="177903"/>
          <a:ext cx="2380693" cy="544338"/>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Indicador EPI</a:t>
          </a:r>
        </a:p>
      </dsp:txBody>
      <dsp:txXfrm>
        <a:off x="1297449" y="204475"/>
        <a:ext cx="2327549" cy="491194"/>
      </dsp:txXfrm>
    </dsp:sp>
    <dsp:sp modelId="{DD68B13B-6E55-B841-9F87-FA47BD4524C6}">
      <dsp:nvSpPr>
        <dsp:cNvPr id="0" name=""/>
        <dsp:cNvSpPr/>
      </dsp:nvSpPr>
      <dsp:spPr>
        <a:xfrm rot="5400000">
          <a:off x="7506441" y="-2899073"/>
          <a:ext cx="1041278" cy="875102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s-ES_tradnl" sz="2000" kern="1200" dirty="0"/>
        </a:p>
        <a:p>
          <a:pPr marL="228600" lvl="1" indent="-228600" algn="l" defTabSz="889000">
            <a:lnSpc>
              <a:spcPct val="90000"/>
            </a:lnSpc>
            <a:spcBef>
              <a:spcPct val="0"/>
            </a:spcBef>
            <a:spcAft>
              <a:spcPct val="15000"/>
            </a:spcAft>
            <a:buChar char="•"/>
          </a:pPr>
          <a:r>
            <a:rPr lang="es-ES_tradnl" sz="2000" kern="1200" dirty="0"/>
            <a:t>Mala calidad del agua (diarrea: principal causa </a:t>
          </a:r>
          <a:r>
            <a:rPr lang="es-ES_tradnl" sz="2000" kern="1200" dirty="0" err="1"/>
            <a:t>dedesnutrición</a:t>
          </a:r>
          <a:r>
            <a:rPr lang="es-ES_tradnl" sz="2000" kern="1200" dirty="0"/>
            <a:t> y mortalidad infantil)</a:t>
          </a:r>
        </a:p>
        <a:p>
          <a:pPr marL="228600" lvl="1" indent="-228600" algn="l" defTabSz="889000">
            <a:lnSpc>
              <a:spcPct val="90000"/>
            </a:lnSpc>
            <a:spcBef>
              <a:spcPct val="0"/>
            </a:spcBef>
            <a:spcAft>
              <a:spcPct val="15000"/>
            </a:spcAft>
            <a:buChar char="•"/>
          </a:pPr>
          <a:r>
            <a:rPr lang="es-ES_tradnl" sz="2000" kern="1200" dirty="0"/>
            <a:t>Acceso deficiente a alcantarillado (virus, bacterias y afecta medio ambiente)</a:t>
          </a:r>
        </a:p>
        <a:p>
          <a:pPr marL="228600" lvl="1" indent="-228600" algn="l" defTabSz="889000">
            <a:lnSpc>
              <a:spcPct val="90000"/>
            </a:lnSpc>
            <a:spcBef>
              <a:spcPct val="0"/>
            </a:spcBef>
            <a:spcAft>
              <a:spcPct val="15000"/>
            </a:spcAft>
            <a:buChar char="•"/>
          </a:pPr>
          <a:endParaRPr lang="es-ES_tradnl" sz="2000" kern="1200" dirty="0"/>
        </a:p>
      </dsp:txBody>
      <dsp:txXfrm rot="-5400000">
        <a:off x="3651571" y="1006628"/>
        <a:ext cx="8700189" cy="939616"/>
      </dsp:txXfrm>
    </dsp:sp>
    <dsp:sp modelId="{109B0BAB-C88D-1244-A366-EAF8E79E4090}">
      <dsp:nvSpPr>
        <dsp:cNvPr id="0" name=""/>
        <dsp:cNvSpPr/>
      </dsp:nvSpPr>
      <dsp:spPr>
        <a:xfrm>
          <a:off x="1306669" y="1206132"/>
          <a:ext cx="2380693" cy="55429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Por qué?</a:t>
          </a:r>
        </a:p>
      </dsp:txBody>
      <dsp:txXfrm>
        <a:off x="1333727" y="1233190"/>
        <a:ext cx="2326577" cy="500179"/>
      </dsp:txXfrm>
    </dsp:sp>
    <dsp:sp modelId="{B23555B1-4509-B54E-B804-16F1089A2857}">
      <dsp:nvSpPr>
        <dsp:cNvPr id="0" name=""/>
        <dsp:cNvSpPr/>
      </dsp:nvSpPr>
      <dsp:spPr>
        <a:xfrm rot="5400000">
          <a:off x="7680711" y="-1975873"/>
          <a:ext cx="692738" cy="875102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t>99/180 países</a:t>
          </a:r>
          <a:endParaRPr lang="es-ES_tradnl" sz="2000" kern="1200" dirty="0"/>
        </a:p>
      </dsp:txBody>
      <dsp:txXfrm rot="-5400000">
        <a:off x="3651571" y="2087084"/>
        <a:ext cx="8717203" cy="625104"/>
      </dsp:txXfrm>
    </dsp:sp>
    <dsp:sp modelId="{DFEE31EC-866B-1442-B617-7C91F41A4D52}">
      <dsp:nvSpPr>
        <dsp:cNvPr id="0" name=""/>
        <dsp:cNvSpPr/>
      </dsp:nvSpPr>
      <dsp:spPr>
        <a:xfrm>
          <a:off x="1270877" y="2119229"/>
          <a:ext cx="2380693" cy="56081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Puesto Colombia</a:t>
          </a:r>
        </a:p>
      </dsp:txBody>
      <dsp:txXfrm>
        <a:off x="1298254" y="2146606"/>
        <a:ext cx="2325939" cy="5060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BE910-D38B-FF42-ADE2-E28AF3AA6867}">
      <dsp:nvSpPr>
        <dsp:cNvPr id="0" name=""/>
        <dsp:cNvSpPr/>
      </dsp:nvSpPr>
      <dsp:spPr>
        <a:xfrm rot="5400000">
          <a:off x="7765931" y="-4113366"/>
          <a:ext cx="522298" cy="875102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a:t>Manejo de aguas residuales de los hogares urbanos (100%)</a:t>
          </a:r>
        </a:p>
      </dsp:txBody>
      <dsp:txXfrm rot="-5400000">
        <a:off x="3651570" y="26491"/>
        <a:ext cx="8725524" cy="471306"/>
      </dsp:txXfrm>
    </dsp:sp>
    <dsp:sp modelId="{6F835B03-C337-694A-9A12-F681CA3B4567}">
      <dsp:nvSpPr>
        <dsp:cNvPr id="0" name=""/>
        <dsp:cNvSpPr/>
      </dsp:nvSpPr>
      <dsp:spPr>
        <a:xfrm>
          <a:off x="1270877" y="63791"/>
          <a:ext cx="2380693" cy="39670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Indicador EPI</a:t>
          </a:r>
        </a:p>
      </dsp:txBody>
      <dsp:txXfrm>
        <a:off x="1290243" y="83157"/>
        <a:ext cx="2341961" cy="357973"/>
      </dsp:txXfrm>
    </dsp:sp>
    <dsp:sp modelId="{DD68B13B-6E55-B841-9F87-FA47BD4524C6}">
      <dsp:nvSpPr>
        <dsp:cNvPr id="0" name=""/>
        <dsp:cNvSpPr/>
      </dsp:nvSpPr>
      <dsp:spPr>
        <a:xfrm rot="5400000">
          <a:off x="7618342" y="-3418245"/>
          <a:ext cx="837229" cy="8742474"/>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s-ES_tradnl" sz="2000" kern="1200" dirty="0"/>
        </a:p>
        <a:p>
          <a:pPr marL="228600" lvl="1" indent="-228600" algn="l" defTabSz="889000">
            <a:lnSpc>
              <a:spcPct val="90000"/>
            </a:lnSpc>
            <a:spcBef>
              <a:spcPct val="0"/>
            </a:spcBef>
            <a:spcAft>
              <a:spcPct val="15000"/>
            </a:spcAft>
            <a:buChar char="•"/>
          </a:pPr>
          <a:r>
            <a:rPr lang="es-ES_tradnl" sz="2000" kern="1200" dirty="0"/>
            <a:t>Aguas residuales: sobreproducción de algas y afectan supervivencia de las especies acuáticas y perjudican la salud</a:t>
          </a:r>
        </a:p>
        <a:p>
          <a:pPr marL="228600" lvl="1" indent="-228600" algn="l" defTabSz="889000">
            <a:lnSpc>
              <a:spcPct val="90000"/>
            </a:lnSpc>
            <a:spcBef>
              <a:spcPct val="0"/>
            </a:spcBef>
            <a:spcAft>
              <a:spcPct val="15000"/>
            </a:spcAft>
            <a:buChar char="•"/>
          </a:pPr>
          <a:endParaRPr lang="es-ES_tradnl" sz="2000" kern="1200" dirty="0"/>
        </a:p>
      </dsp:txBody>
      <dsp:txXfrm rot="-5400000">
        <a:off x="3665720" y="575247"/>
        <a:ext cx="8701604" cy="755489"/>
      </dsp:txXfrm>
    </dsp:sp>
    <dsp:sp modelId="{109B0BAB-C88D-1244-A366-EAF8E79E4090}">
      <dsp:nvSpPr>
        <dsp:cNvPr id="0" name=""/>
        <dsp:cNvSpPr/>
      </dsp:nvSpPr>
      <dsp:spPr>
        <a:xfrm>
          <a:off x="1306634" y="765880"/>
          <a:ext cx="2378368" cy="42529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Por qué?</a:t>
          </a:r>
        </a:p>
      </dsp:txBody>
      <dsp:txXfrm>
        <a:off x="1327395" y="786641"/>
        <a:ext cx="2336846" cy="383772"/>
      </dsp:txXfrm>
    </dsp:sp>
    <dsp:sp modelId="{B23555B1-4509-B54E-B804-16F1089A2857}">
      <dsp:nvSpPr>
        <dsp:cNvPr id="0" name=""/>
        <dsp:cNvSpPr/>
      </dsp:nvSpPr>
      <dsp:spPr>
        <a:xfrm rot="5400000">
          <a:off x="7765931" y="-2688550"/>
          <a:ext cx="522298" cy="875102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s-ES_tradnl" sz="2000" kern="1200" dirty="0"/>
        </a:p>
        <a:p>
          <a:pPr marL="228600" lvl="1" indent="-228600" algn="l" defTabSz="889000">
            <a:lnSpc>
              <a:spcPct val="90000"/>
            </a:lnSpc>
            <a:spcBef>
              <a:spcPct val="0"/>
            </a:spcBef>
            <a:spcAft>
              <a:spcPct val="15000"/>
            </a:spcAft>
            <a:buChar char="•"/>
          </a:pPr>
          <a:r>
            <a:rPr lang="es-ES_tradnl" sz="2000" kern="1200" dirty="0"/>
            <a:t>65/135</a:t>
          </a:r>
        </a:p>
        <a:p>
          <a:pPr marL="228600" lvl="1" indent="-228600" algn="l" defTabSz="889000">
            <a:lnSpc>
              <a:spcPct val="90000"/>
            </a:lnSpc>
            <a:spcBef>
              <a:spcPct val="0"/>
            </a:spcBef>
            <a:spcAft>
              <a:spcPct val="15000"/>
            </a:spcAft>
            <a:buChar char="•"/>
          </a:pPr>
          <a:endParaRPr lang="es-ES_tradnl" sz="2000" kern="1200" dirty="0"/>
        </a:p>
      </dsp:txBody>
      <dsp:txXfrm rot="-5400000">
        <a:off x="3651570" y="1451307"/>
        <a:ext cx="8725524" cy="471306"/>
      </dsp:txXfrm>
    </dsp:sp>
    <dsp:sp modelId="{DFEE31EC-866B-1442-B617-7C91F41A4D52}">
      <dsp:nvSpPr>
        <dsp:cNvPr id="0" name=""/>
        <dsp:cNvSpPr/>
      </dsp:nvSpPr>
      <dsp:spPr>
        <a:xfrm>
          <a:off x="1270877" y="1480668"/>
          <a:ext cx="2380693" cy="412583"/>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Puesto Colombia</a:t>
          </a:r>
        </a:p>
      </dsp:txBody>
      <dsp:txXfrm>
        <a:off x="1291018" y="1500809"/>
        <a:ext cx="2340411" cy="3723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BE910-D38B-FF42-ADE2-E28AF3AA6867}">
      <dsp:nvSpPr>
        <dsp:cNvPr id="0" name=""/>
        <dsp:cNvSpPr/>
      </dsp:nvSpPr>
      <dsp:spPr>
        <a:xfrm rot="5400000">
          <a:off x="7682213" y="-4029876"/>
          <a:ext cx="689734" cy="875102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a:t>Eficiencia y balance en el uso del nitrógeno por </a:t>
          </a:r>
          <a:r>
            <a:rPr lang="es-ES_tradnl" sz="2000" kern="1200" dirty="0" err="1"/>
            <a:t>ferlitizantes</a:t>
          </a:r>
          <a:r>
            <a:rPr lang="es-ES_tradnl" sz="2000" kern="1200" dirty="0"/>
            <a:t> (100%)</a:t>
          </a:r>
        </a:p>
      </dsp:txBody>
      <dsp:txXfrm rot="-5400000">
        <a:off x="3651570" y="34437"/>
        <a:ext cx="8717350" cy="622394"/>
      </dsp:txXfrm>
    </dsp:sp>
    <dsp:sp modelId="{6F835B03-C337-694A-9A12-F681CA3B4567}">
      <dsp:nvSpPr>
        <dsp:cNvPr id="0" name=""/>
        <dsp:cNvSpPr/>
      </dsp:nvSpPr>
      <dsp:spPr>
        <a:xfrm>
          <a:off x="1270877" y="56406"/>
          <a:ext cx="2380693" cy="57845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Indicador EPI</a:t>
          </a:r>
        </a:p>
      </dsp:txBody>
      <dsp:txXfrm>
        <a:off x="1299115" y="84644"/>
        <a:ext cx="2324217" cy="521979"/>
      </dsp:txXfrm>
    </dsp:sp>
    <dsp:sp modelId="{DD68B13B-6E55-B841-9F87-FA47BD4524C6}">
      <dsp:nvSpPr>
        <dsp:cNvPr id="0" name=""/>
        <dsp:cNvSpPr/>
      </dsp:nvSpPr>
      <dsp:spPr>
        <a:xfrm rot="5400000">
          <a:off x="7408099" y="-3032129"/>
          <a:ext cx="1257715" cy="8742474"/>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a:t>Uso excesivo de fertilizantes contamina suelo, agua y aire y genera: lluvia ácida, reducción de la capa de ozono, cambio climático y problemas salud (asma, alergias, cáncer y enfermedades crónicas)</a:t>
          </a:r>
        </a:p>
      </dsp:txBody>
      <dsp:txXfrm rot="-5400000">
        <a:off x="3665720" y="771647"/>
        <a:ext cx="8681077" cy="1134921"/>
      </dsp:txXfrm>
    </dsp:sp>
    <dsp:sp modelId="{109B0BAB-C88D-1244-A366-EAF8E79E4090}">
      <dsp:nvSpPr>
        <dsp:cNvPr id="0" name=""/>
        <dsp:cNvSpPr/>
      </dsp:nvSpPr>
      <dsp:spPr>
        <a:xfrm>
          <a:off x="1306634" y="1077000"/>
          <a:ext cx="2378368" cy="61521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Por qué?</a:t>
          </a:r>
        </a:p>
      </dsp:txBody>
      <dsp:txXfrm>
        <a:off x="1336666" y="1107032"/>
        <a:ext cx="2318304" cy="555150"/>
      </dsp:txXfrm>
    </dsp:sp>
    <dsp:sp modelId="{B23555B1-4509-B54E-B804-16F1089A2857}">
      <dsp:nvSpPr>
        <dsp:cNvPr id="0" name=""/>
        <dsp:cNvSpPr/>
      </dsp:nvSpPr>
      <dsp:spPr>
        <a:xfrm rot="5400000">
          <a:off x="7744942" y="-2028825"/>
          <a:ext cx="564276" cy="875102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s-ES_tradnl" sz="2000" kern="1200" dirty="0"/>
        </a:p>
        <a:p>
          <a:pPr marL="228600" lvl="1" indent="-228600" algn="l" defTabSz="889000">
            <a:lnSpc>
              <a:spcPct val="90000"/>
            </a:lnSpc>
            <a:spcBef>
              <a:spcPct val="0"/>
            </a:spcBef>
            <a:spcAft>
              <a:spcPct val="15000"/>
            </a:spcAft>
            <a:buChar char="•"/>
          </a:pPr>
          <a:r>
            <a:rPr lang="es-ES_tradnl" sz="2000" kern="1200" dirty="0"/>
            <a:t>156/170, muy por debajo de pares y deterioro de 76% en una década.</a:t>
          </a:r>
        </a:p>
        <a:p>
          <a:pPr marL="228600" lvl="1" indent="-228600" algn="l" defTabSz="889000">
            <a:lnSpc>
              <a:spcPct val="90000"/>
            </a:lnSpc>
            <a:spcBef>
              <a:spcPct val="0"/>
            </a:spcBef>
            <a:spcAft>
              <a:spcPct val="15000"/>
            </a:spcAft>
            <a:buChar char="•"/>
          </a:pPr>
          <a:endParaRPr lang="es-ES_tradnl" sz="2000" kern="1200" dirty="0"/>
        </a:p>
      </dsp:txBody>
      <dsp:txXfrm rot="-5400000">
        <a:off x="3651570" y="2092093"/>
        <a:ext cx="8723474" cy="509184"/>
      </dsp:txXfrm>
    </dsp:sp>
    <dsp:sp modelId="{DFEE31EC-866B-1442-B617-7C91F41A4D52}">
      <dsp:nvSpPr>
        <dsp:cNvPr id="0" name=""/>
        <dsp:cNvSpPr/>
      </dsp:nvSpPr>
      <dsp:spPr>
        <a:xfrm>
          <a:off x="1270877" y="2073649"/>
          <a:ext cx="2380693" cy="546069"/>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Puesto Colombia</a:t>
          </a:r>
        </a:p>
      </dsp:txBody>
      <dsp:txXfrm>
        <a:off x="1297534" y="2100306"/>
        <a:ext cx="2327379" cy="4927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BE910-D38B-FF42-ADE2-E28AF3AA6867}">
      <dsp:nvSpPr>
        <dsp:cNvPr id="0" name=""/>
        <dsp:cNvSpPr/>
      </dsp:nvSpPr>
      <dsp:spPr>
        <a:xfrm rot="5400000">
          <a:off x="7773550" y="-3972979"/>
          <a:ext cx="507060" cy="875102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s-ES_tradnl" sz="2000" kern="1200" dirty="0"/>
        </a:p>
        <a:p>
          <a:pPr marL="228600" lvl="1" indent="-228600" algn="l" defTabSz="889000">
            <a:lnSpc>
              <a:spcPct val="90000"/>
            </a:lnSpc>
            <a:spcBef>
              <a:spcPct val="0"/>
            </a:spcBef>
            <a:spcAft>
              <a:spcPct val="15000"/>
            </a:spcAft>
            <a:buChar char="•"/>
          </a:pPr>
          <a:r>
            <a:rPr lang="es-ES_tradnl" sz="2000" kern="1200" dirty="0"/>
            <a:t>Cambio en la superficie de bosques (100%). </a:t>
          </a:r>
        </a:p>
        <a:p>
          <a:pPr marL="228600" lvl="1" indent="-228600" algn="l" defTabSz="889000">
            <a:lnSpc>
              <a:spcPct val="90000"/>
            </a:lnSpc>
            <a:spcBef>
              <a:spcPct val="0"/>
            </a:spcBef>
            <a:spcAft>
              <a:spcPct val="15000"/>
            </a:spcAft>
            <a:buChar char="•"/>
          </a:pPr>
          <a:endParaRPr lang="es-ES_tradnl" sz="2000" kern="1200" dirty="0"/>
        </a:p>
      </dsp:txBody>
      <dsp:txXfrm rot="-5400000">
        <a:off x="3651571" y="173753"/>
        <a:ext cx="8726267" cy="457554"/>
      </dsp:txXfrm>
    </dsp:sp>
    <dsp:sp modelId="{6F835B03-C337-694A-9A12-F681CA3B4567}">
      <dsp:nvSpPr>
        <dsp:cNvPr id="0" name=""/>
        <dsp:cNvSpPr/>
      </dsp:nvSpPr>
      <dsp:spPr>
        <a:xfrm>
          <a:off x="1270877" y="75527"/>
          <a:ext cx="2380693" cy="654007"/>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Indicador EPI</a:t>
          </a:r>
        </a:p>
      </dsp:txBody>
      <dsp:txXfrm>
        <a:off x="1302803" y="107453"/>
        <a:ext cx="2316841" cy="590155"/>
      </dsp:txXfrm>
    </dsp:sp>
    <dsp:sp modelId="{DD68B13B-6E55-B841-9F87-FA47BD4524C6}">
      <dsp:nvSpPr>
        <dsp:cNvPr id="0" name=""/>
        <dsp:cNvSpPr/>
      </dsp:nvSpPr>
      <dsp:spPr>
        <a:xfrm rot="5400000">
          <a:off x="7442767" y="-2994264"/>
          <a:ext cx="1201606" cy="875102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a:t>La deforestación tiene efectos profundos sobre los ecosistemas, la preservación del hábitat, el cambio climático, la oferta de agua, la biodiversidad, el almacenamiento de carbono y, en general, todos los servicios ambientales. </a:t>
          </a:r>
        </a:p>
      </dsp:txBody>
      <dsp:txXfrm rot="-5400000">
        <a:off x="3668060" y="839101"/>
        <a:ext cx="8692362" cy="1084290"/>
      </dsp:txXfrm>
    </dsp:sp>
    <dsp:sp modelId="{109B0BAB-C88D-1244-A366-EAF8E79E4090}">
      <dsp:nvSpPr>
        <dsp:cNvPr id="0" name=""/>
        <dsp:cNvSpPr/>
      </dsp:nvSpPr>
      <dsp:spPr>
        <a:xfrm>
          <a:off x="1306669" y="1163800"/>
          <a:ext cx="2380693" cy="669481"/>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Por qué?</a:t>
          </a:r>
        </a:p>
      </dsp:txBody>
      <dsp:txXfrm>
        <a:off x="1339350" y="1196481"/>
        <a:ext cx="2315331" cy="604119"/>
      </dsp:txXfrm>
    </dsp:sp>
    <dsp:sp modelId="{B23555B1-4509-B54E-B804-16F1089A2857}">
      <dsp:nvSpPr>
        <dsp:cNvPr id="0" name=""/>
        <dsp:cNvSpPr/>
      </dsp:nvSpPr>
      <dsp:spPr>
        <a:xfrm rot="5400000">
          <a:off x="7710383" y="-1796897"/>
          <a:ext cx="633394" cy="875102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s-ES_tradnl" sz="2000" kern="1200" dirty="0"/>
        </a:p>
        <a:p>
          <a:pPr marL="228600" lvl="1" indent="-228600" algn="l" defTabSz="889000">
            <a:lnSpc>
              <a:spcPct val="90000"/>
            </a:lnSpc>
            <a:spcBef>
              <a:spcPct val="0"/>
            </a:spcBef>
            <a:spcAft>
              <a:spcPct val="15000"/>
            </a:spcAft>
            <a:buChar char="•"/>
          </a:pPr>
          <a:r>
            <a:rPr lang="es-ES_tradnl" sz="2000" kern="1200" dirty="0"/>
            <a:t>41/116 (deforestación mayor en otros países, especialmente en LAC, acervo de bosques muy grande)</a:t>
          </a:r>
        </a:p>
        <a:p>
          <a:pPr marL="228600" lvl="1" indent="-228600" algn="l" defTabSz="889000">
            <a:lnSpc>
              <a:spcPct val="90000"/>
            </a:lnSpc>
            <a:spcBef>
              <a:spcPct val="0"/>
            </a:spcBef>
            <a:spcAft>
              <a:spcPct val="15000"/>
            </a:spcAft>
            <a:buChar char="•"/>
          </a:pPr>
          <a:endParaRPr lang="es-ES_tradnl" sz="2000" kern="1200" dirty="0"/>
        </a:p>
      </dsp:txBody>
      <dsp:txXfrm rot="-5400000">
        <a:off x="3651570" y="2292836"/>
        <a:ext cx="8720100" cy="571554"/>
      </dsp:txXfrm>
    </dsp:sp>
    <dsp:sp modelId="{DFEE31EC-866B-1442-B617-7C91F41A4D52}">
      <dsp:nvSpPr>
        <dsp:cNvPr id="0" name=""/>
        <dsp:cNvSpPr/>
      </dsp:nvSpPr>
      <dsp:spPr>
        <a:xfrm>
          <a:off x="1270877" y="2231021"/>
          <a:ext cx="2380693" cy="695181"/>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Puesto Colombia</a:t>
          </a:r>
        </a:p>
      </dsp:txBody>
      <dsp:txXfrm>
        <a:off x="1304813" y="2264957"/>
        <a:ext cx="2312821" cy="6273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BE910-D38B-FF42-ADE2-E28AF3AA6867}">
      <dsp:nvSpPr>
        <dsp:cNvPr id="0" name=""/>
        <dsp:cNvSpPr/>
      </dsp:nvSpPr>
      <dsp:spPr>
        <a:xfrm rot="5400000">
          <a:off x="7827636" y="-3730266"/>
          <a:ext cx="398888" cy="875102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a:t>Cambio en el acervo de peces (100%)</a:t>
          </a:r>
        </a:p>
      </dsp:txBody>
      <dsp:txXfrm rot="-5400000">
        <a:off x="3651570" y="465272"/>
        <a:ext cx="8731548" cy="359944"/>
      </dsp:txXfrm>
    </dsp:sp>
    <dsp:sp modelId="{6F835B03-C337-694A-9A12-F681CA3B4567}">
      <dsp:nvSpPr>
        <dsp:cNvPr id="0" name=""/>
        <dsp:cNvSpPr/>
      </dsp:nvSpPr>
      <dsp:spPr>
        <a:xfrm>
          <a:off x="1270877" y="372452"/>
          <a:ext cx="2380693" cy="545582"/>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Indicador EPI</a:t>
          </a:r>
        </a:p>
      </dsp:txBody>
      <dsp:txXfrm>
        <a:off x="1297510" y="399085"/>
        <a:ext cx="2327427" cy="492316"/>
      </dsp:txXfrm>
    </dsp:sp>
    <dsp:sp modelId="{DD68B13B-6E55-B841-9F87-FA47BD4524C6}">
      <dsp:nvSpPr>
        <dsp:cNvPr id="0" name=""/>
        <dsp:cNvSpPr/>
      </dsp:nvSpPr>
      <dsp:spPr>
        <a:xfrm rot="5400000">
          <a:off x="7716551" y="-3046856"/>
          <a:ext cx="632775" cy="875102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a:t>La devastación de especies marinas tiene un proceso de recuperación largo y a veces inexistente y repercusiones sobre el ecosistema. </a:t>
          </a:r>
        </a:p>
      </dsp:txBody>
      <dsp:txXfrm rot="-5400000">
        <a:off x="3657429" y="1043156"/>
        <a:ext cx="8720130" cy="570995"/>
      </dsp:txXfrm>
    </dsp:sp>
    <dsp:sp modelId="{109B0BAB-C88D-1244-A366-EAF8E79E4090}">
      <dsp:nvSpPr>
        <dsp:cNvPr id="0" name=""/>
        <dsp:cNvSpPr/>
      </dsp:nvSpPr>
      <dsp:spPr>
        <a:xfrm>
          <a:off x="1306669" y="1116731"/>
          <a:ext cx="2380693" cy="54281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Por qué?</a:t>
          </a:r>
        </a:p>
      </dsp:txBody>
      <dsp:txXfrm>
        <a:off x="1333167" y="1143229"/>
        <a:ext cx="2327697" cy="489819"/>
      </dsp:txXfrm>
    </dsp:sp>
    <dsp:sp modelId="{B23555B1-4509-B54E-B804-16F1089A2857}">
      <dsp:nvSpPr>
        <dsp:cNvPr id="0" name=""/>
        <dsp:cNvSpPr/>
      </dsp:nvSpPr>
      <dsp:spPr>
        <a:xfrm rot="5400000">
          <a:off x="7834510" y="-2277704"/>
          <a:ext cx="385141" cy="875102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a:t>138/180  (nivel del indicador: un tercio de sus pares)</a:t>
          </a:r>
        </a:p>
      </dsp:txBody>
      <dsp:txXfrm rot="-5400000">
        <a:off x="3651571" y="1924036"/>
        <a:ext cx="8732219" cy="347539"/>
      </dsp:txXfrm>
    </dsp:sp>
    <dsp:sp modelId="{DFEE31EC-866B-1442-B617-7C91F41A4D52}">
      <dsp:nvSpPr>
        <dsp:cNvPr id="0" name=""/>
        <dsp:cNvSpPr/>
      </dsp:nvSpPr>
      <dsp:spPr>
        <a:xfrm>
          <a:off x="1270877" y="1824863"/>
          <a:ext cx="2380693" cy="54588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Puesto Colombia</a:t>
          </a:r>
        </a:p>
      </dsp:txBody>
      <dsp:txXfrm>
        <a:off x="1297525" y="1851511"/>
        <a:ext cx="2327397" cy="4925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BE910-D38B-FF42-ADE2-E28AF3AA6867}">
      <dsp:nvSpPr>
        <dsp:cNvPr id="0" name=""/>
        <dsp:cNvSpPr/>
      </dsp:nvSpPr>
      <dsp:spPr>
        <a:xfrm rot="5400000">
          <a:off x="7482748" y="-3671735"/>
          <a:ext cx="1088664" cy="875102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a:t>Áreas terrestres protegidas (40%)</a:t>
          </a:r>
        </a:p>
        <a:p>
          <a:pPr marL="228600" lvl="1" indent="-228600" algn="l" defTabSz="889000">
            <a:lnSpc>
              <a:spcPct val="90000"/>
            </a:lnSpc>
            <a:spcBef>
              <a:spcPct val="0"/>
            </a:spcBef>
            <a:spcAft>
              <a:spcPct val="15000"/>
            </a:spcAft>
            <a:buChar char="•"/>
          </a:pPr>
          <a:r>
            <a:rPr lang="es-ES_tradnl" sz="2000" kern="1200" dirty="0"/>
            <a:t>Áreas marinas protegidas (20%)</a:t>
          </a:r>
        </a:p>
        <a:p>
          <a:pPr marL="228600" lvl="1" indent="-228600" algn="l" defTabSz="889000">
            <a:lnSpc>
              <a:spcPct val="90000"/>
            </a:lnSpc>
            <a:spcBef>
              <a:spcPct val="0"/>
            </a:spcBef>
            <a:spcAft>
              <a:spcPct val="15000"/>
            </a:spcAft>
            <a:buChar char="•"/>
          </a:pPr>
          <a:r>
            <a:rPr lang="es-ES_tradnl" sz="2000" kern="1200" dirty="0"/>
            <a:t>Protección de especies (40%)</a:t>
          </a:r>
        </a:p>
      </dsp:txBody>
      <dsp:txXfrm rot="-5400000">
        <a:off x="3651570" y="212587"/>
        <a:ext cx="8697876" cy="982376"/>
      </dsp:txXfrm>
    </dsp:sp>
    <dsp:sp modelId="{6F835B03-C337-694A-9A12-F681CA3B4567}">
      <dsp:nvSpPr>
        <dsp:cNvPr id="0" name=""/>
        <dsp:cNvSpPr/>
      </dsp:nvSpPr>
      <dsp:spPr>
        <a:xfrm>
          <a:off x="1270877" y="404575"/>
          <a:ext cx="2380693" cy="598399"/>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Indicador EPI</a:t>
          </a:r>
        </a:p>
      </dsp:txBody>
      <dsp:txXfrm>
        <a:off x="1300088" y="433786"/>
        <a:ext cx="2322271" cy="539977"/>
      </dsp:txXfrm>
    </dsp:sp>
    <dsp:sp modelId="{DD68B13B-6E55-B841-9F87-FA47BD4524C6}">
      <dsp:nvSpPr>
        <dsp:cNvPr id="0" name=""/>
        <dsp:cNvSpPr/>
      </dsp:nvSpPr>
      <dsp:spPr>
        <a:xfrm rot="5400000">
          <a:off x="7717192" y="-2695381"/>
          <a:ext cx="631492" cy="875102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a:t>Enormes e inestimables pérdidas para los países</a:t>
          </a:r>
        </a:p>
      </dsp:txBody>
      <dsp:txXfrm rot="-5400000">
        <a:off x="3657429" y="1395209"/>
        <a:ext cx="8720193" cy="569838"/>
      </dsp:txXfrm>
    </dsp:sp>
    <dsp:sp modelId="{109B0BAB-C88D-1244-A366-EAF8E79E4090}">
      <dsp:nvSpPr>
        <dsp:cNvPr id="0" name=""/>
        <dsp:cNvSpPr/>
      </dsp:nvSpPr>
      <dsp:spPr>
        <a:xfrm>
          <a:off x="1306669" y="1440397"/>
          <a:ext cx="2380693" cy="57497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Por qué?</a:t>
          </a:r>
        </a:p>
      </dsp:txBody>
      <dsp:txXfrm>
        <a:off x="1334737" y="1468465"/>
        <a:ext cx="2324557" cy="518838"/>
      </dsp:txXfrm>
    </dsp:sp>
    <dsp:sp modelId="{B23555B1-4509-B54E-B804-16F1089A2857}">
      <dsp:nvSpPr>
        <dsp:cNvPr id="0" name=""/>
        <dsp:cNvSpPr/>
      </dsp:nvSpPr>
      <dsp:spPr>
        <a:xfrm rot="5400000">
          <a:off x="7729174" y="-1905559"/>
          <a:ext cx="595813" cy="875102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a:t>63/180</a:t>
          </a:r>
        </a:p>
      </dsp:txBody>
      <dsp:txXfrm rot="-5400000">
        <a:off x="3651571" y="2201129"/>
        <a:ext cx="8721935" cy="537643"/>
      </dsp:txXfrm>
    </dsp:sp>
    <dsp:sp modelId="{DFEE31EC-866B-1442-B617-7C91F41A4D52}">
      <dsp:nvSpPr>
        <dsp:cNvPr id="0" name=""/>
        <dsp:cNvSpPr/>
      </dsp:nvSpPr>
      <dsp:spPr>
        <a:xfrm>
          <a:off x="1270877" y="2194540"/>
          <a:ext cx="2380693" cy="550818"/>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s-ES_tradnl" sz="2400" kern="1200" dirty="0"/>
            <a:t>Puesto Colombia</a:t>
          </a:r>
        </a:p>
      </dsp:txBody>
      <dsp:txXfrm>
        <a:off x="1297766" y="2221429"/>
        <a:ext cx="2326915" cy="4970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7C9ED-9BE2-7B4F-B069-E9B855ECC1A2}" type="datetimeFigureOut">
              <a:rPr lang="en-US" smtClean="0"/>
              <a:t>10/30/2017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42FF0-57E0-274F-B404-E2CA6516CCB3}" type="slidenum">
              <a:rPr lang="en-US" smtClean="0"/>
              <a:t>‹Nº›</a:t>
            </a:fld>
            <a:endParaRPr lang="en-US"/>
          </a:p>
        </p:txBody>
      </p:sp>
    </p:spTree>
    <p:extLst>
      <p:ext uri="{BB962C8B-B14F-4D97-AF65-F5344CB8AC3E}">
        <p14:creationId xmlns:p14="http://schemas.microsoft.com/office/powerpoint/2010/main" val="1395786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18942FF0-57E0-274F-B404-E2CA6516CCB3}" type="slidenum">
              <a:rPr lang="en-US" smtClean="0"/>
              <a:t>17</a:t>
            </a:fld>
            <a:endParaRPr lang="en-US"/>
          </a:p>
        </p:txBody>
      </p:sp>
    </p:spTree>
    <p:extLst>
      <p:ext uri="{BB962C8B-B14F-4D97-AF65-F5344CB8AC3E}">
        <p14:creationId xmlns:p14="http://schemas.microsoft.com/office/powerpoint/2010/main" val="4864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18942FF0-57E0-274F-B404-E2CA6516CCB3}" type="slidenum">
              <a:rPr lang="en-US" smtClean="0"/>
              <a:t>18</a:t>
            </a:fld>
            <a:endParaRPr lang="en-US"/>
          </a:p>
        </p:txBody>
      </p:sp>
    </p:spTree>
    <p:extLst>
      <p:ext uri="{BB962C8B-B14F-4D97-AF65-F5344CB8AC3E}">
        <p14:creationId xmlns:p14="http://schemas.microsoft.com/office/powerpoint/2010/main" val="201079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18942FF0-57E0-274F-B404-E2CA6516CCB3}" type="slidenum">
              <a:rPr lang="en-US" smtClean="0"/>
              <a:t>19</a:t>
            </a:fld>
            <a:endParaRPr lang="en-US"/>
          </a:p>
        </p:txBody>
      </p:sp>
    </p:spTree>
    <p:extLst>
      <p:ext uri="{BB962C8B-B14F-4D97-AF65-F5344CB8AC3E}">
        <p14:creationId xmlns:p14="http://schemas.microsoft.com/office/powerpoint/2010/main" val="772539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18942FF0-57E0-274F-B404-E2CA6516CCB3}" type="slidenum">
              <a:rPr lang="en-US" smtClean="0"/>
              <a:t>21</a:t>
            </a:fld>
            <a:endParaRPr lang="en-US"/>
          </a:p>
        </p:txBody>
      </p:sp>
    </p:spTree>
    <p:extLst>
      <p:ext uri="{BB962C8B-B14F-4D97-AF65-F5344CB8AC3E}">
        <p14:creationId xmlns:p14="http://schemas.microsoft.com/office/powerpoint/2010/main" val="843795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Date Placeholder 2"/>
          <p:cNvSpPr>
            <a:spLocks noGrp="1"/>
          </p:cNvSpPr>
          <p:nvPr>
            <p:ph type="dt" sz="half" idx="10"/>
          </p:nvPr>
        </p:nvSpPr>
        <p:spPr/>
        <p:txBody>
          <a:bodyPr/>
          <a:lstStyle/>
          <a:p>
            <a:fld id="{B61BEF0D-F0BB-DE4B-95CE-6DB70DBA9567}" type="datetimeFigureOut">
              <a:rPr lang="en-US" smtClean="0"/>
              <a:pPr/>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8887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10/30/2017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3466753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6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4789" y="463994"/>
            <a:ext cx="9285372" cy="4307148"/>
          </a:xfrm>
        </p:spPr>
        <p:txBody>
          <a:bodyPr anchor="ctr">
            <a:normAutofit/>
          </a:bodyPr>
          <a:lstStyle/>
          <a:p>
            <a:r>
              <a:rPr lang="es-ES" b="1" dirty="0">
                <a:solidFill>
                  <a:schemeClr val="bg1"/>
                </a:solidFill>
              </a:rPr>
              <a:t>CRECIMIENTO VERDE INCLUSIVO E INFORMALIDAD</a:t>
            </a:r>
            <a:endParaRPr lang="en-US" dirty="0">
              <a:solidFill>
                <a:schemeClr val="bg1"/>
              </a:solidFill>
            </a:endParaRPr>
          </a:p>
        </p:txBody>
      </p:sp>
      <p:sp>
        <p:nvSpPr>
          <p:cNvPr id="3" name="Subtitle 2"/>
          <p:cNvSpPr>
            <a:spLocks noGrp="1"/>
          </p:cNvSpPr>
          <p:nvPr>
            <p:ph type="subTitle" idx="1"/>
          </p:nvPr>
        </p:nvSpPr>
        <p:spPr>
          <a:xfrm>
            <a:off x="6534580" y="4386138"/>
            <a:ext cx="3602567" cy="1096899"/>
          </a:xfrm>
        </p:spPr>
        <p:txBody>
          <a:bodyPr anchor="ctr">
            <a:normAutofit/>
          </a:bodyPr>
          <a:lstStyle/>
          <a:p>
            <a:pPr algn="l"/>
            <a:r>
              <a:rPr lang="es-ES" b="1" dirty="0">
                <a:solidFill>
                  <a:schemeClr val="bg1"/>
                </a:solidFill>
              </a:rPr>
              <a:t>Cristina Fernández </a:t>
            </a:r>
            <a:endParaRPr lang="en-US" dirty="0">
              <a:solidFill>
                <a:schemeClr val="bg1"/>
              </a:solidFill>
            </a:endParaRPr>
          </a:p>
          <a:p>
            <a:pPr algn="l"/>
            <a:r>
              <a:rPr lang="es-ES" b="1" dirty="0">
                <a:solidFill>
                  <a:schemeClr val="bg1"/>
                </a:solidFill>
              </a:rPr>
              <a:t>Nicolás Gómez</a:t>
            </a:r>
            <a:r>
              <a:rPr lang="en-US" dirty="0">
                <a:solidFill>
                  <a:schemeClr val="bg1"/>
                </a:solidFill>
              </a:rPr>
              <a:t> </a:t>
            </a:r>
          </a:p>
        </p:txBody>
      </p:sp>
      <p:pic>
        <p:nvPicPr>
          <p:cNvPr id="4" name="Imagen 3">
            <a:extLst>
              <a:ext uri="{FF2B5EF4-FFF2-40B4-BE49-F238E27FC236}">
                <a16:creationId xmlns:a16="http://schemas.microsoft.com/office/drawing/2014/main" id="{26148E5E-B458-442D-952B-E6F2EC4C16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73346" y="5025870"/>
            <a:ext cx="2154855" cy="1105728"/>
          </a:xfrm>
          <a:prstGeom prst="rect">
            <a:avLst/>
          </a:prstGeom>
          <a:noFill/>
          <a:ln>
            <a:noFill/>
          </a:ln>
        </p:spPr>
      </p:pic>
      <p:pic>
        <p:nvPicPr>
          <p:cNvPr id="5" name="Picture 1">
            <a:extLst>
              <a:ext uri="{FF2B5EF4-FFF2-40B4-BE49-F238E27FC236}">
                <a16:creationId xmlns:a16="http://schemas.microsoft.com/office/drawing/2014/main" id="{664E1AA0-7B73-44D9-A7EE-7EAA1E2CC72F}"/>
              </a:ext>
            </a:extLst>
          </p:cNvPr>
          <p:cNvPicPr>
            <a:picLocks noChangeAspect="1" noChangeArrowheads="1"/>
          </p:cNvPicPr>
          <p:nvPr/>
        </p:nvPicPr>
        <p:blipFill>
          <a:blip r:embed="rId3" cstate="print"/>
          <a:srcRect/>
          <a:stretch>
            <a:fillRect/>
          </a:stretch>
        </p:blipFill>
        <p:spPr bwMode="auto">
          <a:xfrm>
            <a:off x="9975552" y="6185710"/>
            <a:ext cx="2152650" cy="619125"/>
          </a:xfrm>
          <a:prstGeom prst="rect">
            <a:avLst/>
          </a:prstGeom>
          <a:noFill/>
          <a:ln w="9525">
            <a:noFill/>
            <a:miter lim="800000"/>
            <a:headEnd/>
            <a:tailEnd/>
          </a:ln>
        </p:spPr>
      </p:pic>
    </p:spTree>
    <p:extLst>
      <p:ext uri="{BB962C8B-B14F-4D97-AF65-F5344CB8AC3E}">
        <p14:creationId xmlns:p14="http://schemas.microsoft.com/office/powerpoint/2010/main" val="158032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2949"/>
          </a:xfrm>
        </p:spPr>
        <p:txBody>
          <a:bodyPr>
            <a:normAutofit fontScale="90000"/>
          </a:bodyPr>
          <a:lstStyle/>
          <a:p>
            <a:r>
              <a:rPr lang="es-ES" dirty="0">
                <a:solidFill>
                  <a:schemeClr val="accent1"/>
                </a:solidFill>
              </a:rPr>
              <a:t>Crecimiento verde inclusivo</a:t>
            </a:r>
            <a:br>
              <a:rPr lang="en-US" dirty="0">
                <a:solidFill>
                  <a:schemeClr val="accent1"/>
                </a:solidFill>
              </a:rPr>
            </a:br>
            <a:endParaRPr lang="en-US" dirty="0">
              <a:solidFill>
                <a:schemeClr val="accent1"/>
              </a:solidFill>
            </a:endParaRPr>
          </a:p>
        </p:txBody>
      </p:sp>
      <p:graphicFrame>
        <p:nvGraphicFramePr>
          <p:cNvPr id="4" name="Diagram 3"/>
          <p:cNvGraphicFramePr/>
          <p:nvPr>
            <p:extLst>
              <p:ext uri="{D42A27DB-BD31-4B8C-83A1-F6EECF244321}">
                <p14:modId xmlns:p14="http://schemas.microsoft.com/office/powerpoint/2010/main" val="1573215026"/>
              </p:ext>
            </p:extLst>
          </p:nvPr>
        </p:nvGraphicFramePr>
        <p:xfrm>
          <a:off x="2785729" y="1286538"/>
          <a:ext cx="9431079" cy="5194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29608" y="724822"/>
            <a:ext cx="2456121" cy="1569660"/>
          </a:xfrm>
          <a:prstGeom prst="rect">
            <a:avLst/>
          </a:prstGeom>
        </p:spPr>
        <p:txBody>
          <a:bodyPr wrap="square">
            <a:spAutoFit/>
          </a:bodyPr>
          <a:lstStyle/>
          <a:p>
            <a:r>
              <a:rPr lang="es-ES" sz="2400" dirty="0">
                <a:ea typeface="Calibri" charset="0"/>
              </a:rPr>
              <a:t>Definición: </a:t>
            </a:r>
          </a:p>
          <a:p>
            <a:endParaRPr lang="es-ES" sz="1200" i="1" dirty="0">
              <a:ea typeface="Calibri" charset="0"/>
            </a:endParaRPr>
          </a:p>
          <a:p>
            <a:endParaRPr lang="es-ES" sz="1200" i="1" dirty="0">
              <a:ea typeface="Calibri" charset="0"/>
            </a:endParaRPr>
          </a:p>
          <a:p>
            <a:endParaRPr lang="es-ES" sz="1200" i="1" dirty="0">
              <a:ea typeface="Calibri" charset="0"/>
            </a:endParaRPr>
          </a:p>
          <a:p>
            <a:endParaRPr lang="es-ES" sz="1200" i="1" dirty="0">
              <a:ea typeface="Calibri" charset="0"/>
            </a:endParaRPr>
          </a:p>
          <a:p>
            <a:endParaRPr lang="es-ES" sz="1200" i="1" dirty="0">
              <a:ea typeface="Calibri" charset="0"/>
            </a:endParaRPr>
          </a:p>
          <a:p>
            <a:endParaRPr lang="es-ES" sz="1200" i="1" dirty="0">
              <a:ea typeface="Calibri" charset="0"/>
            </a:endParaRPr>
          </a:p>
        </p:txBody>
      </p:sp>
      <p:sp>
        <p:nvSpPr>
          <p:cNvPr id="8" name="TextBox 7"/>
          <p:cNvSpPr txBox="1"/>
          <p:nvPr/>
        </p:nvSpPr>
        <p:spPr>
          <a:xfrm>
            <a:off x="3294321" y="724822"/>
            <a:ext cx="1468672" cy="461665"/>
          </a:xfrm>
          <a:prstGeom prst="rect">
            <a:avLst/>
          </a:prstGeom>
          <a:noFill/>
        </p:spPr>
        <p:txBody>
          <a:bodyPr wrap="none" rtlCol="0">
            <a:spAutoFit/>
          </a:bodyPr>
          <a:lstStyle/>
          <a:p>
            <a:r>
              <a:rPr lang="es-ES_tradnl" sz="2400" dirty="0"/>
              <a:t>Medición:</a:t>
            </a:r>
          </a:p>
        </p:txBody>
      </p:sp>
      <p:sp>
        <p:nvSpPr>
          <p:cNvPr id="5" name="Rectangle 4"/>
          <p:cNvSpPr/>
          <p:nvPr/>
        </p:nvSpPr>
        <p:spPr>
          <a:xfrm>
            <a:off x="229485" y="1587486"/>
            <a:ext cx="2656367" cy="4893647"/>
          </a:xfrm>
          <a:prstGeom prst="rect">
            <a:avLst/>
          </a:prstGeom>
        </p:spPr>
        <p:txBody>
          <a:bodyPr wrap="square">
            <a:spAutoFit/>
          </a:bodyPr>
          <a:lstStyle/>
          <a:p>
            <a:r>
              <a:rPr lang="es-CO" sz="2400" i="1" dirty="0"/>
              <a:t>Es el nuevo paradigma de desarrollo que sustenta el crecimiento económico al mismo tiempo que garantiza la sostenibilidad ambiental y climática y la inclusión social (GGI)</a:t>
            </a:r>
            <a:endParaRPr lang="es-ES_tradnl" sz="2400" i="1" dirty="0"/>
          </a:p>
        </p:txBody>
      </p:sp>
    </p:spTree>
    <p:extLst>
      <p:ext uri="{BB962C8B-B14F-4D97-AF65-F5344CB8AC3E}">
        <p14:creationId xmlns:p14="http://schemas.microsoft.com/office/powerpoint/2010/main" val="139180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accent1"/>
                </a:solidFill>
              </a:rPr>
              <a:t>Crecimiento verde inclusivo e informalidad (2015)</a:t>
            </a:r>
            <a:br>
              <a:rPr lang="en-US" dirty="0">
                <a:solidFill>
                  <a:schemeClr val="accent1"/>
                </a:solidFill>
              </a:rPr>
            </a:br>
            <a:br>
              <a:rPr lang="en-US" dirty="0">
                <a:solidFill>
                  <a:schemeClr val="accent1"/>
                </a:solidFill>
              </a:rPr>
            </a:br>
            <a:endParaRPr lang="en-US" dirty="0">
              <a:solidFill>
                <a:schemeClr val="accent1"/>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77335" y="1027906"/>
            <a:ext cx="5851056" cy="4930516"/>
          </a:xfrm>
          <a:prstGeom prst="rect">
            <a:avLst/>
          </a:prstGeom>
          <a:noFill/>
          <a:ln>
            <a:noFill/>
          </a:ln>
        </p:spPr>
      </p:pic>
      <p:sp>
        <p:nvSpPr>
          <p:cNvPr id="5" name="TextBox 4"/>
          <p:cNvSpPr txBox="1"/>
          <p:nvPr/>
        </p:nvSpPr>
        <p:spPr>
          <a:xfrm>
            <a:off x="6779941" y="1113453"/>
            <a:ext cx="5115974" cy="4968370"/>
          </a:xfrm>
          <a:prstGeom prst="rect">
            <a:avLst/>
          </a:prstGeom>
          <a:solidFill>
            <a:schemeClr val="bg1"/>
          </a:solidFill>
          <a:ln>
            <a:noFill/>
          </a:ln>
        </p:spPr>
        <p:txBody>
          <a:bodyPr wrap="square" rtlCol="0">
            <a:noAutofit/>
          </a:bodyPr>
          <a:lstStyle/>
          <a:p>
            <a:r>
              <a:rPr lang="es-CO" sz="2000" dirty="0"/>
              <a:t>Los países que tienen un crecimiento compatible con una mayor inclusividad y un mejor cuidado del medio ambiente, tienden a ser más formales.</a:t>
            </a:r>
          </a:p>
          <a:p>
            <a:endParaRPr lang="es-CO" dirty="0"/>
          </a:p>
          <a:p>
            <a:r>
              <a:rPr lang="es-CO" sz="2000" dirty="0"/>
              <a:t>La influencia de variables de crecimiento esconde otras dinámicas como:</a:t>
            </a:r>
          </a:p>
          <a:p>
            <a:endParaRPr lang="es-CO" sz="800" dirty="0"/>
          </a:p>
          <a:p>
            <a:pPr marL="285750" indent="-285750">
              <a:buFont typeface="Arial" charset="0"/>
              <a:buChar char="•"/>
            </a:pPr>
            <a:r>
              <a:rPr lang="es-CO" sz="2000" dirty="0"/>
              <a:t>La informalidad puede incrementar la inclusividad en países donde el mercado formal tiene un acceso muy restringido;</a:t>
            </a:r>
          </a:p>
          <a:p>
            <a:r>
              <a:rPr lang="es-CO" dirty="0"/>
              <a:t> </a:t>
            </a:r>
          </a:p>
          <a:p>
            <a:pPr marL="285750" indent="-285750">
              <a:buFont typeface="Arial" charset="0"/>
              <a:buChar char="•"/>
            </a:pPr>
            <a:r>
              <a:rPr lang="es-CO" sz="2000" dirty="0"/>
              <a:t>Países con un nivel muy bajo de desarrollo, donde la informalidad es la regla, tienen en realidad un modelo de crecimiento amigable con el medio ambiente</a:t>
            </a:r>
          </a:p>
          <a:p>
            <a:endParaRPr lang="en-US" dirty="0"/>
          </a:p>
          <a:p>
            <a:r>
              <a:rPr lang="es-ES_tradnl" sz="2000" dirty="0"/>
              <a:t>Es necesario aislar efecto del tamaño y crecimiento</a:t>
            </a:r>
            <a:endParaRPr lang="en-US" sz="2000" dirty="0"/>
          </a:p>
        </p:txBody>
      </p:sp>
    </p:spTree>
    <p:extLst>
      <p:ext uri="{BB962C8B-B14F-4D97-AF65-F5344CB8AC3E}">
        <p14:creationId xmlns:p14="http://schemas.microsoft.com/office/powerpoint/2010/main" val="112399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9860" y="1776685"/>
            <a:ext cx="11113302" cy="3785652"/>
          </a:xfrm>
          <a:prstGeom prst="rect">
            <a:avLst/>
          </a:prstGeom>
          <a:noFill/>
        </p:spPr>
        <p:txBody>
          <a:bodyPr wrap="square" rtlCol="0">
            <a:spAutoFit/>
          </a:bodyPr>
          <a:lstStyle/>
          <a:p>
            <a:pPr marL="457200" indent="-457200" algn="just">
              <a:buFont typeface="+mj-lt"/>
              <a:buAutoNum type="arabicPeriod"/>
            </a:pPr>
            <a:r>
              <a:rPr lang="es-ES_tradnl" sz="2400" dirty="0"/>
              <a:t>Estimar cada uno de los componentes del crecimiento verde inclusivo, con bases de datos que tengan información de informalidad</a:t>
            </a:r>
          </a:p>
          <a:p>
            <a:pPr marL="457200" indent="-457200" algn="just">
              <a:buFont typeface="+mj-lt"/>
              <a:buAutoNum type="arabicPeriod"/>
            </a:pPr>
            <a:endParaRPr lang="es-ES_tradnl" sz="2400" dirty="0"/>
          </a:p>
          <a:p>
            <a:pPr marL="457200" indent="-457200" algn="just">
              <a:buFont typeface="+mj-lt"/>
              <a:buAutoNum type="arabicPeriod"/>
            </a:pPr>
            <a:r>
              <a:rPr lang="es-ES_tradnl" sz="2400" dirty="0"/>
              <a:t>Analizar el comportamiento de formales e informales en cada una de estas variables</a:t>
            </a:r>
          </a:p>
          <a:p>
            <a:pPr marL="457200" indent="-457200" algn="just">
              <a:buFont typeface="+mj-lt"/>
              <a:buAutoNum type="arabicPeriod"/>
            </a:pPr>
            <a:endParaRPr lang="es-ES_tradnl" sz="2400" dirty="0"/>
          </a:p>
          <a:p>
            <a:pPr marL="457200" indent="-457200" algn="just">
              <a:buFont typeface="+mj-lt"/>
              <a:buAutoNum type="arabicPeriod"/>
            </a:pPr>
            <a:r>
              <a:rPr lang="es-ES_tradnl" sz="2400" dirty="0"/>
              <a:t>Aislar el efecto del tamaño, el sector y otras variables de esta comparación entre formales e informales con PSM, soporte común, </a:t>
            </a:r>
            <a:r>
              <a:rPr lang="es-ES_tradnl" sz="2400" dirty="0" err="1"/>
              <a:t>kernel</a:t>
            </a:r>
            <a:r>
              <a:rPr lang="es-ES_tradnl" sz="2400" dirty="0"/>
              <a:t> (cuando número de observaciones es limitado), sin pesos estadísticos; </a:t>
            </a:r>
            <a:r>
              <a:rPr lang="es-ES" sz="2400" dirty="0"/>
              <a:t>teniendo en cuenta que, por ejemplo, no se puede comparar el comportamiento de una firma informal con 5 empleados con la de una firma formal de más de 100 empleados</a:t>
            </a:r>
            <a:r>
              <a:rPr lang="en-US" sz="2400" dirty="0"/>
              <a:t> </a:t>
            </a:r>
            <a:endParaRPr lang="es-ES_tradnl" sz="2400" dirty="0"/>
          </a:p>
        </p:txBody>
      </p:sp>
      <p:sp>
        <p:nvSpPr>
          <p:cNvPr id="8" name="Title 1"/>
          <p:cNvSpPr txBox="1">
            <a:spLocks/>
          </p:cNvSpPr>
          <p:nvPr/>
        </p:nvSpPr>
        <p:spPr>
          <a:xfrm>
            <a:off x="816681" y="349176"/>
            <a:ext cx="10515600" cy="9193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s-ES_tradnl" sz="3600" dirty="0">
                <a:solidFill>
                  <a:schemeClr val="accent1"/>
                </a:solidFill>
              </a:rPr>
              <a:t>Metodología para analizar la relación entre informalidad y crecimiento verde inclusivo.</a:t>
            </a:r>
          </a:p>
        </p:txBody>
      </p:sp>
    </p:spTree>
    <p:extLst>
      <p:ext uri="{BB962C8B-B14F-4D97-AF65-F5344CB8AC3E}">
        <p14:creationId xmlns:p14="http://schemas.microsoft.com/office/powerpoint/2010/main" val="476287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3121"/>
            <a:ext cx="10837726" cy="1320800"/>
          </a:xfrm>
        </p:spPr>
        <p:txBody>
          <a:bodyPr>
            <a:normAutofit/>
          </a:bodyPr>
          <a:lstStyle/>
          <a:p>
            <a:r>
              <a:rPr lang="es-ES" dirty="0"/>
              <a:t>Características de las fuentes de información para el análisis por emparejamiento</a:t>
            </a: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388043586"/>
              </p:ext>
            </p:extLst>
          </p:nvPr>
        </p:nvGraphicFramePr>
        <p:xfrm>
          <a:off x="359932" y="1866634"/>
          <a:ext cx="11472530" cy="3706702"/>
        </p:xfrm>
        <a:graphic>
          <a:graphicData uri="http://schemas.openxmlformats.org/drawingml/2006/table">
            <a:tbl>
              <a:tblPr firstRow="1" firstCol="1" bandRow="1">
                <a:tableStyleId>{B301B821-A1FF-4177-AEE7-76D212191A09}</a:tableStyleId>
              </a:tblPr>
              <a:tblGrid>
                <a:gridCol w="2204848">
                  <a:extLst>
                    <a:ext uri="{9D8B030D-6E8A-4147-A177-3AD203B41FA5}">
                      <a16:colId xmlns:a16="http://schemas.microsoft.com/office/drawing/2014/main" val="20000"/>
                    </a:ext>
                  </a:extLst>
                </a:gridCol>
                <a:gridCol w="2767352">
                  <a:extLst>
                    <a:ext uri="{9D8B030D-6E8A-4147-A177-3AD203B41FA5}">
                      <a16:colId xmlns:a16="http://schemas.microsoft.com/office/drawing/2014/main" val="20001"/>
                    </a:ext>
                  </a:extLst>
                </a:gridCol>
                <a:gridCol w="4407074">
                  <a:extLst>
                    <a:ext uri="{9D8B030D-6E8A-4147-A177-3AD203B41FA5}">
                      <a16:colId xmlns:a16="http://schemas.microsoft.com/office/drawing/2014/main" val="20002"/>
                    </a:ext>
                  </a:extLst>
                </a:gridCol>
                <a:gridCol w="1166553">
                  <a:extLst>
                    <a:ext uri="{9D8B030D-6E8A-4147-A177-3AD203B41FA5}">
                      <a16:colId xmlns:a16="http://schemas.microsoft.com/office/drawing/2014/main" val="20003"/>
                    </a:ext>
                  </a:extLst>
                </a:gridCol>
                <a:gridCol w="926703">
                  <a:extLst>
                    <a:ext uri="{9D8B030D-6E8A-4147-A177-3AD203B41FA5}">
                      <a16:colId xmlns:a16="http://schemas.microsoft.com/office/drawing/2014/main" val="20004"/>
                    </a:ext>
                  </a:extLst>
                </a:gridCol>
              </a:tblGrid>
              <a:tr h="826439">
                <a:tc>
                  <a:txBody>
                    <a:bodyPr/>
                    <a:lstStyle/>
                    <a:p>
                      <a:pPr algn="ctr">
                        <a:spcAft>
                          <a:spcPts val="0"/>
                        </a:spcAft>
                      </a:pPr>
                      <a:r>
                        <a:rPr lang="es-CO" sz="2000" dirty="0">
                          <a:effectLst/>
                        </a:rPr>
                        <a:t>Fuente de información</a:t>
                      </a:r>
                      <a:endParaRPr lang="en-US" sz="2000" dirty="0">
                        <a:effectLst/>
                        <a:latin typeface="Times New Roman" charset="0"/>
                        <a:ea typeface="Calibri" charset="0"/>
                      </a:endParaRPr>
                    </a:p>
                  </a:txBody>
                  <a:tcPr marL="44450" marR="44450" marT="0" marB="0" anchor="ctr"/>
                </a:tc>
                <a:tc>
                  <a:txBody>
                    <a:bodyPr/>
                    <a:lstStyle/>
                    <a:p>
                      <a:pPr algn="ctr">
                        <a:spcAft>
                          <a:spcPts val="0"/>
                        </a:spcAft>
                      </a:pPr>
                      <a:r>
                        <a:rPr lang="es-CO" sz="2000" dirty="0">
                          <a:effectLst/>
                        </a:rPr>
                        <a:t>Unidad de observación</a:t>
                      </a:r>
                      <a:endParaRPr lang="en-US" sz="2000" dirty="0">
                        <a:effectLst/>
                        <a:latin typeface="Times New Roman" charset="0"/>
                        <a:ea typeface="Calibri" charset="0"/>
                      </a:endParaRPr>
                    </a:p>
                  </a:txBody>
                  <a:tcPr marL="44450" marR="44450" marT="0" marB="0" anchor="ctr"/>
                </a:tc>
                <a:tc>
                  <a:txBody>
                    <a:bodyPr/>
                    <a:lstStyle/>
                    <a:p>
                      <a:pPr algn="ctr">
                        <a:spcAft>
                          <a:spcPts val="0"/>
                        </a:spcAft>
                      </a:pPr>
                      <a:r>
                        <a:rPr lang="es-CO" sz="2000" dirty="0">
                          <a:effectLst/>
                        </a:rPr>
                        <a:t>Medida de informalidad</a:t>
                      </a:r>
                      <a:endParaRPr lang="en-US" sz="2000" dirty="0">
                        <a:effectLst/>
                        <a:latin typeface="Times New Roman" charset="0"/>
                        <a:ea typeface="Calibri" charset="0"/>
                      </a:endParaRPr>
                    </a:p>
                  </a:txBody>
                  <a:tcPr marL="44450" marR="44450" marT="0" marB="0" anchor="ctr"/>
                </a:tc>
                <a:tc>
                  <a:txBody>
                    <a:bodyPr/>
                    <a:lstStyle/>
                    <a:p>
                      <a:pPr algn="ctr">
                        <a:spcAft>
                          <a:spcPts val="0"/>
                        </a:spcAft>
                      </a:pPr>
                      <a:r>
                        <a:rPr lang="es-CO" sz="2000" dirty="0">
                          <a:effectLst/>
                        </a:rPr>
                        <a:t>N</a:t>
                      </a:r>
                      <a:endParaRPr lang="en-US" sz="2000" dirty="0">
                        <a:effectLst/>
                        <a:latin typeface="Times New Roman" charset="0"/>
                        <a:ea typeface="Calibri" charset="0"/>
                      </a:endParaRPr>
                    </a:p>
                  </a:txBody>
                  <a:tcPr marL="44450" marR="44450" marT="0" marB="0" anchor="ctr"/>
                </a:tc>
                <a:tc>
                  <a:txBody>
                    <a:bodyPr/>
                    <a:lstStyle/>
                    <a:p>
                      <a:pPr marL="0" algn="ctr" defTabSz="914400" rtl="0" eaLnBrk="1" latinLnBrk="0" hangingPunct="1">
                        <a:spcAft>
                          <a:spcPts val="0"/>
                        </a:spcAft>
                      </a:pPr>
                      <a:r>
                        <a:rPr lang="en-US" sz="2000" kern="1200" dirty="0">
                          <a:effectLst/>
                        </a:rPr>
                        <a:t>Kernel</a:t>
                      </a:r>
                      <a:endParaRPr lang="en-US" sz="2000" b="1" kern="1200" dirty="0">
                        <a:solidFill>
                          <a:schemeClr val="lt1"/>
                        </a:solidFill>
                        <a:effectLst/>
                        <a:latin typeface="+mn-lt"/>
                        <a:ea typeface="+mn-ea"/>
                        <a:cs typeface="+mn-cs"/>
                      </a:endParaRPr>
                    </a:p>
                  </a:txBody>
                  <a:tcPr marL="44450" marR="44450" marT="0" marB="0" anchor="ctr"/>
                </a:tc>
                <a:extLst>
                  <a:ext uri="{0D108BD9-81ED-4DB2-BD59-A6C34878D82A}">
                    <a16:rowId xmlns:a16="http://schemas.microsoft.com/office/drawing/2014/main" val="10000"/>
                  </a:ext>
                </a:extLst>
              </a:tr>
              <a:tr h="371898">
                <a:tc>
                  <a:txBody>
                    <a:bodyPr/>
                    <a:lstStyle/>
                    <a:p>
                      <a:pPr algn="l">
                        <a:spcAft>
                          <a:spcPts val="0"/>
                        </a:spcAft>
                      </a:pPr>
                      <a:r>
                        <a:rPr lang="es-CO" sz="1800" b="0" dirty="0">
                          <a:effectLst/>
                        </a:rPr>
                        <a:t>GEIH</a:t>
                      </a:r>
                      <a:endParaRPr lang="en-US" sz="3200" b="0" dirty="0">
                        <a:effectLst/>
                        <a:latin typeface="Times New Roman" charset="0"/>
                        <a:ea typeface="Calibri" charset="0"/>
                      </a:endParaRPr>
                    </a:p>
                  </a:txBody>
                  <a:tcPr marL="44450" marR="44450" marT="0" marB="0" anchor="ctr"/>
                </a:tc>
                <a:tc>
                  <a:txBody>
                    <a:bodyPr/>
                    <a:lstStyle/>
                    <a:p>
                      <a:pPr algn="l">
                        <a:spcAft>
                          <a:spcPts val="0"/>
                        </a:spcAft>
                      </a:pPr>
                      <a:r>
                        <a:rPr lang="es-CO" sz="1600" dirty="0">
                          <a:effectLst/>
                        </a:rPr>
                        <a:t>Población ocupada</a:t>
                      </a:r>
                      <a:endParaRPr lang="en-US" sz="2800" dirty="0">
                        <a:effectLst/>
                        <a:latin typeface="Times New Roman" charset="0"/>
                        <a:ea typeface="Calibri" charset="0"/>
                      </a:endParaRPr>
                    </a:p>
                  </a:txBody>
                  <a:tcPr marL="44450" marR="44450" marT="0" marB="0" anchor="ctr"/>
                </a:tc>
                <a:tc>
                  <a:txBody>
                    <a:bodyPr/>
                    <a:lstStyle/>
                    <a:p>
                      <a:pPr algn="l">
                        <a:spcAft>
                          <a:spcPts val="0"/>
                        </a:spcAft>
                      </a:pPr>
                      <a:r>
                        <a:rPr lang="es-CO" sz="1600" dirty="0">
                          <a:effectLst/>
                        </a:rPr>
                        <a:t>Cotización a salud y pensiones  </a:t>
                      </a:r>
                      <a:endParaRPr lang="en-US" sz="2800" dirty="0">
                        <a:effectLst/>
                        <a:latin typeface="Times New Roman" charset="0"/>
                        <a:ea typeface="Calibri" charset="0"/>
                      </a:endParaRPr>
                    </a:p>
                  </a:txBody>
                  <a:tcPr marL="44450" marR="44450" marT="0" marB="0" anchor="ctr"/>
                </a:tc>
                <a:tc>
                  <a:txBody>
                    <a:bodyPr/>
                    <a:lstStyle/>
                    <a:p>
                      <a:pPr algn="ctr">
                        <a:spcAft>
                          <a:spcPts val="0"/>
                        </a:spcAft>
                      </a:pPr>
                      <a:r>
                        <a:rPr lang="es-CO" sz="1600" dirty="0">
                          <a:effectLst/>
                        </a:rPr>
                        <a:t> 1,076,006*</a:t>
                      </a:r>
                      <a:endParaRPr lang="en-US" sz="2800" dirty="0">
                        <a:effectLst/>
                        <a:latin typeface="Times New Roman" charset="0"/>
                        <a:ea typeface="Calibri" charset="0"/>
                      </a:endParaRPr>
                    </a:p>
                  </a:txBody>
                  <a:tcPr marL="44450" marR="44450" marT="0" marB="0" anchor="ctr"/>
                </a:tc>
                <a:tc>
                  <a:txBody>
                    <a:bodyPr/>
                    <a:lstStyle/>
                    <a:p>
                      <a:pPr marL="0" algn="ctr" defTabSz="914400" rtl="0" eaLnBrk="1" latinLnBrk="0" hangingPunct="1">
                        <a:spcAft>
                          <a:spcPts val="0"/>
                        </a:spcAft>
                      </a:pPr>
                      <a:r>
                        <a:rPr lang="en-US" sz="1600" kern="1200" dirty="0">
                          <a:effectLst/>
                        </a:rPr>
                        <a:t>No</a:t>
                      </a:r>
                      <a:endParaRPr lang="en-US" sz="16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0001"/>
                  </a:ext>
                </a:extLst>
              </a:tr>
              <a:tr h="371898">
                <a:tc>
                  <a:txBody>
                    <a:bodyPr/>
                    <a:lstStyle/>
                    <a:p>
                      <a:pPr algn="l">
                        <a:spcAft>
                          <a:spcPts val="0"/>
                        </a:spcAft>
                      </a:pPr>
                      <a:r>
                        <a:rPr lang="es-CO" sz="1800" b="0" dirty="0">
                          <a:effectLst/>
                        </a:rPr>
                        <a:t>GEIH (adaptada)**</a:t>
                      </a:r>
                      <a:endParaRPr lang="en-US" sz="3200" b="0" dirty="0">
                        <a:effectLst/>
                        <a:latin typeface="Times New Roman" charset="0"/>
                        <a:ea typeface="Calibri" charset="0"/>
                      </a:endParaRPr>
                    </a:p>
                  </a:txBody>
                  <a:tcPr marL="44450" marR="44450" marT="0" marB="0" anchor="ctr"/>
                </a:tc>
                <a:tc>
                  <a:txBody>
                    <a:bodyPr/>
                    <a:lstStyle/>
                    <a:p>
                      <a:pPr algn="l">
                        <a:spcAft>
                          <a:spcPts val="0"/>
                        </a:spcAft>
                      </a:pPr>
                      <a:r>
                        <a:rPr lang="es-CO" sz="1600" dirty="0">
                          <a:effectLst/>
                        </a:rPr>
                        <a:t>Negocio/vivienda</a:t>
                      </a:r>
                      <a:endParaRPr lang="en-US" sz="2800" dirty="0">
                        <a:effectLst/>
                        <a:latin typeface="Times New Roman" charset="0"/>
                        <a:ea typeface="Calibri" charset="0"/>
                      </a:endParaRPr>
                    </a:p>
                  </a:txBody>
                  <a:tcPr marL="44450" marR="44450" marT="0" marB="0" anchor="ctr"/>
                </a:tc>
                <a:tc>
                  <a:txBody>
                    <a:bodyPr/>
                    <a:lstStyle/>
                    <a:p>
                      <a:pPr algn="l">
                        <a:spcAft>
                          <a:spcPts val="0"/>
                        </a:spcAft>
                      </a:pPr>
                      <a:r>
                        <a:rPr lang="es-CO" sz="1600" dirty="0">
                          <a:effectLst/>
                        </a:rPr>
                        <a:t>Contabilidad/registro renovado</a:t>
                      </a:r>
                      <a:endParaRPr lang="en-US" sz="2800" dirty="0">
                        <a:effectLst/>
                        <a:latin typeface="Times New Roman" charset="0"/>
                        <a:ea typeface="Calibri" charset="0"/>
                      </a:endParaRPr>
                    </a:p>
                  </a:txBody>
                  <a:tcPr marL="44450" marR="44450" marT="0" marB="0" anchor="ctr"/>
                </a:tc>
                <a:tc>
                  <a:txBody>
                    <a:bodyPr/>
                    <a:lstStyle/>
                    <a:p>
                      <a:pPr algn="ctr">
                        <a:spcAft>
                          <a:spcPts val="0"/>
                        </a:spcAft>
                      </a:pPr>
                      <a:r>
                        <a:rPr lang="es-CO" sz="1600" dirty="0">
                          <a:effectLst/>
                        </a:rPr>
                        <a:t>23,430*</a:t>
                      </a:r>
                      <a:endParaRPr lang="en-US" sz="2800" dirty="0">
                        <a:effectLst/>
                        <a:latin typeface="Times New Roman" charset="0"/>
                        <a:ea typeface="Calibri" charset="0"/>
                      </a:endParaRPr>
                    </a:p>
                  </a:txBody>
                  <a:tcPr marL="44450" marR="44450" marT="0" marB="0" anchor="ctr"/>
                </a:tc>
                <a:tc>
                  <a:txBody>
                    <a:bodyPr/>
                    <a:lstStyle/>
                    <a:p>
                      <a:pPr marL="0" algn="ctr" defTabSz="914400" rtl="0" eaLnBrk="1" latinLnBrk="0" hangingPunct="1">
                        <a:spcAft>
                          <a:spcPts val="0"/>
                        </a:spcAft>
                      </a:pPr>
                      <a:r>
                        <a:rPr lang="en-US" sz="1600" kern="1200" dirty="0">
                          <a:effectLst/>
                        </a:rPr>
                        <a:t>Si</a:t>
                      </a:r>
                      <a:endParaRPr lang="en-US" sz="16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0002"/>
                  </a:ext>
                </a:extLst>
              </a:tr>
              <a:tr h="371898">
                <a:tc>
                  <a:txBody>
                    <a:bodyPr/>
                    <a:lstStyle/>
                    <a:p>
                      <a:pPr algn="l">
                        <a:spcAft>
                          <a:spcPts val="0"/>
                        </a:spcAft>
                      </a:pPr>
                      <a:r>
                        <a:rPr lang="es-CO" sz="1800" b="0" dirty="0">
                          <a:effectLst/>
                        </a:rPr>
                        <a:t>Microestablecimientos</a:t>
                      </a:r>
                      <a:endParaRPr lang="en-US" sz="3200" b="0" dirty="0">
                        <a:effectLst/>
                        <a:latin typeface="Times New Roman" charset="0"/>
                        <a:ea typeface="Calibri" charset="0"/>
                      </a:endParaRPr>
                    </a:p>
                  </a:txBody>
                  <a:tcPr marL="44450" marR="44450" marT="0" marB="0" anchor="ctr"/>
                </a:tc>
                <a:tc>
                  <a:txBody>
                    <a:bodyPr/>
                    <a:lstStyle/>
                    <a:p>
                      <a:pPr algn="l">
                        <a:spcAft>
                          <a:spcPts val="0"/>
                        </a:spcAft>
                      </a:pPr>
                      <a:r>
                        <a:rPr lang="es-CO" sz="1600" dirty="0">
                          <a:effectLst/>
                        </a:rPr>
                        <a:t>Firma</a:t>
                      </a:r>
                      <a:endParaRPr lang="en-US" sz="2800" dirty="0">
                        <a:effectLst/>
                        <a:latin typeface="Times New Roman" charset="0"/>
                        <a:ea typeface="Calibri" charset="0"/>
                      </a:endParaRPr>
                    </a:p>
                  </a:txBody>
                  <a:tcPr marL="44450" marR="44450" marT="0" marB="0" anchor="ctr"/>
                </a:tc>
                <a:tc>
                  <a:txBody>
                    <a:bodyPr/>
                    <a:lstStyle/>
                    <a:p>
                      <a:pPr algn="l">
                        <a:spcAft>
                          <a:spcPts val="0"/>
                        </a:spcAft>
                      </a:pPr>
                      <a:r>
                        <a:rPr lang="es-CO" sz="1600" dirty="0">
                          <a:effectLst/>
                        </a:rPr>
                        <a:t>Contabilidad/registro renovado</a:t>
                      </a:r>
                      <a:endParaRPr lang="en-US" sz="2800" dirty="0">
                        <a:effectLst/>
                        <a:latin typeface="Times New Roman" charset="0"/>
                        <a:ea typeface="Calibri" charset="0"/>
                      </a:endParaRPr>
                    </a:p>
                  </a:txBody>
                  <a:tcPr marL="44450" marR="44450" marT="0" marB="0" anchor="ctr"/>
                </a:tc>
                <a:tc>
                  <a:txBody>
                    <a:bodyPr/>
                    <a:lstStyle/>
                    <a:p>
                      <a:pPr algn="ctr">
                        <a:spcAft>
                          <a:spcPts val="0"/>
                        </a:spcAft>
                      </a:pPr>
                      <a:r>
                        <a:rPr lang="es-CO" sz="1600" dirty="0">
                          <a:effectLst/>
                        </a:rPr>
                        <a:t> 22,257</a:t>
                      </a:r>
                      <a:endParaRPr lang="en-US" sz="2800" dirty="0">
                        <a:effectLst/>
                        <a:latin typeface="Times New Roman" charset="0"/>
                        <a:ea typeface="Calibri" charset="0"/>
                      </a:endParaRPr>
                    </a:p>
                  </a:txBody>
                  <a:tcPr marL="44450" marR="44450" marT="0" marB="0" anchor="ctr"/>
                </a:tc>
                <a:tc>
                  <a:txBody>
                    <a:bodyPr/>
                    <a:lstStyle/>
                    <a:p>
                      <a:pPr marL="0" algn="ctr" defTabSz="914400" rtl="0" eaLnBrk="1" latinLnBrk="0" hangingPunct="1">
                        <a:spcAft>
                          <a:spcPts val="0"/>
                        </a:spcAft>
                      </a:pPr>
                      <a:r>
                        <a:rPr lang="en-US" sz="1600" kern="1200" dirty="0">
                          <a:effectLst/>
                        </a:rPr>
                        <a:t>Si</a:t>
                      </a:r>
                      <a:endParaRPr lang="en-US" sz="16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0003"/>
                  </a:ext>
                </a:extLst>
              </a:tr>
              <a:tr h="371898">
                <a:tc>
                  <a:txBody>
                    <a:bodyPr/>
                    <a:lstStyle/>
                    <a:p>
                      <a:pPr algn="l">
                        <a:spcAft>
                          <a:spcPts val="0"/>
                        </a:spcAft>
                      </a:pPr>
                      <a:r>
                        <a:rPr lang="es-CO" sz="1800" b="0" dirty="0">
                          <a:effectLst/>
                        </a:rPr>
                        <a:t>CM</a:t>
                      </a:r>
                      <a:endParaRPr lang="en-US" sz="3200" b="0" dirty="0">
                        <a:effectLst/>
                        <a:latin typeface="Times New Roman" charset="0"/>
                        <a:ea typeface="Calibri" charset="0"/>
                      </a:endParaRPr>
                    </a:p>
                  </a:txBody>
                  <a:tcPr marL="44450" marR="44450" marT="0" marB="0" anchor="ctr"/>
                </a:tc>
                <a:tc>
                  <a:txBody>
                    <a:bodyPr/>
                    <a:lstStyle/>
                    <a:p>
                      <a:pPr algn="l">
                        <a:spcAft>
                          <a:spcPts val="0"/>
                        </a:spcAft>
                      </a:pPr>
                      <a:r>
                        <a:rPr lang="es-CO" sz="1600" dirty="0">
                          <a:effectLst/>
                        </a:rPr>
                        <a:t>Unidades productivas mineras</a:t>
                      </a:r>
                      <a:endParaRPr lang="en-US" sz="2800" dirty="0">
                        <a:effectLst/>
                        <a:latin typeface="Times New Roman" charset="0"/>
                        <a:ea typeface="Calibri" charset="0"/>
                      </a:endParaRPr>
                    </a:p>
                  </a:txBody>
                  <a:tcPr marL="44450" marR="44450" marT="0" marB="0" anchor="ctr"/>
                </a:tc>
                <a:tc>
                  <a:txBody>
                    <a:bodyPr/>
                    <a:lstStyle/>
                    <a:p>
                      <a:pPr algn="l">
                        <a:spcAft>
                          <a:spcPts val="0"/>
                        </a:spcAft>
                      </a:pPr>
                      <a:r>
                        <a:rPr lang="es-CO" sz="1600" dirty="0">
                          <a:effectLst/>
                        </a:rPr>
                        <a:t>Titulo</a:t>
                      </a:r>
                      <a:r>
                        <a:rPr lang="es-CO" sz="1600" baseline="0" dirty="0">
                          <a:effectLst/>
                        </a:rPr>
                        <a:t> minero</a:t>
                      </a:r>
                      <a:endParaRPr lang="en-US" sz="2800" dirty="0">
                        <a:effectLst/>
                        <a:latin typeface="Times New Roman" charset="0"/>
                        <a:ea typeface="Calibri" charset="0"/>
                      </a:endParaRPr>
                    </a:p>
                  </a:txBody>
                  <a:tcPr marL="44450" marR="44450" marT="0" marB="0" anchor="ctr"/>
                </a:tc>
                <a:tc>
                  <a:txBody>
                    <a:bodyPr/>
                    <a:lstStyle/>
                    <a:p>
                      <a:pPr algn="ctr">
                        <a:spcAft>
                          <a:spcPts val="0"/>
                        </a:spcAft>
                      </a:pPr>
                      <a:r>
                        <a:rPr lang="es-CO" sz="1600" dirty="0">
                          <a:effectLst/>
                        </a:rPr>
                        <a:t>14,357</a:t>
                      </a:r>
                      <a:endParaRPr lang="en-US" sz="2800" dirty="0">
                        <a:effectLst/>
                        <a:latin typeface="Times New Roman" charset="0"/>
                        <a:ea typeface="Calibri" charset="0"/>
                      </a:endParaRPr>
                    </a:p>
                  </a:txBody>
                  <a:tcPr marL="44450" marR="44450" marT="0" marB="0" anchor="ctr"/>
                </a:tc>
                <a:tc>
                  <a:txBody>
                    <a:bodyPr/>
                    <a:lstStyle/>
                    <a:p>
                      <a:pPr marL="0" algn="ctr" defTabSz="914400" rtl="0" eaLnBrk="1" latinLnBrk="0" hangingPunct="1">
                        <a:spcAft>
                          <a:spcPts val="0"/>
                        </a:spcAft>
                      </a:pPr>
                      <a:r>
                        <a:rPr lang="en-US" sz="1600" kern="1200" dirty="0">
                          <a:effectLst/>
                        </a:rPr>
                        <a:t>Si</a:t>
                      </a:r>
                      <a:endParaRPr lang="en-US" sz="16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0004"/>
                  </a:ext>
                </a:extLst>
              </a:tr>
              <a:tr h="661151">
                <a:tc>
                  <a:txBody>
                    <a:bodyPr/>
                    <a:lstStyle/>
                    <a:p>
                      <a:pPr algn="l">
                        <a:spcAft>
                          <a:spcPts val="0"/>
                        </a:spcAft>
                      </a:pPr>
                      <a:r>
                        <a:rPr lang="es-CO" sz="1800" b="0" dirty="0">
                          <a:effectLst/>
                        </a:rPr>
                        <a:t>CNA</a:t>
                      </a:r>
                      <a:endParaRPr lang="en-US" sz="3200" b="0" dirty="0">
                        <a:effectLst/>
                        <a:latin typeface="Times New Roman" charset="0"/>
                        <a:ea typeface="Calibri" charset="0"/>
                      </a:endParaRPr>
                    </a:p>
                  </a:txBody>
                  <a:tcPr marL="44450" marR="44450" marT="0" marB="0" anchor="ctr"/>
                </a:tc>
                <a:tc>
                  <a:txBody>
                    <a:bodyPr/>
                    <a:lstStyle/>
                    <a:p>
                      <a:pPr algn="l">
                        <a:spcAft>
                          <a:spcPts val="0"/>
                        </a:spcAft>
                      </a:pPr>
                      <a:r>
                        <a:rPr lang="es-CO" sz="1600" dirty="0">
                          <a:effectLst/>
                        </a:rPr>
                        <a:t>Unidades productivas agropecuarias con productores residentes</a:t>
                      </a:r>
                      <a:endParaRPr lang="en-US" sz="2800" dirty="0">
                        <a:effectLst/>
                        <a:latin typeface="Times New Roman" charset="0"/>
                        <a:ea typeface="Calibri" charset="0"/>
                      </a:endParaRPr>
                    </a:p>
                  </a:txBody>
                  <a:tcPr marL="44450" marR="44450" marT="0" marB="0" anchor="ctr"/>
                </a:tc>
                <a:tc>
                  <a:txBody>
                    <a:bodyPr/>
                    <a:lstStyle/>
                    <a:p>
                      <a:pPr algn="l">
                        <a:spcAft>
                          <a:spcPts val="0"/>
                        </a:spcAft>
                      </a:pPr>
                      <a:r>
                        <a:rPr lang="es-CO" sz="1600" dirty="0">
                          <a:effectLst/>
                        </a:rPr>
                        <a:t>Cotización a seguridad social del productor residente</a:t>
                      </a:r>
                      <a:endParaRPr lang="en-US" sz="2800" dirty="0">
                        <a:effectLst/>
                        <a:latin typeface="Times New Roman" charset="0"/>
                        <a:ea typeface="Calibri" charset="0"/>
                      </a:endParaRPr>
                    </a:p>
                  </a:txBody>
                  <a:tcPr marL="44450" marR="44450" marT="0" marB="0" anchor="ctr"/>
                </a:tc>
                <a:tc>
                  <a:txBody>
                    <a:bodyPr/>
                    <a:lstStyle/>
                    <a:p>
                      <a:pPr algn="ctr">
                        <a:spcAft>
                          <a:spcPts val="0"/>
                        </a:spcAft>
                      </a:pPr>
                      <a:r>
                        <a:rPr lang="es-CO" sz="1600" dirty="0">
                          <a:effectLst/>
                        </a:rPr>
                        <a:t>725,223</a:t>
                      </a:r>
                      <a:endParaRPr lang="en-US" sz="2800" dirty="0">
                        <a:effectLst/>
                        <a:latin typeface="Times New Roman" charset="0"/>
                        <a:ea typeface="Calibri" charset="0"/>
                      </a:endParaRPr>
                    </a:p>
                  </a:txBody>
                  <a:tcPr marL="44450" marR="44450" marT="0" marB="0" anchor="ctr"/>
                </a:tc>
                <a:tc>
                  <a:txBody>
                    <a:bodyPr/>
                    <a:lstStyle/>
                    <a:p>
                      <a:pPr marL="0" algn="ctr" defTabSz="914400" rtl="0" eaLnBrk="1" latinLnBrk="0" hangingPunct="1">
                        <a:spcAft>
                          <a:spcPts val="0"/>
                        </a:spcAft>
                      </a:pPr>
                      <a:r>
                        <a:rPr lang="en-US" sz="1600" kern="1200" dirty="0">
                          <a:effectLst/>
                        </a:rPr>
                        <a:t>No</a:t>
                      </a:r>
                      <a:endParaRPr lang="en-US" sz="16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0005"/>
                  </a:ext>
                </a:extLst>
              </a:tr>
              <a:tr h="661151">
                <a:tc>
                  <a:txBody>
                    <a:bodyPr/>
                    <a:lstStyle/>
                    <a:p>
                      <a:pPr algn="l">
                        <a:spcAft>
                          <a:spcPts val="0"/>
                        </a:spcAft>
                      </a:pPr>
                      <a:r>
                        <a:rPr lang="es-CO" sz="1800" b="0" dirty="0">
                          <a:effectLst/>
                        </a:rPr>
                        <a:t>ECAF</a:t>
                      </a:r>
                      <a:endParaRPr lang="en-US" sz="3200" b="0" dirty="0">
                        <a:effectLst/>
                        <a:latin typeface="Times New Roman" charset="0"/>
                        <a:ea typeface="Calibri" charset="0"/>
                      </a:endParaRPr>
                    </a:p>
                  </a:txBody>
                  <a:tcPr marL="44450" marR="44450" marT="0" marB="0" anchor="ctr"/>
                </a:tc>
                <a:tc>
                  <a:txBody>
                    <a:bodyPr/>
                    <a:lstStyle/>
                    <a:p>
                      <a:pPr algn="l">
                        <a:spcAft>
                          <a:spcPts val="0"/>
                        </a:spcAft>
                      </a:pPr>
                      <a:r>
                        <a:rPr lang="es-CO" sz="1600">
                          <a:effectLst/>
                        </a:rPr>
                        <a:t>Hogares/viviendas</a:t>
                      </a:r>
                      <a:endParaRPr lang="en-US" sz="2800">
                        <a:effectLst/>
                        <a:latin typeface="Times New Roman" charset="0"/>
                        <a:ea typeface="Calibri" charset="0"/>
                      </a:endParaRPr>
                    </a:p>
                  </a:txBody>
                  <a:tcPr marL="44450" marR="44450" marT="0" marB="0" anchor="ctr"/>
                </a:tc>
                <a:tc>
                  <a:txBody>
                    <a:bodyPr/>
                    <a:lstStyle/>
                    <a:p>
                      <a:pPr algn="l">
                        <a:spcAft>
                          <a:spcPts val="0"/>
                        </a:spcAft>
                      </a:pPr>
                      <a:r>
                        <a:rPr lang="es-CO" sz="1600" dirty="0">
                          <a:effectLst/>
                        </a:rPr>
                        <a:t>Viviendas sin título de propiedad, con carencias en servicios públicos y deficiencias edilicias.</a:t>
                      </a:r>
                      <a:endParaRPr lang="en-US" sz="2800" dirty="0">
                        <a:effectLst/>
                        <a:latin typeface="Times New Roman" charset="0"/>
                        <a:ea typeface="Calibri" charset="0"/>
                      </a:endParaRPr>
                    </a:p>
                  </a:txBody>
                  <a:tcPr marL="44450" marR="44450" marT="0" marB="0" anchor="ctr"/>
                </a:tc>
                <a:tc>
                  <a:txBody>
                    <a:bodyPr/>
                    <a:lstStyle/>
                    <a:p>
                      <a:pPr algn="ctr">
                        <a:spcAft>
                          <a:spcPts val="0"/>
                        </a:spcAft>
                      </a:pPr>
                      <a:r>
                        <a:rPr lang="es-CO" sz="1600" dirty="0">
                          <a:effectLst/>
                        </a:rPr>
                        <a:t>1,538</a:t>
                      </a:r>
                      <a:endParaRPr lang="en-US" sz="2800" dirty="0">
                        <a:effectLst/>
                        <a:latin typeface="Times New Roman" charset="0"/>
                        <a:ea typeface="Calibri" charset="0"/>
                      </a:endParaRPr>
                    </a:p>
                  </a:txBody>
                  <a:tcPr marL="44450" marR="44450" marT="0" marB="0" anchor="ctr"/>
                </a:tc>
                <a:tc>
                  <a:txBody>
                    <a:bodyPr/>
                    <a:lstStyle/>
                    <a:p>
                      <a:pPr marL="0" algn="ctr" defTabSz="914400" rtl="0" eaLnBrk="1" latinLnBrk="0" hangingPunct="1">
                        <a:spcAft>
                          <a:spcPts val="0"/>
                        </a:spcAft>
                      </a:pPr>
                      <a:r>
                        <a:rPr lang="en-US" sz="1600" kern="1200" dirty="0">
                          <a:effectLst/>
                        </a:rPr>
                        <a:t>Si</a:t>
                      </a:r>
                      <a:endParaRPr lang="en-US" sz="16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0006"/>
                  </a:ext>
                </a:extLst>
              </a:tr>
            </a:tbl>
          </a:graphicData>
        </a:graphic>
      </p:graphicFrame>
      <p:sp>
        <p:nvSpPr>
          <p:cNvPr id="3" name="TextBox 2"/>
          <p:cNvSpPr txBox="1"/>
          <p:nvPr/>
        </p:nvSpPr>
        <p:spPr>
          <a:xfrm>
            <a:off x="359932" y="5673378"/>
            <a:ext cx="11472530" cy="738664"/>
          </a:xfrm>
          <a:prstGeom prst="rect">
            <a:avLst/>
          </a:prstGeom>
          <a:noFill/>
        </p:spPr>
        <p:txBody>
          <a:bodyPr wrap="square" rtlCol="0">
            <a:spAutoFit/>
          </a:bodyPr>
          <a:lstStyle/>
          <a:p>
            <a:r>
              <a:rPr lang="es-ES_tradnl" sz="1400" dirty="0"/>
              <a:t>*Panel 2014-2016.  **Se consideran únicamente los negocios que funcionan en la vivienda para poder aplicar las preguntas relativas al hogar al ámbito de las firmas (17% de la muestra)</a:t>
            </a:r>
          </a:p>
          <a:p>
            <a:pPr marL="285750" indent="-285750">
              <a:buFont typeface="Arial" charset="0"/>
              <a:buChar char="•"/>
            </a:pPr>
            <a:endParaRPr lang="es-ES_tradnl" sz="1400" dirty="0"/>
          </a:p>
        </p:txBody>
      </p:sp>
    </p:spTree>
    <p:extLst>
      <p:ext uri="{BB962C8B-B14F-4D97-AF65-F5344CB8AC3E}">
        <p14:creationId xmlns:p14="http://schemas.microsoft.com/office/powerpoint/2010/main" val="42033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71" y="0"/>
            <a:ext cx="8703212" cy="701749"/>
          </a:xfrm>
        </p:spPr>
        <p:txBody>
          <a:bodyPr>
            <a:normAutofit/>
          </a:bodyPr>
          <a:lstStyle/>
          <a:p>
            <a:r>
              <a:rPr lang="en-US" sz="4000" dirty="0"/>
              <a:t>Variables de control</a:t>
            </a:r>
          </a:p>
        </p:txBody>
      </p:sp>
      <p:graphicFrame>
        <p:nvGraphicFramePr>
          <p:cNvPr id="5" name="Table 4"/>
          <p:cNvGraphicFramePr>
            <a:graphicFrameLocks noGrp="1"/>
          </p:cNvGraphicFramePr>
          <p:nvPr>
            <p:extLst>
              <p:ext uri="{D42A27DB-BD31-4B8C-83A1-F6EECF244321}">
                <p14:modId xmlns:p14="http://schemas.microsoft.com/office/powerpoint/2010/main" val="910240006"/>
              </p:ext>
            </p:extLst>
          </p:nvPr>
        </p:nvGraphicFramePr>
        <p:xfrm>
          <a:off x="308345" y="776178"/>
          <a:ext cx="11621385" cy="5869178"/>
        </p:xfrm>
        <a:graphic>
          <a:graphicData uri="http://schemas.openxmlformats.org/drawingml/2006/table">
            <a:tbl>
              <a:tblPr firstRow="1" firstCol="1" bandRow="1">
                <a:tableStyleId>{B301B821-A1FF-4177-AEE7-76D212191A09}</a:tableStyleId>
              </a:tblPr>
              <a:tblGrid>
                <a:gridCol w="1733105">
                  <a:extLst>
                    <a:ext uri="{9D8B030D-6E8A-4147-A177-3AD203B41FA5}">
                      <a16:colId xmlns:a16="http://schemas.microsoft.com/office/drawing/2014/main" val="20000"/>
                    </a:ext>
                  </a:extLst>
                </a:gridCol>
                <a:gridCol w="2955851">
                  <a:extLst>
                    <a:ext uri="{9D8B030D-6E8A-4147-A177-3AD203B41FA5}">
                      <a16:colId xmlns:a16="http://schemas.microsoft.com/office/drawing/2014/main" val="20001"/>
                    </a:ext>
                  </a:extLst>
                </a:gridCol>
                <a:gridCol w="2073349">
                  <a:extLst>
                    <a:ext uri="{9D8B030D-6E8A-4147-A177-3AD203B41FA5}">
                      <a16:colId xmlns:a16="http://schemas.microsoft.com/office/drawing/2014/main" val="20002"/>
                    </a:ext>
                  </a:extLst>
                </a:gridCol>
                <a:gridCol w="2317898">
                  <a:extLst>
                    <a:ext uri="{9D8B030D-6E8A-4147-A177-3AD203B41FA5}">
                      <a16:colId xmlns:a16="http://schemas.microsoft.com/office/drawing/2014/main" val="20003"/>
                    </a:ext>
                  </a:extLst>
                </a:gridCol>
                <a:gridCol w="2541182">
                  <a:extLst>
                    <a:ext uri="{9D8B030D-6E8A-4147-A177-3AD203B41FA5}">
                      <a16:colId xmlns:a16="http://schemas.microsoft.com/office/drawing/2014/main" val="20004"/>
                    </a:ext>
                  </a:extLst>
                </a:gridCol>
              </a:tblGrid>
              <a:tr h="535208">
                <a:tc>
                  <a:txBody>
                    <a:bodyPr/>
                    <a:lstStyle/>
                    <a:p>
                      <a:pPr algn="ctr" rtl="0" fontAlgn="ctr"/>
                      <a:endParaRPr lang="es-ES_tradnl" sz="1600" b="1" i="0" u="none" strike="noStrike" noProof="0" dirty="0">
                        <a:solidFill>
                          <a:srgbClr val="FFFFFF"/>
                        </a:solidFill>
                        <a:effectLst/>
                        <a:latin typeface="Calibri" charset="0"/>
                      </a:endParaRPr>
                    </a:p>
                  </a:txBody>
                  <a:tcPr marL="6350" marR="6350" marT="6350" marB="0" anchor="ctr"/>
                </a:tc>
                <a:tc>
                  <a:txBody>
                    <a:bodyPr/>
                    <a:lstStyle/>
                    <a:p>
                      <a:pPr algn="ctr" rtl="0" fontAlgn="ctr"/>
                      <a:r>
                        <a:rPr lang="es-ES_tradnl" sz="1600" b="1" i="0" u="none" strike="noStrike" noProof="0" dirty="0">
                          <a:solidFill>
                            <a:srgbClr val="FFFFFF"/>
                          </a:solidFill>
                          <a:effectLst/>
                          <a:latin typeface="Calibri" charset="0"/>
                        </a:rPr>
                        <a:t>Censo Nacional </a:t>
                      </a:r>
                    </a:p>
                    <a:p>
                      <a:pPr algn="ctr" rtl="0" fontAlgn="ctr"/>
                      <a:r>
                        <a:rPr lang="es-ES_tradnl" sz="1600" b="1" i="0" u="none" strike="noStrike" noProof="0" dirty="0">
                          <a:solidFill>
                            <a:srgbClr val="FFFFFF"/>
                          </a:solidFill>
                          <a:effectLst/>
                          <a:latin typeface="Calibri" charset="0"/>
                        </a:rPr>
                        <a:t>Agropecuario (2014)</a:t>
                      </a:r>
                    </a:p>
                  </a:txBody>
                  <a:tcPr marL="6350" marR="6350" marT="6350" marB="0" anchor="ctr"/>
                </a:tc>
                <a:tc>
                  <a:txBody>
                    <a:bodyPr/>
                    <a:lstStyle/>
                    <a:p>
                      <a:pPr algn="ctr" rtl="0" fontAlgn="ctr"/>
                      <a:r>
                        <a:rPr lang="es-ES_tradnl" sz="1600" b="1" i="0" u="none" strike="noStrike" noProof="0" dirty="0">
                          <a:solidFill>
                            <a:srgbClr val="FFFFFF"/>
                          </a:solidFill>
                          <a:effectLst/>
                          <a:latin typeface="Calibri" charset="0"/>
                        </a:rPr>
                        <a:t>GEIH</a:t>
                      </a:r>
                    </a:p>
                    <a:p>
                      <a:pPr algn="ctr" rtl="0" fontAlgn="ctr"/>
                      <a:r>
                        <a:rPr lang="es-ES_tradnl" sz="1600" b="1" i="0" u="none" strike="noStrike" noProof="0" dirty="0">
                          <a:solidFill>
                            <a:srgbClr val="FFFFFF"/>
                          </a:solidFill>
                          <a:effectLst/>
                          <a:latin typeface="Calibri" charset="0"/>
                        </a:rPr>
                        <a:t>(2014-2016)</a:t>
                      </a:r>
                    </a:p>
                  </a:txBody>
                  <a:tcPr marL="7200" marR="6350" marT="6350" marB="0" anchor="ctr"/>
                </a:tc>
                <a:tc>
                  <a:txBody>
                    <a:bodyPr/>
                    <a:lstStyle/>
                    <a:p>
                      <a:pPr algn="ctr" rtl="0" fontAlgn="ctr"/>
                      <a:r>
                        <a:rPr lang="es-ES_tradnl" sz="1600" b="1" i="0" u="none" strike="noStrike" noProof="0" dirty="0">
                          <a:solidFill>
                            <a:srgbClr val="FFFFFF"/>
                          </a:solidFill>
                          <a:effectLst/>
                          <a:latin typeface="Calibri" charset="0"/>
                        </a:rPr>
                        <a:t>Censo Minero </a:t>
                      </a:r>
                    </a:p>
                    <a:p>
                      <a:pPr algn="ctr" rtl="0" fontAlgn="ctr"/>
                      <a:r>
                        <a:rPr lang="es-ES_tradnl" sz="1600" b="1" i="0" u="none" strike="noStrike" noProof="0" dirty="0">
                          <a:solidFill>
                            <a:srgbClr val="FFFFFF"/>
                          </a:solidFill>
                          <a:effectLst/>
                          <a:latin typeface="Calibri" charset="0"/>
                        </a:rPr>
                        <a:t>(2010-2011)</a:t>
                      </a:r>
                    </a:p>
                  </a:txBody>
                  <a:tcPr marL="6350" marR="6350" marT="6350" marB="0" anchor="ctr"/>
                </a:tc>
                <a:tc>
                  <a:txBody>
                    <a:bodyPr/>
                    <a:lstStyle/>
                    <a:p>
                      <a:pPr algn="ctr" rtl="0" fontAlgn="ctr"/>
                      <a:r>
                        <a:rPr lang="es-ES_tradnl" sz="1600" b="1" i="0" u="none" strike="noStrike" noProof="0" dirty="0">
                          <a:solidFill>
                            <a:srgbClr val="FFFFFF"/>
                          </a:solidFill>
                          <a:effectLst/>
                          <a:latin typeface="Calibri" charset="0"/>
                        </a:rPr>
                        <a:t>ECAF </a:t>
                      </a:r>
                    </a:p>
                    <a:p>
                      <a:pPr algn="ctr" rtl="0" fontAlgn="ctr"/>
                      <a:r>
                        <a:rPr lang="es-ES_tradnl" sz="1600" b="1" i="0" u="none" strike="noStrike" noProof="0" dirty="0">
                          <a:solidFill>
                            <a:srgbClr val="FFFFFF"/>
                          </a:solidFill>
                          <a:effectLst/>
                          <a:latin typeface="Calibri" charset="0"/>
                        </a:rPr>
                        <a:t>(2016)</a:t>
                      </a:r>
                    </a:p>
                  </a:txBody>
                  <a:tcPr marL="6350" marR="6350" marT="6350" marB="0" anchor="ctr"/>
                </a:tc>
                <a:extLst>
                  <a:ext uri="{0D108BD9-81ED-4DB2-BD59-A6C34878D82A}">
                    <a16:rowId xmlns:a16="http://schemas.microsoft.com/office/drawing/2014/main" val="10000"/>
                  </a:ext>
                </a:extLst>
              </a:tr>
              <a:tr h="355598">
                <a:tc rowSpan="5">
                  <a:txBody>
                    <a:bodyPr/>
                    <a:lstStyle/>
                    <a:p>
                      <a:pPr lvl="0" algn="l" rtl="0" fontAlgn="ctr"/>
                      <a:r>
                        <a:rPr lang="es-ES_tradnl" sz="1600" b="0" i="0" u="none" strike="noStrike" noProof="0" dirty="0">
                          <a:solidFill>
                            <a:srgbClr val="000000"/>
                          </a:solidFill>
                          <a:effectLst/>
                          <a:latin typeface="+mn-lt"/>
                        </a:rPr>
                        <a:t>Características de los  productores/ consumidores</a:t>
                      </a:r>
                    </a:p>
                  </a:txBody>
                  <a:tcPr marL="144000" marR="4317" marT="4317" marB="0" anchor="ctr">
                    <a:solidFill>
                      <a:schemeClr val="bg1"/>
                    </a:solidFill>
                  </a:tcPr>
                </a:tc>
                <a:tc>
                  <a:txBody>
                    <a:bodyPr/>
                    <a:lstStyle/>
                    <a:p>
                      <a:pPr algn="l" rtl="0" fontAlgn="ctr"/>
                      <a:r>
                        <a:rPr lang="es-ES_tradnl" sz="1600" b="0" u="none" strike="noStrike" noProof="0" dirty="0">
                          <a:effectLst/>
                          <a:latin typeface="+mn-lt"/>
                        </a:rPr>
                        <a:t>Sexo</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rtl="0" fontAlgn="ctr"/>
                      <a:r>
                        <a:rPr lang="es-ES_tradnl" sz="1600" u="none" strike="noStrike" noProof="0" dirty="0">
                          <a:effectLst/>
                          <a:latin typeface="+mn-lt"/>
                        </a:rPr>
                        <a:t>Sexo</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fontAlgn="b"/>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rtl="0" fontAlgn="ctr"/>
                      <a:r>
                        <a:rPr lang="es-ES_tradnl" sz="1600" u="none" strike="noStrike" noProof="0" dirty="0">
                          <a:effectLst/>
                          <a:latin typeface="+mn-lt"/>
                        </a:rPr>
                        <a:t>Sexo</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extLst>
                  <a:ext uri="{0D108BD9-81ED-4DB2-BD59-A6C34878D82A}">
                    <a16:rowId xmlns:a16="http://schemas.microsoft.com/office/drawing/2014/main" val="10001"/>
                  </a:ext>
                </a:extLst>
              </a:tr>
              <a:tr h="355598">
                <a:tc vMerge="1">
                  <a:txBody>
                    <a:bodyPr/>
                    <a:lstStyle/>
                    <a:p>
                      <a:pPr algn="l" rtl="0" fontAlgn="ctr"/>
                      <a:endParaRPr lang="en-US" sz="1200" b="0" i="0" u="none" strike="noStrike" dirty="0">
                        <a:solidFill>
                          <a:srgbClr val="000000"/>
                        </a:solidFill>
                        <a:effectLst/>
                        <a:latin typeface="Calibri" charset="0"/>
                      </a:endParaRPr>
                    </a:p>
                  </a:txBody>
                  <a:tcPr marL="4317" marR="4317" marT="4317" marB="0" anchor="ctr">
                    <a:solidFill>
                      <a:schemeClr val="bg1"/>
                    </a:solidFill>
                  </a:tcPr>
                </a:tc>
                <a:tc>
                  <a:txBody>
                    <a:bodyPr/>
                    <a:lstStyle/>
                    <a:p>
                      <a:pPr algn="l" rtl="0" fontAlgn="ctr"/>
                      <a:r>
                        <a:rPr lang="es-ES_tradnl" sz="1600" b="0" u="none" strike="noStrike" noProof="0" dirty="0">
                          <a:effectLst/>
                          <a:latin typeface="+mn-lt"/>
                        </a:rPr>
                        <a:t>Edad</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rtl="0" fontAlgn="ctr"/>
                      <a:r>
                        <a:rPr lang="es-ES_tradnl" sz="1600" u="none" strike="noStrike" noProof="0" dirty="0">
                          <a:effectLst/>
                          <a:latin typeface="+mn-lt"/>
                        </a:rPr>
                        <a:t>Edad</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fontAlgn="b"/>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rtl="0" fontAlgn="ctr"/>
                      <a:r>
                        <a:rPr lang="es-ES_tradnl" sz="1600" u="none" strike="noStrike" noProof="0" dirty="0">
                          <a:effectLst/>
                          <a:latin typeface="+mn-lt"/>
                        </a:rPr>
                        <a:t>Edad</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extLst>
                  <a:ext uri="{0D108BD9-81ED-4DB2-BD59-A6C34878D82A}">
                    <a16:rowId xmlns:a16="http://schemas.microsoft.com/office/drawing/2014/main" val="10002"/>
                  </a:ext>
                </a:extLst>
              </a:tr>
              <a:tr h="355598">
                <a:tc vMerge="1">
                  <a:txBody>
                    <a:bodyPr/>
                    <a:lstStyle/>
                    <a:p>
                      <a:pPr algn="l" rtl="0" fontAlgn="ctr"/>
                      <a:endParaRPr lang="en-US" sz="1200" b="0" i="0" u="none" strike="noStrike" dirty="0">
                        <a:solidFill>
                          <a:srgbClr val="000000"/>
                        </a:solidFill>
                        <a:effectLst/>
                        <a:latin typeface="Calibri" charset="0"/>
                      </a:endParaRPr>
                    </a:p>
                  </a:txBody>
                  <a:tcPr marL="4317" marR="4317" marT="4317" marB="0" anchor="ctr">
                    <a:solidFill>
                      <a:schemeClr val="bg1"/>
                    </a:solidFill>
                  </a:tcPr>
                </a:tc>
                <a:tc>
                  <a:txBody>
                    <a:bodyPr/>
                    <a:lstStyle/>
                    <a:p>
                      <a:pPr algn="l" rtl="0" fontAlgn="ctr"/>
                      <a:r>
                        <a:rPr lang="es-ES_tradnl" sz="1600" b="0" u="none" strike="noStrike" noProof="0" dirty="0">
                          <a:effectLst/>
                          <a:latin typeface="+mn-lt"/>
                        </a:rPr>
                        <a:t>Educación</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rtl="0" fontAlgn="ctr"/>
                      <a:r>
                        <a:rPr lang="es-ES_tradnl" sz="1600" u="none" strike="noStrike" noProof="0" dirty="0">
                          <a:effectLst/>
                          <a:latin typeface="+mn-lt"/>
                        </a:rPr>
                        <a:t>Educación</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fontAlgn="b"/>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rtl="0" fontAlgn="ctr"/>
                      <a:r>
                        <a:rPr lang="es-ES_tradnl" sz="1600" u="none" strike="noStrike" noProof="0" dirty="0">
                          <a:effectLst/>
                          <a:latin typeface="+mn-lt"/>
                        </a:rPr>
                        <a:t>Educación</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extLst>
                  <a:ext uri="{0D108BD9-81ED-4DB2-BD59-A6C34878D82A}">
                    <a16:rowId xmlns:a16="http://schemas.microsoft.com/office/drawing/2014/main" val="10003"/>
                  </a:ext>
                </a:extLst>
              </a:tr>
              <a:tr h="355598">
                <a:tc vMerge="1">
                  <a:txBody>
                    <a:bodyPr/>
                    <a:lstStyle/>
                    <a:p>
                      <a:pPr algn="l" rtl="0" fontAlgn="ctr"/>
                      <a:endParaRPr lang="en-US" sz="1200" b="0" i="0" u="none" strike="noStrike" dirty="0">
                        <a:solidFill>
                          <a:srgbClr val="000000"/>
                        </a:solidFill>
                        <a:effectLst/>
                        <a:latin typeface="Calibri" charset="0"/>
                      </a:endParaRPr>
                    </a:p>
                  </a:txBody>
                  <a:tcPr marL="4317" marR="4317" marT="4317" marB="0" anchor="ctr">
                    <a:solidFill>
                      <a:schemeClr val="bg1"/>
                    </a:solidFill>
                  </a:tcPr>
                </a:tc>
                <a:tc>
                  <a:txBody>
                    <a:bodyPr/>
                    <a:lstStyle/>
                    <a:p>
                      <a:pPr algn="l" rtl="0" fontAlgn="ctr"/>
                      <a:r>
                        <a:rPr lang="es-ES_tradnl" sz="1600" b="0" u="none" strike="noStrike" noProof="0" dirty="0">
                          <a:effectLst/>
                          <a:latin typeface="+mn-lt"/>
                        </a:rPr>
                        <a:t>Parentesco</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rtl="0" fontAlgn="ctr"/>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fontAlgn="b"/>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rtl="0" fontAlgn="ctr"/>
                      <a:r>
                        <a:rPr lang="es-ES_tradnl" sz="1600" u="none" strike="noStrike" noProof="0" dirty="0">
                          <a:effectLst/>
                          <a:latin typeface="+mn-lt"/>
                        </a:rPr>
                        <a:t>Jefe del hogar</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extLst>
                  <a:ext uri="{0D108BD9-81ED-4DB2-BD59-A6C34878D82A}">
                    <a16:rowId xmlns:a16="http://schemas.microsoft.com/office/drawing/2014/main" val="10004"/>
                  </a:ext>
                </a:extLst>
              </a:tr>
              <a:tr h="355598">
                <a:tc vMerge="1">
                  <a:txBody>
                    <a:bodyPr/>
                    <a:lstStyle/>
                    <a:p>
                      <a:pPr algn="l" rtl="0" fontAlgn="ctr"/>
                      <a:endParaRPr lang="en-US" sz="1200" b="0" i="0" u="none" strike="noStrike" dirty="0">
                        <a:solidFill>
                          <a:srgbClr val="000000"/>
                        </a:solidFill>
                        <a:effectLst/>
                        <a:latin typeface="Calibri" charset="0"/>
                      </a:endParaRPr>
                    </a:p>
                  </a:txBody>
                  <a:tcPr marL="4317" marR="4317" marT="4317" marB="0" anchor="ctr">
                    <a:solidFill>
                      <a:schemeClr val="bg1"/>
                    </a:solidFill>
                  </a:tcPr>
                </a:tc>
                <a:tc>
                  <a:txBody>
                    <a:bodyPr/>
                    <a:lstStyle/>
                    <a:p>
                      <a:pPr algn="l" rtl="0" fontAlgn="ctr"/>
                      <a:r>
                        <a:rPr lang="es-ES_tradnl" sz="1600" b="0" u="none" strike="noStrike" noProof="0" dirty="0">
                          <a:effectLst/>
                          <a:latin typeface="+mn-lt"/>
                        </a:rPr>
                        <a:t>Etnia</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rtl="0" fontAlgn="ctr"/>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fontAlgn="b"/>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fontAlgn="b"/>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extLst>
                  <a:ext uri="{0D108BD9-81ED-4DB2-BD59-A6C34878D82A}">
                    <a16:rowId xmlns:a16="http://schemas.microsoft.com/office/drawing/2014/main" val="10005"/>
                  </a:ext>
                </a:extLst>
              </a:tr>
              <a:tr h="355598">
                <a:tc>
                  <a:txBody>
                    <a:bodyPr/>
                    <a:lstStyle/>
                    <a:p>
                      <a:pPr lvl="0" algn="l" rtl="0" fontAlgn="ctr"/>
                      <a:r>
                        <a:rPr lang="es-ES_tradnl" sz="1600" b="0" i="0" u="none" strike="noStrike" noProof="0" dirty="0">
                          <a:solidFill>
                            <a:srgbClr val="000000"/>
                          </a:solidFill>
                          <a:effectLst/>
                          <a:latin typeface="+mn-lt"/>
                        </a:rPr>
                        <a:t>Sector</a:t>
                      </a:r>
                    </a:p>
                  </a:txBody>
                  <a:tcPr marL="144000" marR="4317" marT="4317" marB="0" anchor="ctr">
                    <a:solidFill>
                      <a:schemeClr val="tx2">
                        <a:lumMod val="20000"/>
                        <a:lumOff val="80000"/>
                      </a:schemeClr>
                    </a:solidFill>
                  </a:tcPr>
                </a:tc>
                <a:tc>
                  <a:txBody>
                    <a:bodyPr/>
                    <a:lstStyle/>
                    <a:p>
                      <a:pPr algn="l" rtl="0" fontAlgn="ctr"/>
                      <a:r>
                        <a:rPr lang="es-ES_tradnl" sz="1600" b="0" u="none" strike="noStrike" noProof="0" dirty="0">
                          <a:effectLst/>
                          <a:latin typeface="+mn-lt"/>
                        </a:rPr>
                        <a:t>Sector</a:t>
                      </a:r>
                      <a:endParaRPr lang="es-ES_tradnl" sz="1600" b="0" i="0" u="none" strike="noStrike" noProof="0" dirty="0">
                        <a:solidFill>
                          <a:srgbClr val="000000"/>
                        </a:solidFill>
                        <a:effectLst/>
                        <a:latin typeface="+mn-lt"/>
                      </a:endParaRPr>
                    </a:p>
                  </a:txBody>
                  <a:tcPr marL="36000" marR="4317" marT="4317" marB="0" anchor="ctr">
                    <a:solidFill>
                      <a:schemeClr val="tx2">
                        <a:lumMod val="20000"/>
                        <a:lumOff val="80000"/>
                      </a:schemeClr>
                    </a:solidFill>
                  </a:tcPr>
                </a:tc>
                <a:tc>
                  <a:txBody>
                    <a:bodyPr/>
                    <a:lstStyle/>
                    <a:p>
                      <a:pPr algn="l" rtl="0" fontAlgn="ctr"/>
                      <a:r>
                        <a:rPr lang="es-ES_tradnl" sz="1600" u="none" strike="noStrike" noProof="0" dirty="0">
                          <a:effectLst/>
                          <a:latin typeface="+mn-lt"/>
                        </a:rPr>
                        <a:t>Sector</a:t>
                      </a:r>
                      <a:endParaRPr lang="es-ES_tradnl" sz="1600" b="0" i="0" u="none" strike="noStrike" noProof="0" dirty="0">
                        <a:solidFill>
                          <a:srgbClr val="000000"/>
                        </a:solidFill>
                        <a:effectLst/>
                        <a:latin typeface="+mn-lt"/>
                      </a:endParaRPr>
                    </a:p>
                  </a:txBody>
                  <a:tcPr marL="36000" marR="4317" marT="4317" marB="0" anchor="ctr">
                    <a:solidFill>
                      <a:schemeClr val="tx2">
                        <a:lumMod val="20000"/>
                        <a:lumOff val="80000"/>
                      </a:schemeClr>
                    </a:solidFill>
                  </a:tcPr>
                </a:tc>
                <a:tc>
                  <a:txBody>
                    <a:bodyPr/>
                    <a:lstStyle/>
                    <a:p>
                      <a:pPr algn="l" rtl="0" fontAlgn="ctr"/>
                      <a:r>
                        <a:rPr lang="es-ES_tradnl" sz="1600" u="none" strike="noStrike" noProof="0" dirty="0">
                          <a:effectLst/>
                          <a:latin typeface="+mn-lt"/>
                        </a:rPr>
                        <a:t>Sector</a:t>
                      </a:r>
                      <a:endParaRPr lang="es-ES_tradnl" sz="1600" b="0" i="0" u="none" strike="noStrike" noProof="0" dirty="0">
                        <a:solidFill>
                          <a:srgbClr val="000000"/>
                        </a:solidFill>
                        <a:effectLst/>
                        <a:latin typeface="+mn-lt"/>
                      </a:endParaRPr>
                    </a:p>
                  </a:txBody>
                  <a:tcPr marL="36000" marR="4317" marT="4317" marB="0" anchor="ctr">
                    <a:solidFill>
                      <a:schemeClr val="tx2">
                        <a:lumMod val="20000"/>
                        <a:lumOff val="80000"/>
                      </a:schemeClr>
                    </a:solidFill>
                  </a:tcPr>
                </a:tc>
                <a:tc>
                  <a:txBody>
                    <a:bodyPr/>
                    <a:lstStyle/>
                    <a:p>
                      <a:pPr algn="l" fontAlgn="t"/>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tx2">
                        <a:lumMod val="20000"/>
                        <a:lumOff val="80000"/>
                      </a:schemeClr>
                    </a:solidFill>
                  </a:tcPr>
                </a:tc>
                <a:extLst>
                  <a:ext uri="{0D108BD9-81ED-4DB2-BD59-A6C34878D82A}">
                    <a16:rowId xmlns:a16="http://schemas.microsoft.com/office/drawing/2014/main" val="10006"/>
                  </a:ext>
                </a:extLst>
              </a:tr>
              <a:tr h="355598">
                <a:tc rowSpan="3">
                  <a:txBody>
                    <a:bodyPr/>
                    <a:lstStyle/>
                    <a:p>
                      <a:pPr lvl="0" algn="l" rtl="0" fontAlgn="ctr"/>
                      <a:r>
                        <a:rPr lang="es-ES_tradnl" sz="1600" b="0" i="0" u="none" strike="noStrike" noProof="0" dirty="0">
                          <a:solidFill>
                            <a:srgbClr val="000000"/>
                          </a:solidFill>
                          <a:effectLst/>
                          <a:latin typeface="+mn-lt"/>
                        </a:rPr>
                        <a:t>Tamaño</a:t>
                      </a:r>
                    </a:p>
                  </a:txBody>
                  <a:tcPr marL="144000" marR="4317" marT="4317" marB="0" anchor="ctr">
                    <a:solidFill>
                      <a:schemeClr val="bg1"/>
                    </a:solidFill>
                  </a:tcPr>
                </a:tc>
                <a:tc>
                  <a:txBody>
                    <a:bodyPr/>
                    <a:lstStyle/>
                    <a:p>
                      <a:pPr algn="l" rtl="0" fontAlgn="ctr"/>
                      <a:r>
                        <a:rPr lang="es-ES_tradnl" sz="1600" b="0" u="none" strike="noStrike" noProof="0" dirty="0">
                          <a:effectLst/>
                          <a:latin typeface="+mn-lt"/>
                        </a:rPr>
                        <a:t>#</a:t>
                      </a:r>
                      <a:r>
                        <a:rPr lang="es-ES_tradnl" sz="1600" b="0" u="none" strike="noStrike" baseline="0" noProof="0" dirty="0">
                          <a:effectLst/>
                          <a:latin typeface="+mn-lt"/>
                        </a:rPr>
                        <a:t> </a:t>
                      </a:r>
                      <a:r>
                        <a:rPr lang="es-ES_tradnl" sz="1600" b="0" u="none" strike="noStrike" noProof="0" dirty="0">
                          <a:effectLst/>
                          <a:latin typeface="+mn-lt"/>
                        </a:rPr>
                        <a:t>trabajadores permanentes</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rtl="0" fontAlgn="ctr"/>
                      <a:r>
                        <a:rPr lang="es-ES_tradnl" sz="1600" b="0" i="0" u="none" strike="noStrike" noProof="0" dirty="0">
                          <a:solidFill>
                            <a:srgbClr val="000000"/>
                          </a:solidFill>
                          <a:effectLst/>
                          <a:latin typeface="+mn-lt"/>
                        </a:rPr>
                        <a:t>#</a:t>
                      </a:r>
                      <a:r>
                        <a:rPr lang="es-ES_tradnl" sz="1600" b="0" i="0" u="none" strike="noStrike" baseline="0" noProof="0" dirty="0">
                          <a:solidFill>
                            <a:srgbClr val="000000"/>
                          </a:solidFill>
                          <a:effectLst/>
                          <a:latin typeface="+mn-lt"/>
                        </a:rPr>
                        <a:t> trabajadores</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rtl="0" fontAlgn="ctr"/>
                      <a:r>
                        <a:rPr lang="es-ES_tradnl" sz="1600" u="none" strike="noStrike" noProof="0" dirty="0">
                          <a:effectLst/>
                          <a:latin typeface="+mn-lt"/>
                        </a:rPr>
                        <a:t>Tamaño de la mina</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rtl="0" fontAlgn="ctr"/>
                      <a:r>
                        <a:rPr lang="es-ES_tradnl" sz="1600" u="none" strike="noStrike" noProof="0" dirty="0">
                          <a:effectLst/>
                          <a:latin typeface="+mn-lt"/>
                        </a:rPr>
                        <a:t>#</a:t>
                      </a:r>
                      <a:r>
                        <a:rPr lang="es-ES_tradnl" sz="1600" u="none" strike="noStrike" baseline="0" noProof="0" dirty="0">
                          <a:effectLst/>
                          <a:latin typeface="+mn-lt"/>
                        </a:rPr>
                        <a:t> p</a:t>
                      </a:r>
                      <a:r>
                        <a:rPr lang="es-ES_tradnl" sz="1600" u="none" strike="noStrike" noProof="0" dirty="0">
                          <a:effectLst/>
                          <a:latin typeface="+mn-lt"/>
                        </a:rPr>
                        <a:t>ersonas en el hogar</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extLst>
                  <a:ext uri="{0D108BD9-81ED-4DB2-BD59-A6C34878D82A}">
                    <a16:rowId xmlns:a16="http://schemas.microsoft.com/office/drawing/2014/main" val="10007"/>
                  </a:ext>
                </a:extLst>
              </a:tr>
              <a:tr h="355598">
                <a:tc vMerge="1">
                  <a:txBody>
                    <a:bodyPr/>
                    <a:lstStyle/>
                    <a:p>
                      <a:pPr algn="l" rtl="0" fontAlgn="ctr"/>
                      <a:endParaRPr lang="en-US" sz="1200" b="0" i="0" u="none" strike="noStrike" dirty="0">
                        <a:solidFill>
                          <a:srgbClr val="000000"/>
                        </a:solidFill>
                        <a:effectLst/>
                        <a:latin typeface="Calibri" charset="0"/>
                      </a:endParaRPr>
                    </a:p>
                  </a:txBody>
                  <a:tcPr marL="4317" marR="4317" marT="4317" marB="0" anchor="ctr">
                    <a:solidFill>
                      <a:schemeClr val="bg1"/>
                    </a:solidFill>
                  </a:tcPr>
                </a:tc>
                <a:tc>
                  <a:txBody>
                    <a:bodyPr/>
                    <a:lstStyle/>
                    <a:p>
                      <a:pPr algn="l" rtl="0" fontAlgn="ctr"/>
                      <a:r>
                        <a:rPr lang="es-ES_tradnl" sz="1600" b="0" i="0" u="none" strike="noStrike" noProof="0" dirty="0">
                          <a:solidFill>
                            <a:srgbClr val="000000"/>
                          </a:solidFill>
                          <a:effectLst/>
                          <a:latin typeface="+mn-lt"/>
                        </a:rPr>
                        <a:t>Área del predio</a:t>
                      </a:r>
                    </a:p>
                  </a:txBody>
                  <a:tcPr marL="36000" marR="4317" marT="4317" marB="0" anchor="ctr">
                    <a:solidFill>
                      <a:schemeClr val="bg1"/>
                    </a:solidFill>
                  </a:tcPr>
                </a:tc>
                <a:tc>
                  <a:txBody>
                    <a:bodyPr/>
                    <a:lstStyle/>
                    <a:p>
                      <a:pPr algn="l" fontAlgn="b"/>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fontAlgn="b"/>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fontAlgn="t"/>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extLst>
                  <a:ext uri="{0D108BD9-81ED-4DB2-BD59-A6C34878D82A}">
                    <a16:rowId xmlns:a16="http://schemas.microsoft.com/office/drawing/2014/main" val="10008"/>
                  </a:ext>
                </a:extLst>
              </a:tr>
              <a:tr h="355598">
                <a:tc vMerge="1">
                  <a:txBody>
                    <a:bodyPr/>
                    <a:lstStyle/>
                    <a:p>
                      <a:pPr algn="l" rtl="0" fontAlgn="ctr"/>
                      <a:endParaRPr lang="en-US" sz="1200" b="0" i="0" u="none" strike="noStrike" dirty="0">
                        <a:solidFill>
                          <a:srgbClr val="000000"/>
                        </a:solidFill>
                        <a:effectLst/>
                        <a:latin typeface="Calibri" charset="0"/>
                      </a:endParaRPr>
                    </a:p>
                  </a:txBody>
                  <a:tcPr marL="4317" marR="4317" marT="4317" marB="0" anchor="ctr">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ES_tradnl" sz="1600" b="0" u="none" strike="noStrike" noProof="0" dirty="0">
                          <a:effectLst/>
                          <a:latin typeface="+mn-lt"/>
                        </a:rPr>
                        <a:t># productores en el hogar</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rtl="0" fontAlgn="ct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rtl="0" fontAlgn="ct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fontAlgn="t"/>
                      <a:endParaRPr lang="es-ES_tradnl" sz="1600" b="0" i="0" u="none" strike="noStrike" noProof="0" dirty="0">
                        <a:solidFill>
                          <a:srgbClr val="000000"/>
                        </a:solidFill>
                        <a:effectLst/>
                        <a:latin typeface="+mn-lt"/>
                      </a:endParaRPr>
                    </a:p>
                  </a:txBody>
                  <a:tcPr marL="36000" marR="4317" marT="4317" marB="0" anchor="ctr">
                    <a:solidFill>
                      <a:schemeClr val="bg1"/>
                    </a:solidFill>
                  </a:tcPr>
                </a:tc>
                <a:extLst>
                  <a:ext uri="{0D108BD9-81ED-4DB2-BD59-A6C34878D82A}">
                    <a16:rowId xmlns:a16="http://schemas.microsoft.com/office/drawing/2014/main" val="10009"/>
                  </a:ext>
                </a:extLst>
              </a:tr>
              <a:tr h="355598">
                <a:tc>
                  <a:txBody>
                    <a:bodyPr/>
                    <a:lstStyle/>
                    <a:p>
                      <a:pPr lvl="0" algn="l" rtl="0" fontAlgn="ctr"/>
                      <a:r>
                        <a:rPr lang="es-ES_tradnl" sz="1600" b="0" i="0" u="none" strike="noStrike" noProof="0" dirty="0">
                          <a:solidFill>
                            <a:srgbClr val="000000"/>
                          </a:solidFill>
                          <a:effectLst/>
                          <a:latin typeface="+mn-lt"/>
                        </a:rPr>
                        <a:t>Ingresos</a:t>
                      </a:r>
                    </a:p>
                  </a:txBody>
                  <a:tcPr marL="144000" marR="4317" marT="4317" marB="0" anchor="ctr">
                    <a:solidFill>
                      <a:schemeClr val="tx2">
                        <a:lumMod val="20000"/>
                        <a:lumOff val="80000"/>
                      </a:schemeClr>
                    </a:solidFill>
                  </a:tcPr>
                </a:tc>
                <a:tc>
                  <a:txBody>
                    <a:bodyPr/>
                    <a:lstStyle/>
                    <a:p>
                      <a:pPr algn="l" rtl="0" fontAlgn="ctr"/>
                      <a:r>
                        <a:rPr lang="es-ES_tradnl" sz="1600" b="0" u="none" strike="noStrike" noProof="0" dirty="0">
                          <a:effectLst/>
                          <a:latin typeface="+mn-lt"/>
                        </a:rPr>
                        <a:t>Percepción de pobreza</a:t>
                      </a:r>
                      <a:endParaRPr lang="es-ES_tradnl" sz="1600" b="0" i="0" u="none" strike="noStrike" noProof="0" dirty="0">
                        <a:solidFill>
                          <a:srgbClr val="000000"/>
                        </a:solidFill>
                        <a:effectLst/>
                        <a:latin typeface="+mn-lt"/>
                      </a:endParaRPr>
                    </a:p>
                  </a:txBody>
                  <a:tcPr marL="36000" marR="4317" marT="4317" marB="0" anchor="ctr">
                    <a:solidFill>
                      <a:schemeClr val="tx2">
                        <a:lumMod val="20000"/>
                        <a:lumOff val="80000"/>
                      </a:schemeClr>
                    </a:solidFill>
                  </a:tcPr>
                </a:tc>
                <a:tc>
                  <a:txBody>
                    <a:bodyPr/>
                    <a:lstStyle/>
                    <a:p>
                      <a:pPr algn="l" rtl="0" fontAlgn="ctr"/>
                      <a:r>
                        <a:rPr lang="es-ES_tradnl" sz="1600" u="none" strike="noStrike" noProof="0" dirty="0">
                          <a:effectLst/>
                          <a:latin typeface="+mn-lt"/>
                        </a:rPr>
                        <a:t>Ingresos</a:t>
                      </a:r>
                      <a:endParaRPr lang="es-ES_tradnl" sz="1600" b="0" i="0" u="none" strike="noStrike" noProof="0" dirty="0">
                        <a:solidFill>
                          <a:srgbClr val="000000"/>
                        </a:solidFill>
                        <a:effectLst/>
                        <a:latin typeface="+mn-lt"/>
                      </a:endParaRPr>
                    </a:p>
                  </a:txBody>
                  <a:tcPr marL="36000" marR="4317" marT="4317" marB="0" anchor="ctr">
                    <a:solidFill>
                      <a:schemeClr val="tx2">
                        <a:lumMod val="20000"/>
                        <a:lumOff val="80000"/>
                      </a:schemeClr>
                    </a:solidFill>
                  </a:tcPr>
                </a:tc>
                <a:tc>
                  <a:txBody>
                    <a:bodyPr/>
                    <a:lstStyle/>
                    <a:p>
                      <a:pPr algn="l" rtl="0" fontAlgn="ctr"/>
                      <a:r>
                        <a:rPr lang="es-ES_tradnl" sz="1600" u="none" strike="noStrike" noProof="0" dirty="0">
                          <a:effectLst/>
                          <a:latin typeface="+mn-lt"/>
                        </a:rPr>
                        <a:t>Acceso a financiación</a:t>
                      </a:r>
                      <a:endParaRPr lang="es-ES_tradnl" sz="1600" b="0" i="0" u="none" strike="noStrike" noProof="0" dirty="0">
                        <a:solidFill>
                          <a:srgbClr val="000000"/>
                        </a:solidFill>
                        <a:effectLst/>
                        <a:latin typeface="+mn-lt"/>
                      </a:endParaRPr>
                    </a:p>
                  </a:txBody>
                  <a:tcPr marL="36000" marR="4317" marT="4317" marB="0" anchor="ctr">
                    <a:solidFill>
                      <a:schemeClr val="tx2">
                        <a:lumMod val="20000"/>
                        <a:lumOff val="80000"/>
                      </a:schemeClr>
                    </a:solidFill>
                  </a:tcPr>
                </a:tc>
                <a:tc>
                  <a:txBody>
                    <a:bodyPr/>
                    <a:lstStyle/>
                    <a:p>
                      <a:pPr algn="l" fontAlgn="t"/>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tx2">
                        <a:lumMod val="20000"/>
                        <a:lumOff val="80000"/>
                      </a:schemeClr>
                    </a:solidFill>
                  </a:tcPr>
                </a:tc>
                <a:extLst>
                  <a:ext uri="{0D108BD9-81ED-4DB2-BD59-A6C34878D82A}">
                    <a16:rowId xmlns:a16="http://schemas.microsoft.com/office/drawing/2014/main" val="10010"/>
                  </a:ext>
                </a:extLst>
              </a:tr>
              <a:tr h="355598">
                <a:tc rowSpan="2">
                  <a:txBody>
                    <a:bodyPr/>
                    <a:lstStyle/>
                    <a:p>
                      <a:pPr lvl="0" algn="l" rtl="0" fontAlgn="ctr"/>
                      <a:r>
                        <a:rPr lang="es-ES_tradnl" sz="1600" b="0" i="0" u="none" strike="noStrike" noProof="0" dirty="0">
                          <a:solidFill>
                            <a:srgbClr val="000000"/>
                          </a:solidFill>
                          <a:effectLst/>
                          <a:latin typeface="+mn-lt"/>
                        </a:rPr>
                        <a:t>Geografía</a:t>
                      </a:r>
                    </a:p>
                  </a:txBody>
                  <a:tcPr marL="144000" marR="4317" marT="4317" marB="0" anchor="ctr">
                    <a:solidFill>
                      <a:schemeClr val="bg1"/>
                    </a:solidFill>
                  </a:tcPr>
                </a:tc>
                <a:tc>
                  <a:txBody>
                    <a:bodyPr/>
                    <a:lstStyle/>
                    <a:p>
                      <a:pPr algn="l" rtl="0" fontAlgn="ctr"/>
                      <a:r>
                        <a:rPr lang="es-ES_tradnl" sz="1600" b="0" i="0" u="none" strike="noStrike" noProof="0" dirty="0">
                          <a:solidFill>
                            <a:srgbClr val="000000"/>
                          </a:solidFill>
                          <a:effectLst/>
                          <a:latin typeface="+mn-lt"/>
                        </a:rPr>
                        <a:t>Departamento</a:t>
                      </a:r>
                    </a:p>
                  </a:txBody>
                  <a:tcPr marL="36000" marR="4317" marT="4317" marB="0" anchor="ctr">
                    <a:solidFill>
                      <a:schemeClr val="bg1"/>
                    </a:solidFill>
                  </a:tcPr>
                </a:tc>
                <a:tc>
                  <a:txBody>
                    <a:bodyPr/>
                    <a:lstStyle/>
                    <a:p>
                      <a:pPr algn="l" rtl="0" fontAlgn="ctr"/>
                      <a:r>
                        <a:rPr lang="es-ES_tradnl" sz="1600" u="none" strike="noStrike" noProof="0" dirty="0">
                          <a:effectLst/>
                          <a:latin typeface="+mn-lt"/>
                        </a:rPr>
                        <a:t>Áreas metropolitanas</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rtl="0" fontAlgn="ctr"/>
                      <a:r>
                        <a:rPr lang="es-ES_tradnl" sz="1600" u="none" strike="noStrike" noProof="0" dirty="0">
                          <a:effectLst/>
                          <a:latin typeface="+mn-lt"/>
                        </a:rPr>
                        <a:t>Departamento</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fontAlgn="t"/>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extLst>
                  <a:ext uri="{0D108BD9-81ED-4DB2-BD59-A6C34878D82A}">
                    <a16:rowId xmlns:a16="http://schemas.microsoft.com/office/drawing/2014/main" val="10011"/>
                  </a:ext>
                </a:extLst>
              </a:tr>
              <a:tr h="355598">
                <a:tc vMerge="1">
                  <a:txBody>
                    <a:bodyPr/>
                    <a:lstStyle/>
                    <a:p>
                      <a:pPr algn="l" fontAlgn="b"/>
                      <a:endParaRPr lang="sk-SK" sz="800" b="0" i="0" u="none" strike="noStrike" dirty="0">
                        <a:solidFill>
                          <a:srgbClr val="000000"/>
                        </a:solidFill>
                        <a:effectLst/>
                        <a:latin typeface="Calibri" charset="0"/>
                      </a:endParaRPr>
                    </a:p>
                  </a:txBody>
                  <a:tcPr marL="4317" marR="4317" marT="4317" marB="0" anchor="ctr">
                    <a:solidFill>
                      <a:schemeClr val="bg1"/>
                    </a:solidFill>
                  </a:tcPr>
                </a:tc>
                <a:tc>
                  <a:txBody>
                    <a:bodyPr/>
                    <a:lstStyle/>
                    <a:p>
                      <a:pPr algn="l" fontAlgn="b"/>
                      <a:r>
                        <a:rPr lang="es-ES_tradnl" sz="1600" b="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rtl="0" fontAlgn="ctr"/>
                      <a:r>
                        <a:rPr lang="es-ES_tradnl" sz="1600" u="none" strike="noStrike" noProof="0" dirty="0">
                          <a:effectLst/>
                          <a:latin typeface="+mn-lt"/>
                        </a:rPr>
                        <a:t>Área rural </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fontAlgn="b"/>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tc>
                  <a:txBody>
                    <a:bodyPr/>
                    <a:lstStyle/>
                    <a:p>
                      <a:pPr algn="l" fontAlgn="b"/>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bg1"/>
                    </a:solidFill>
                  </a:tcPr>
                </a:tc>
                <a:extLst>
                  <a:ext uri="{0D108BD9-81ED-4DB2-BD59-A6C34878D82A}">
                    <a16:rowId xmlns:a16="http://schemas.microsoft.com/office/drawing/2014/main" val="10012"/>
                  </a:ext>
                </a:extLst>
              </a:tr>
              <a:tr h="355598">
                <a:tc>
                  <a:txBody>
                    <a:bodyPr/>
                    <a:lstStyle/>
                    <a:p>
                      <a:pPr lvl="0" algn="l" rtl="0" fontAlgn="ctr"/>
                      <a:r>
                        <a:rPr lang="es-ES_tradnl" sz="1600" b="0" i="0" u="none" strike="noStrike" noProof="0" dirty="0">
                          <a:solidFill>
                            <a:srgbClr val="000000"/>
                          </a:solidFill>
                          <a:effectLst/>
                          <a:latin typeface="+mn-lt"/>
                        </a:rPr>
                        <a:t>Reserva/PNN</a:t>
                      </a:r>
                    </a:p>
                  </a:txBody>
                  <a:tcPr marL="144000" marR="4317" marT="4317" marB="0" anchor="ctr">
                    <a:solidFill>
                      <a:schemeClr val="tx2">
                        <a:lumMod val="20000"/>
                        <a:lumOff val="80000"/>
                      </a:schemeClr>
                    </a:solidFill>
                  </a:tcPr>
                </a:tc>
                <a:tc>
                  <a:txBody>
                    <a:bodyPr/>
                    <a:lstStyle/>
                    <a:p>
                      <a:pPr algn="l" rtl="0" fontAlgn="ctr"/>
                      <a:r>
                        <a:rPr lang="es-ES_tradnl" sz="1600" b="0" u="none" strike="noStrike" noProof="0" dirty="0">
                          <a:effectLst/>
                          <a:latin typeface="+mn-lt"/>
                        </a:rPr>
                        <a:t>Pertenencia a parque natural</a:t>
                      </a:r>
                      <a:endParaRPr lang="es-ES_tradnl" sz="1600" b="0" i="0" u="none" strike="noStrike" noProof="0" dirty="0">
                        <a:solidFill>
                          <a:srgbClr val="000000"/>
                        </a:solidFill>
                        <a:effectLst/>
                        <a:latin typeface="+mn-lt"/>
                      </a:endParaRPr>
                    </a:p>
                  </a:txBody>
                  <a:tcPr marL="36000" marR="4317" marT="4317" marB="0" anchor="ctr">
                    <a:solidFill>
                      <a:schemeClr val="tx2">
                        <a:lumMod val="20000"/>
                        <a:lumOff val="80000"/>
                      </a:schemeClr>
                    </a:solidFill>
                  </a:tcPr>
                </a:tc>
                <a:tc>
                  <a:txBody>
                    <a:bodyPr/>
                    <a:lstStyle/>
                    <a:p>
                      <a:pPr algn="l" fontAlgn="b"/>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tx2">
                        <a:lumMod val="20000"/>
                        <a:lumOff val="80000"/>
                      </a:schemeClr>
                    </a:solidFill>
                  </a:tcPr>
                </a:tc>
                <a:tc>
                  <a:txBody>
                    <a:bodyPr/>
                    <a:lstStyle/>
                    <a:p>
                      <a:pPr algn="l" rtl="0" fontAlgn="ctr"/>
                      <a:r>
                        <a:rPr lang="es-ES_tradnl" sz="1600" u="none" strike="noStrike" noProof="0" dirty="0">
                          <a:effectLst/>
                          <a:latin typeface="+mn-lt"/>
                        </a:rPr>
                        <a:t>Reserva especial minera</a:t>
                      </a:r>
                      <a:endParaRPr lang="es-ES_tradnl" sz="1600" b="0" i="0" u="none" strike="noStrike" noProof="0" dirty="0">
                        <a:solidFill>
                          <a:srgbClr val="000000"/>
                        </a:solidFill>
                        <a:effectLst/>
                        <a:latin typeface="+mn-lt"/>
                      </a:endParaRPr>
                    </a:p>
                  </a:txBody>
                  <a:tcPr marL="36000" marR="4317" marT="4317" marB="0" anchor="ctr">
                    <a:solidFill>
                      <a:schemeClr val="tx2">
                        <a:lumMod val="20000"/>
                        <a:lumOff val="80000"/>
                      </a:schemeClr>
                    </a:solidFill>
                  </a:tcPr>
                </a:tc>
                <a:tc>
                  <a:txBody>
                    <a:bodyPr/>
                    <a:lstStyle/>
                    <a:p>
                      <a:pPr algn="l" fontAlgn="t"/>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tx2">
                        <a:lumMod val="20000"/>
                        <a:lumOff val="80000"/>
                      </a:schemeClr>
                    </a:solidFill>
                  </a:tcPr>
                </a:tc>
                <a:extLst>
                  <a:ext uri="{0D108BD9-81ED-4DB2-BD59-A6C34878D82A}">
                    <a16:rowId xmlns:a16="http://schemas.microsoft.com/office/drawing/2014/main" val="10013"/>
                  </a:ext>
                </a:extLst>
              </a:tr>
              <a:tr h="355598">
                <a:tc>
                  <a:txBody>
                    <a:bodyPr/>
                    <a:lstStyle/>
                    <a:p>
                      <a:pPr lvl="0" algn="l" rtl="0" fontAlgn="ctr"/>
                      <a:r>
                        <a:rPr lang="es-ES_tradnl" sz="1600" b="0" i="0" u="none" strike="noStrike" noProof="0" dirty="0">
                          <a:solidFill>
                            <a:srgbClr val="000000"/>
                          </a:solidFill>
                          <a:effectLst/>
                          <a:latin typeface="+mn-lt"/>
                        </a:rPr>
                        <a:t>Tipo de registro</a:t>
                      </a:r>
                    </a:p>
                  </a:txBody>
                  <a:tcPr marL="144000" marR="4317" marT="4317" marB="0" anchor="ctr"/>
                </a:tc>
                <a:tc>
                  <a:txBody>
                    <a:bodyPr/>
                    <a:lstStyle/>
                    <a:p>
                      <a:pPr algn="l" rtl="0" fontAlgn="ctr"/>
                      <a:r>
                        <a:rPr lang="es-ES_tradnl" sz="1600" b="0" u="none" strike="noStrike" noProof="0" dirty="0">
                          <a:effectLst/>
                          <a:latin typeface="+mn-lt"/>
                        </a:rPr>
                        <a:t>Tipo de</a:t>
                      </a:r>
                      <a:r>
                        <a:rPr lang="es-ES_tradnl" sz="1600" b="0" u="none" strike="noStrike" baseline="0" noProof="0" dirty="0">
                          <a:effectLst/>
                          <a:latin typeface="+mn-lt"/>
                        </a:rPr>
                        <a:t> unidad</a:t>
                      </a:r>
                      <a:endParaRPr lang="es-ES_tradnl" sz="1600" b="0" i="0" u="none" strike="noStrike" noProof="0" dirty="0">
                        <a:solidFill>
                          <a:srgbClr val="000000"/>
                        </a:solidFill>
                        <a:effectLst/>
                        <a:latin typeface="+mn-lt"/>
                      </a:endParaRPr>
                    </a:p>
                  </a:txBody>
                  <a:tcPr marL="36000" marR="4317" marT="4317" marB="0" anchor="ctr"/>
                </a:tc>
                <a:tc>
                  <a:txBody>
                    <a:bodyPr/>
                    <a:lstStyle/>
                    <a:p>
                      <a:pPr algn="l" rtl="0" fontAlgn="ctr"/>
                      <a:endParaRPr lang="es-ES_tradnl" sz="1600" b="0" i="0" u="none" strike="noStrike" noProof="0" dirty="0">
                        <a:solidFill>
                          <a:srgbClr val="000000"/>
                        </a:solidFill>
                        <a:effectLst/>
                        <a:latin typeface="+mn-lt"/>
                      </a:endParaRPr>
                    </a:p>
                  </a:txBody>
                  <a:tcPr marL="36000" marR="4317" marT="4317" marB="0" anchor="ctr"/>
                </a:tc>
                <a:tc>
                  <a:txBody>
                    <a:bodyPr/>
                    <a:lstStyle/>
                    <a:p>
                      <a:pPr algn="l" rtl="0" fontAlgn="ctr"/>
                      <a:r>
                        <a:rPr lang="es-ES_tradnl" sz="1600" u="none" strike="noStrike" noProof="0" dirty="0">
                          <a:effectLst/>
                          <a:latin typeface="+mn-lt"/>
                        </a:rPr>
                        <a:t>Tipo de</a:t>
                      </a:r>
                      <a:r>
                        <a:rPr lang="es-ES_tradnl" sz="1600" u="none" strike="noStrike" baseline="0" noProof="0" dirty="0">
                          <a:effectLst/>
                          <a:latin typeface="+mn-lt"/>
                        </a:rPr>
                        <a:t> unidad</a:t>
                      </a:r>
                      <a:endParaRPr lang="es-ES_tradnl" sz="1600" b="0" i="0" u="none" strike="noStrike" noProof="0" dirty="0">
                        <a:solidFill>
                          <a:srgbClr val="000000"/>
                        </a:solidFill>
                        <a:effectLst/>
                        <a:latin typeface="+mn-lt"/>
                      </a:endParaRPr>
                    </a:p>
                  </a:txBody>
                  <a:tcPr marL="36000" marR="4317" marT="4317" marB="0" anchor="ctr"/>
                </a:tc>
                <a:tc>
                  <a:txBody>
                    <a:bodyPr/>
                    <a:lstStyle/>
                    <a:p>
                      <a:pPr algn="l" fontAlgn="t"/>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tc>
                <a:extLst>
                  <a:ext uri="{0D108BD9-81ED-4DB2-BD59-A6C34878D82A}">
                    <a16:rowId xmlns:a16="http://schemas.microsoft.com/office/drawing/2014/main" val="10014"/>
                  </a:ext>
                </a:extLst>
              </a:tr>
              <a:tr h="355598">
                <a:tc>
                  <a:txBody>
                    <a:bodyPr/>
                    <a:lstStyle/>
                    <a:p>
                      <a:pPr lvl="0" algn="l" rtl="0" fontAlgn="ctr"/>
                      <a:r>
                        <a:rPr lang="es-ES_tradnl" sz="1600" b="0" i="0" u="none" strike="noStrike" noProof="0" dirty="0">
                          <a:solidFill>
                            <a:srgbClr val="000000"/>
                          </a:solidFill>
                          <a:effectLst/>
                          <a:latin typeface="+mn-lt"/>
                        </a:rPr>
                        <a:t>Otros</a:t>
                      </a:r>
                    </a:p>
                  </a:txBody>
                  <a:tcPr marL="144000" marR="4317" marT="4317" marB="0" anchor="ctr">
                    <a:solidFill>
                      <a:schemeClr val="tx2">
                        <a:lumMod val="20000"/>
                        <a:lumOff val="80000"/>
                      </a:schemeClr>
                    </a:solidFill>
                  </a:tcPr>
                </a:tc>
                <a:tc>
                  <a:txBody>
                    <a:bodyPr/>
                    <a:lstStyle/>
                    <a:p>
                      <a:pPr algn="l" rtl="0" fontAlgn="ctr"/>
                      <a:r>
                        <a:rPr lang="es-ES_tradnl" sz="1600" b="0" u="none" strike="noStrike" noProof="0" dirty="0">
                          <a:effectLst/>
                          <a:latin typeface="+mn-lt"/>
                        </a:rPr>
                        <a:t>Pertenencia a asociaciones</a:t>
                      </a:r>
                      <a:endParaRPr lang="es-ES_tradnl" sz="1600" b="0" i="0" u="none" strike="noStrike" noProof="0" dirty="0">
                        <a:solidFill>
                          <a:srgbClr val="000000"/>
                        </a:solidFill>
                        <a:effectLst/>
                        <a:latin typeface="+mn-lt"/>
                      </a:endParaRPr>
                    </a:p>
                  </a:txBody>
                  <a:tcPr marL="36000" marR="4317" marT="4317" marB="0" anchor="ctr">
                    <a:solidFill>
                      <a:schemeClr val="tx2">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s-ES_tradnl" sz="1600" u="none" strike="noStrike" noProof="0" dirty="0">
                          <a:effectLst/>
                          <a:latin typeface="+mn-lt"/>
                        </a:rPr>
                        <a:t> </a:t>
                      </a:r>
                      <a:r>
                        <a:rPr lang="es-ES_tradnl" sz="1600" b="0" u="none" strike="noStrike" kern="1200" noProof="0" dirty="0">
                          <a:solidFill>
                            <a:schemeClr val="dk1"/>
                          </a:solidFill>
                          <a:effectLst/>
                          <a:latin typeface="+mn-lt"/>
                          <a:ea typeface="+mn-ea"/>
                          <a:cs typeface="+mn-cs"/>
                        </a:rPr>
                        <a:t>Efectos fijos / año</a:t>
                      </a:r>
                    </a:p>
                  </a:txBody>
                  <a:tcPr marL="36000" marR="4317" marT="4317" marB="0" anchor="ctr">
                    <a:solidFill>
                      <a:schemeClr val="tx2">
                        <a:lumMod val="20000"/>
                        <a:lumOff val="80000"/>
                      </a:schemeClr>
                    </a:solidFill>
                  </a:tcPr>
                </a:tc>
                <a:tc>
                  <a:txBody>
                    <a:bodyPr/>
                    <a:lstStyle/>
                    <a:p>
                      <a:pPr algn="l" fontAlgn="t"/>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tx2">
                        <a:lumMod val="20000"/>
                        <a:lumOff val="80000"/>
                      </a:schemeClr>
                    </a:solidFill>
                  </a:tcPr>
                </a:tc>
                <a:tc>
                  <a:txBody>
                    <a:bodyPr/>
                    <a:lstStyle/>
                    <a:p>
                      <a:pPr algn="l" fontAlgn="t"/>
                      <a:r>
                        <a:rPr lang="es-ES_tradnl" sz="1600" u="none" strike="noStrike" noProof="0" dirty="0">
                          <a:effectLst/>
                          <a:latin typeface="+mn-lt"/>
                        </a:rPr>
                        <a:t> </a:t>
                      </a:r>
                      <a:endParaRPr lang="es-ES_tradnl" sz="1600" b="0" i="0" u="none" strike="noStrike" noProof="0" dirty="0">
                        <a:solidFill>
                          <a:srgbClr val="000000"/>
                        </a:solidFill>
                        <a:effectLst/>
                        <a:latin typeface="+mn-lt"/>
                      </a:endParaRPr>
                    </a:p>
                  </a:txBody>
                  <a:tcPr marL="36000" marR="4317" marT="4317" marB="0" anchor="ctr">
                    <a:solidFill>
                      <a:schemeClr val="tx2">
                        <a:lumMod val="20000"/>
                        <a:lumOff val="80000"/>
                      </a:schemeClr>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9233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10997215" cy="5545667"/>
          </a:xfrm>
        </p:spPr>
        <p:txBody>
          <a:bodyPr anchor="ctr">
            <a:normAutofit/>
          </a:bodyPr>
          <a:lstStyle/>
          <a:p>
            <a:pPr algn="ctr"/>
            <a:r>
              <a:rPr lang="es-ES_tradnl" dirty="0">
                <a:solidFill>
                  <a:schemeClr val="tx1">
                    <a:lumMod val="85000"/>
                    <a:lumOff val="15000"/>
                  </a:schemeClr>
                </a:solidFill>
              </a:rPr>
              <a:t>3. Informalidad y variables ambientales</a:t>
            </a:r>
          </a:p>
        </p:txBody>
      </p:sp>
    </p:spTree>
    <p:extLst>
      <p:ext uri="{BB962C8B-B14F-4D97-AF65-F5344CB8AC3E}">
        <p14:creationId xmlns:p14="http://schemas.microsoft.com/office/powerpoint/2010/main" val="423941133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66" y="171827"/>
            <a:ext cx="11745433" cy="824287"/>
          </a:xfrm>
        </p:spPr>
        <p:txBody>
          <a:bodyPr>
            <a:noAutofit/>
          </a:bodyPr>
          <a:lstStyle/>
          <a:p>
            <a:r>
              <a:rPr lang="es-ES" b="1" dirty="0"/>
              <a:t>Pilar 1. Impactos del medio ambiente sobre la salud</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511157321"/>
              </p:ext>
            </p:extLst>
          </p:nvPr>
        </p:nvGraphicFramePr>
        <p:xfrm>
          <a:off x="457199" y="3660948"/>
          <a:ext cx="10832805" cy="1838594"/>
        </p:xfrm>
        <a:graphic>
          <a:graphicData uri="http://schemas.openxmlformats.org/drawingml/2006/table">
            <a:tbl>
              <a:tblPr firstRow="1" firstCol="1" bandRow="1">
                <a:tableStyleId>{B301B821-A1FF-4177-AEE7-76D212191A09}</a:tableStyleId>
              </a:tblPr>
              <a:tblGrid>
                <a:gridCol w="5861660">
                  <a:extLst>
                    <a:ext uri="{9D8B030D-6E8A-4147-A177-3AD203B41FA5}">
                      <a16:colId xmlns:a16="http://schemas.microsoft.com/office/drawing/2014/main" val="20000"/>
                    </a:ext>
                  </a:extLst>
                </a:gridCol>
                <a:gridCol w="703842">
                  <a:extLst>
                    <a:ext uri="{9D8B030D-6E8A-4147-A177-3AD203B41FA5}">
                      <a16:colId xmlns:a16="http://schemas.microsoft.com/office/drawing/2014/main" val="20001"/>
                    </a:ext>
                  </a:extLst>
                </a:gridCol>
                <a:gridCol w="937423">
                  <a:extLst>
                    <a:ext uri="{9D8B030D-6E8A-4147-A177-3AD203B41FA5}">
                      <a16:colId xmlns:a16="http://schemas.microsoft.com/office/drawing/2014/main" val="20002"/>
                    </a:ext>
                  </a:extLst>
                </a:gridCol>
                <a:gridCol w="879248">
                  <a:extLst>
                    <a:ext uri="{9D8B030D-6E8A-4147-A177-3AD203B41FA5}">
                      <a16:colId xmlns:a16="http://schemas.microsoft.com/office/drawing/2014/main" val="20003"/>
                    </a:ext>
                  </a:extLst>
                </a:gridCol>
                <a:gridCol w="781554">
                  <a:extLst>
                    <a:ext uri="{9D8B030D-6E8A-4147-A177-3AD203B41FA5}">
                      <a16:colId xmlns:a16="http://schemas.microsoft.com/office/drawing/2014/main" val="20004"/>
                    </a:ext>
                  </a:extLst>
                </a:gridCol>
                <a:gridCol w="810863">
                  <a:extLst>
                    <a:ext uri="{9D8B030D-6E8A-4147-A177-3AD203B41FA5}">
                      <a16:colId xmlns:a16="http://schemas.microsoft.com/office/drawing/2014/main" val="20005"/>
                    </a:ext>
                  </a:extLst>
                </a:gridCol>
                <a:gridCol w="858215">
                  <a:extLst>
                    <a:ext uri="{9D8B030D-6E8A-4147-A177-3AD203B41FA5}">
                      <a16:colId xmlns:a16="http://schemas.microsoft.com/office/drawing/2014/main" val="20006"/>
                    </a:ext>
                  </a:extLst>
                </a:gridCol>
              </a:tblGrid>
              <a:tr h="509954">
                <a:tc>
                  <a:txBody>
                    <a:bodyPr/>
                    <a:lstStyle/>
                    <a:p>
                      <a:pPr algn="just">
                        <a:spcAft>
                          <a:spcPts val="0"/>
                        </a:spcAft>
                      </a:pPr>
                      <a:endParaRPr lang="en-US" sz="1600" spc="0" dirty="0">
                        <a:effectLst/>
                        <a:latin typeface="+mn-lt"/>
                        <a:ea typeface="Calibri" charset="0"/>
                      </a:endParaRPr>
                    </a:p>
                  </a:txBody>
                  <a:tcPr marL="68580" marR="68580" marT="0" marB="0" anchor="ctr"/>
                </a:tc>
                <a:tc>
                  <a:txBody>
                    <a:bodyPr/>
                    <a:lstStyle/>
                    <a:p>
                      <a:pPr algn="ctr"/>
                      <a:endParaRPr lang="en-US" sz="1600" spc="0" dirty="0">
                        <a:effectLst/>
                        <a:latin typeface="+mn-lt"/>
                      </a:endParaRPr>
                    </a:p>
                  </a:txBody>
                  <a:tcPr marL="68580" marR="68580" marT="0" marB="0" anchor="ctr"/>
                </a:tc>
                <a:tc>
                  <a:txBody>
                    <a:bodyPr/>
                    <a:lstStyle/>
                    <a:p>
                      <a:pPr algn="ctr">
                        <a:spcAft>
                          <a:spcPts val="0"/>
                        </a:spcAft>
                      </a:pPr>
                      <a:r>
                        <a:rPr lang="es-ES" sz="1600" spc="0" dirty="0">
                          <a:effectLst/>
                        </a:rPr>
                        <a:t>Informal</a:t>
                      </a:r>
                      <a:endParaRPr lang="en-US" sz="1600" spc="0" dirty="0">
                        <a:effectLst/>
                        <a:latin typeface="+mn-lt"/>
                        <a:ea typeface="Calibri" charset="0"/>
                      </a:endParaRPr>
                    </a:p>
                  </a:txBody>
                  <a:tcPr marL="68580" marR="68580" marT="0" marB="0" anchor="ctr"/>
                </a:tc>
                <a:tc>
                  <a:txBody>
                    <a:bodyPr/>
                    <a:lstStyle/>
                    <a:p>
                      <a:pPr algn="ctr">
                        <a:spcAft>
                          <a:spcPts val="0"/>
                        </a:spcAft>
                      </a:pPr>
                      <a:r>
                        <a:rPr lang="es-ES" sz="1600" spc="0" dirty="0">
                          <a:effectLst/>
                        </a:rPr>
                        <a:t>Formal</a:t>
                      </a:r>
                      <a:endParaRPr lang="en-US" sz="1600" spc="0" dirty="0">
                        <a:effectLst/>
                        <a:latin typeface="+mn-lt"/>
                        <a:ea typeface="Calibri" charset="0"/>
                      </a:endParaRPr>
                    </a:p>
                  </a:txBody>
                  <a:tcPr marL="68580" marR="68580" marT="0" marB="0" anchor="ctr"/>
                </a:tc>
                <a:tc>
                  <a:txBody>
                    <a:bodyPr/>
                    <a:lstStyle/>
                    <a:p>
                      <a:pPr algn="ctr">
                        <a:spcAft>
                          <a:spcPts val="0"/>
                        </a:spcAft>
                      </a:pPr>
                      <a:r>
                        <a:rPr lang="es-ES" sz="1600" spc="0" dirty="0" err="1">
                          <a:effectLst/>
                        </a:rPr>
                        <a:t>Dif</a:t>
                      </a:r>
                      <a:endParaRPr lang="en-US" sz="1600" spc="0" dirty="0">
                        <a:effectLst/>
                        <a:latin typeface="+mn-lt"/>
                      </a:endParaRPr>
                    </a:p>
                  </a:txBody>
                  <a:tcPr marL="68580" marR="68580" marT="0" marB="0" anchor="ctr"/>
                </a:tc>
                <a:tc>
                  <a:txBody>
                    <a:bodyPr/>
                    <a:lstStyle/>
                    <a:p>
                      <a:pPr algn="ctr">
                        <a:spcAft>
                          <a:spcPts val="0"/>
                        </a:spcAft>
                      </a:pPr>
                      <a:r>
                        <a:rPr lang="es-ES" sz="1600" spc="0" dirty="0">
                          <a:effectLst/>
                        </a:rPr>
                        <a:t>T-</a:t>
                      </a:r>
                      <a:r>
                        <a:rPr lang="es-ES" sz="1600" spc="0" dirty="0" err="1">
                          <a:effectLst/>
                        </a:rPr>
                        <a:t>est</a:t>
                      </a:r>
                      <a:endParaRPr lang="en-US" sz="1600" spc="0" dirty="0">
                        <a:effectLst/>
                        <a:latin typeface="+mn-lt"/>
                        <a:ea typeface="Calibri" charset="0"/>
                      </a:endParaRPr>
                    </a:p>
                  </a:txBody>
                  <a:tcPr marL="68580" marR="68580" marT="0" marB="0" anchor="ctr"/>
                </a:tc>
                <a:tc>
                  <a:txBody>
                    <a:bodyPr/>
                    <a:lstStyle/>
                    <a:p>
                      <a:pPr algn="ctr">
                        <a:spcAft>
                          <a:spcPts val="0"/>
                        </a:spcAft>
                      </a:pPr>
                      <a:r>
                        <a:rPr lang="es-ES" sz="1600" spc="0" dirty="0">
                          <a:effectLst/>
                        </a:rPr>
                        <a:t>N</a:t>
                      </a:r>
                      <a:endParaRPr lang="en-US" sz="1600" spc="0" dirty="0">
                        <a:effectLst/>
                        <a:latin typeface="+mn-lt"/>
                        <a:ea typeface="Calibri" charset="0"/>
                      </a:endParaRPr>
                    </a:p>
                  </a:txBody>
                  <a:tcPr marL="68580" marR="68580" marT="0" marB="0" anchor="ctr"/>
                </a:tc>
                <a:extLst>
                  <a:ext uri="{0D108BD9-81ED-4DB2-BD59-A6C34878D82A}">
                    <a16:rowId xmlns:a16="http://schemas.microsoft.com/office/drawing/2014/main" val="10000"/>
                  </a:ext>
                </a:extLst>
              </a:tr>
              <a:tr h="3276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0" kern="1200" spc="0" dirty="0">
                          <a:effectLst/>
                        </a:rPr>
                        <a:t>La</a:t>
                      </a:r>
                      <a:r>
                        <a:rPr lang="es-ES" sz="1600" b="0" kern="1200" spc="0" baseline="0" dirty="0">
                          <a:effectLst/>
                        </a:rPr>
                        <a:t> mina</a:t>
                      </a:r>
                      <a:r>
                        <a:rPr lang="es-ES" sz="1600" b="0" kern="1200" spc="0" dirty="0">
                          <a:effectLst/>
                        </a:rPr>
                        <a:t> no cuenta con programas de salud ocupacional (CM)</a:t>
                      </a:r>
                      <a:endParaRPr lang="en-US" sz="1600" b="0" kern="1200" spc="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s-ES" sz="1600" kern="1200" spc="0" dirty="0">
                          <a:effectLst/>
                        </a:rPr>
                        <a:t>Bruta</a:t>
                      </a:r>
                      <a:endParaRPr lang="en-US" sz="1600" b="0" kern="1200" spc="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kern="1200" spc="0" dirty="0">
                          <a:effectLst/>
                        </a:rPr>
                        <a:t>84%</a:t>
                      </a:r>
                      <a:endParaRPr lang="en-US" sz="1600" b="0" kern="1200" spc="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kern="1200" spc="0" dirty="0">
                          <a:effectLst/>
                        </a:rPr>
                        <a:t>50%</a:t>
                      </a:r>
                      <a:endParaRPr lang="en-US" sz="1600" b="0" kern="1200" spc="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kern="1200" spc="0" dirty="0">
                          <a:effectLst/>
                        </a:rPr>
                        <a:t>34%</a:t>
                      </a:r>
                      <a:endParaRPr lang="en-US" sz="1600" b="0" kern="1200" spc="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hr-HR" sz="1600" kern="1200" spc="0" dirty="0">
                          <a:effectLst/>
                        </a:rPr>
                        <a:t>47.4</a:t>
                      </a:r>
                      <a:endParaRPr lang="hr-HR" sz="1600" b="0" kern="1200" spc="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kern="1200" spc="0" dirty="0">
                          <a:effectLst/>
                        </a:rPr>
                        <a:t>14357</a:t>
                      </a:r>
                      <a:endParaRPr lang="en-US" sz="1600" b="0" kern="1200" spc="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1"/>
                  </a:ext>
                </a:extLst>
              </a:tr>
              <a:tr h="327620">
                <a:tc vMerge="1">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US" sz="16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s-ES" sz="1600" kern="1200" spc="0" dirty="0">
                          <a:effectLst/>
                        </a:rPr>
                        <a:t>ATT</a:t>
                      </a:r>
                      <a:endParaRPr lang="en-US" sz="1600" b="0" kern="1200" spc="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kern="1200" spc="0" dirty="0">
                          <a:effectLst/>
                        </a:rPr>
                        <a:t>83%</a:t>
                      </a:r>
                      <a:endParaRPr lang="en-US" sz="1600" b="0" kern="1200" spc="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kern="1200" spc="0" dirty="0">
                          <a:effectLst/>
                        </a:rPr>
                        <a:t>51%</a:t>
                      </a:r>
                      <a:endParaRPr lang="en-US" sz="1600" b="0" kern="1200" spc="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kern="1200" spc="0" dirty="0">
                          <a:effectLst/>
                        </a:rPr>
                        <a:t>33%</a:t>
                      </a:r>
                      <a:endParaRPr lang="en-US" sz="1600" b="1" kern="1200" spc="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hr-HR" sz="1600" kern="1200" spc="0" dirty="0">
                          <a:effectLst/>
                        </a:rPr>
                        <a:t>18.8</a:t>
                      </a:r>
                      <a:endParaRPr lang="hr-HR" sz="1600" b="0" kern="1200" spc="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kern="1200" spc="0" dirty="0">
                          <a:effectLst/>
                        </a:rPr>
                        <a:t>13597</a:t>
                      </a:r>
                      <a:endParaRPr lang="en-US" sz="1600" b="0" kern="1200" spc="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2"/>
                  </a:ext>
                </a:extLst>
              </a:tr>
              <a:tr h="327620">
                <a:tc rowSpan="2">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spc="0" dirty="0"/>
                        <a:t>Percepción riesgo ambiental: </a:t>
                      </a:r>
                    </a:p>
                    <a:p>
                      <a:pPr marL="0" marR="0" indent="0" algn="just" defTabSz="457200" rtl="0" eaLnBrk="1" fontAlgn="auto" latinLnBrk="0" hangingPunct="1">
                        <a:lnSpc>
                          <a:spcPct val="100000"/>
                        </a:lnSpc>
                        <a:spcBef>
                          <a:spcPts val="0"/>
                        </a:spcBef>
                        <a:spcAft>
                          <a:spcPts val="0"/>
                        </a:spcAft>
                        <a:buClrTx/>
                        <a:buSzTx/>
                        <a:buFontTx/>
                        <a:buNone/>
                        <a:tabLst/>
                        <a:defRPr/>
                      </a:pPr>
                      <a:r>
                        <a:rPr lang="es-ES" sz="1600" b="0" spc="0" dirty="0"/>
                        <a:t>Desea cambiar de trabajo por motivos ambientales (GEIH)</a:t>
                      </a:r>
                      <a:endParaRPr lang="en-US" sz="1600" b="0" spc="0" dirty="0">
                        <a:effectLst/>
                        <a:latin typeface="+mn-lt"/>
                        <a:ea typeface="Calibri" charset="0"/>
                      </a:endParaRPr>
                    </a:p>
                  </a:txBody>
                  <a:tcPr marL="68580" marR="68580" marT="0" marB="0" anchor="ctr"/>
                </a:tc>
                <a:tc>
                  <a:txBody>
                    <a:bodyPr/>
                    <a:lstStyle/>
                    <a:p>
                      <a:pPr algn="ctr">
                        <a:spcAft>
                          <a:spcPts val="0"/>
                        </a:spcAft>
                      </a:pPr>
                      <a:r>
                        <a:rPr lang="es-ES" sz="1600" spc="0" dirty="0">
                          <a:effectLst/>
                        </a:rPr>
                        <a:t>Bruta</a:t>
                      </a:r>
                      <a:endParaRPr lang="en-US" sz="1600" b="0" spc="0" dirty="0">
                        <a:effectLst/>
                        <a:latin typeface="+mn-lt"/>
                        <a:ea typeface="Calibri" charset="0"/>
                      </a:endParaRPr>
                    </a:p>
                  </a:txBody>
                  <a:tcPr marL="68580" marR="68580" marT="0" marB="0" anchor="ctr"/>
                </a:tc>
                <a:tc>
                  <a:txBody>
                    <a:bodyPr/>
                    <a:lstStyle/>
                    <a:p>
                      <a:pPr algn="ctr">
                        <a:spcAft>
                          <a:spcPts val="0"/>
                        </a:spcAft>
                      </a:pPr>
                      <a:r>
                        <a:rPr lang="en-US" sz="1600" spc="0" dirty="0">
                          <a:effectLst/>
                        </a:rPr>
                        <a:t>23.6%</a:t>
                      </a:r>
                      <a:endParaRPr lang="en-US" sz="1600" b="0" spc="0" dirty="0">
                        <a:effectLst/>
                        <a:latin typeface="+mn-lt"/>
                        <a:ea typeface="Calibri" charset="0"/>
                      </a:endParaRPr>
                    </a:p>
                  </a:txBody>
                  <a:tcPr marL="68580" marR="68580" marT="0" marB="0" anchor="ctr"/>
                </a:tc>
                <a:tc>
                  <a:txBody>
                    <a:bodyPr/>
                    <a:lstStyle/>
                    <a:p>
                      <a:pPr algn="ctr">
                        <a:spcAft>
                          <a:spcPts val="0"/>
                        </a:spcAft>
                      </a:pPr>
                      <a:r>
                        <a:rPr lang="en-US" sz="1600" spc="0" dirty="0">
                          <a:effectLst/>
                        </a:rPr>
                        <a:t>19.0%</a:t>
                      </a:r>
                      <a:endParaRPr lang="en-US" sz="1600" b="0" spc="0" dirty="0">
                        <a:effectLst/>
                        <a:latin typeface="+mn-lt"/>
                        <a:ea typeface="Calibri" charset="0"/>
                      </a:endParaRPr>
                    </a:p>
                  </a:txBody>
                  <a:tcPr marL="68580" marR="68580" marT="0" marB="0" anchor="ctr"/>
                </a:tc>
                <a:tc>
                  <a:txBody>
                    <a:bodyPr/>
                    <a:lstStyle/>
                    <a:p>
                      <a:pPr algn="ctr">
                        <a:spcAft>
                          <a:spcPts val="0"/>
                        </a:spcAft>
                      </a:pPr>
                      <a:r>
                        <a:rPr lang="en-US" sz="1600" spc="0" dirty="0">
                          <a:effectLst/>
                        </a:rPr>
                        <a:t>4.6%</a:t>
                      </a:r>
                      <a:endParaRPr lang="en-US" sz="1600" b="0" spc="0" dirty="0">
                        <a:effectLst/>
                        <a:latin typeface="+mn-lt"/>
                        <a:ea typeface="Calibri" charset="0"/>
                      </a:endParaRPr>
                    </a:p>
                  </a:txBody>
                  <a:tcPr marL="68580" marR="68580" marT="0" marB="0" anchor="ctr"/>
                </a:tc>
                <a:tc>
                  <a:txBody>
                    <a:bodyPr/>
                    <a:lstStyle/>
                    <a:p>
                      <a:pPr algn="ctr">
                        <a:spcAft>
                          <a:spcPts val="0"/>
                        </a:spcAft>
                      </a:pPr>
                      <a:r>
                        <a:rPr lang="en-US" sz="1600" spc="0" dirty="0">
                          <a:effectLst/>
                        </a:rPr>
                        <a:t>25.37</a:t>
                      </a:r>
                      <a:endParaRPr lang="en-US" sz="1600" b="0" spc="0" dirty="0">
                        <a:effectLst/>
                        <a:latin typeface="+mn-lt"/>
                        <a:ea typeface="Calibri" charset="0"/>
                      </a:endParaRPr>
                    </a:p>
                  </a:txBody>
                  <a:tcPr marL="68580" marR="68580" marT="0" marB="0" anchor="ctr"/>
                </a:tc>
                <a:tc>
                  <a:txBody>
                    <a:bodyPr/>
                    <a:lstStyle/>
                    <a:p>
                      <a:pPr algn="ctr">
                        <a:spcAft>
                          <a:spcPts val="0"/>
                        </a:spcAft>
                      </a:pPr>
                      <a:r>
                        <a:rPr lang="es-ES" sz="1600" spc="0" dirty="0">
                          <a:effectLst/>
                        </a:rPr>
                        <a:t>281,051</a:t>
                      </a:r>
                      <a:endParaRPr lang="en-US" sz="1600" b="0" spc="0" dirty="0">
                        <a:effectLst/>
                        <a:latin typeface="+mn-lt"/>
                        <a:ea typeface="Calibri" charset="0"/>
                      </a:endParaRPr>
                    </a:p>
                  </a:txBody>
                  <a:tcPr marL="68580" marR="68580" marT="0" marB="0" anchor="ctr"/>
                </a:tc>
                <a:extLst>
                  <a:ext uri="{0D108BD9-81ED-4DB2-BD59-A6C34878D82A}">
                    <a16:rowId xmlns:a16="http://schemas.microsoft.com/office/drawing/2014/main" val="10003"/>
                  </a:ext>
                </a:extLst>
              </a:tr>
              <a:tr h="345780">
                <a:tc vMerge="1">
                  <a:txBody>
                    <a:bodyPr/>
                    <a:lstStyle/>
                    <a:p>
                      <a:pPr algn="just">
                        <a:spcAft>
                          <a:spcPts val="0"/>
                        </a:spcAft>
                      </a:pPr>
                      <a:endParaRPr lang="en-US" sz="1500" dirty="0">
                        <a:effectLst/>
                        <a:latin typeface="Times New Roman" charset="0"/>
                        <a:ea typeface="Calibri" charset="0"/>
                      </a:endParaRPr>
                    </a:p>
                  </a:txBody>
                  <a:tcPr marL="68580" marR="68580" marT="0" marB="0" anchor="ctr"/>
                </a:tc>
                <a:tc>
                  <a:txBody>
                    <a:bodyPr/>
                    <a:lstStyle/>
                    <a:p>
                      <a:pPr algn="ctr">
                        <a:spcAft>
                          <a:spcPts val="0"/>
                        </a:spcAft>
                      </a:pPr>
                      <a:r>
                        <a:rPr lang="es-ES" sz="1600" spc="0" dirty="0">
                          <a:effectLst/>
                        </a:rPr>
                        <a:t>ATT</a:t>
                      </a:r>
                      <a:endParaRPr lang="en-US" sz="1600" b="0" spc="0" dirty="0">
                        <a:solidFill>
                          <a:schemeClr val="tx1"/>
                        </a:solidFill>
                        <a:effectLst/>
                        <a:latin typeface="+mn-lt"/>
                        <a:ea typeface="Calibri" charset="0"/>
                      </a:endParaRPr>
                    </a:p>
                  </a:txBody>
                  <a:tcPr marL="68580" marR="68580" marT="0" marB="0" anchor="ctr"/>
                </a:tc>
                <a:tc>
                  <a:txBody>
                    <a:bodyPr/>
                    <a:lstStyle/>
                    <a:p>
                      <a:pPr algn="ctr">
                        <a:spcAft>
                          <a:spcPts val="0"/>
                        </a:spcAft>
                      </a:pPr>
                      <a:r>
                        <a:rPr lang="en-US" sz="1600" spc="0" dirty="0">
                          <a:effectLst/>
                        </a:rPr>
                        <a:t>23.6%</a:t>
                      </a:r>
                      <a:endParaRPr lang="en-US" sz="1600" b="0" spc="0" dirty="0">
                        <a:solidFill>
                          <a:schemeClr val="tx1"/>
                        </a:solidFill>
                        <a:effectLst/>
                        <a:latin typeface="+mn-lt"/>
                        <a:ea typeface="Calibri" charset="0"/>
                      </a:endParaRPr>
                    </a:p>
                  </a:txBody>
                  <a:tcPr marL="68580" marR="68580" marT="0" marB="0" anchor="ctr"/>
                </a:tc>
                <a:tc>
                  <a:txBody>
                    <a:bodyPr/>
                    <a:lstStyle/>
                    <a:p>
                      <a:pPr algn="ctr">
                        <a:spcAft>
                          <a:spcPts val="0"/>
                        </a:spcAft>
                      </a:pPr>
                      <a:r>
                        <a:rPr lang="en-US" sz="1600" spc="0" dirty="0">
                          <a:effectLst/>
                        </a:rPr>
                        <a:t>19.4%</a:t>
                      </a:r>
                      <a:endParaRPr lang="en-US" sz="1600" b="0" spc="0" dirty="0">
                        <a:solidFill>
                          <a:schemeClr val="tx1"/>
                        </a:solidFill>
                        <a:effectLst/>
                        <a:latin typeface="+mn-lt"/>
                        <a:ea typeface="Calibri" charset="0"/>
                      </a:endParaRPr>
                    </a:p>
                  </a:txBody>
                  <a:tcPr marL="68580" marR="68580" marT="0" marB="0" anchor="ctr"/>
                </a:tc>
                <a:tc>
                  <a:txBody>
                    <a:bodyPr/>
                    <a:lstStyle/>
                    <a:p>
                      <a:pPr algn="ctr">
                        <a:spcAft>
                          <a:spcPts val="0"/>
                        </a:spcAft>
                      </a:pPr>
                      <a:r>
                        <a:rPr lang="en-US" sz="1600" spc="0" dirty="0">
                          <a:effectLst/>
                        </a:rPr>
                        <a:t>4.2%</a:t>
                      </a:r>
                      <a:endParaRPr lang="en-US" sz="1600" b="1" spc="0" dirty="0">
                        <a:solidFill>
                          <a:schemeClr val="tx1"/>
                        </a:solidFill>
                        <a:effectLst/>
                        <a:latin typeface="+mn-lt"/>
                        <a:ea typeface="Calibri" charset="0"/>
                      </a:endParaRPr>
                    </a:p>
                  </a:txBody>
                  <a:tcPr marL="68580" marR="68580" marT="0" marB="0" anchor="ctr"/>
                </a:tc>
                <a:tc>
                  <a:txBody>
                    <a:bodyPr/>
                    <a:lstStyle/>
                    <a:p>
                      <a:pPr algn="ctr">
                        <a:spcAft>
                          <a:spcPts val="0"/>
                        </a:spcAft>
                      </a:pPr>
                      <a:r>
                        <a:rPr lang="en-US" sz="1600" spc="0" dirty="0">
                          <a:effectLst/>
                        </a:rPr>
                        <a:t>3.37</a:t>
                      </a:r>
                      <a:endParaRPr lang="en-US" sz="1600" b="0" spc="0" dirty="0">
                        <a:solidFill>
                          <a:schemeClr val="tx1"/>
                        </a:solidFill>
                        <a:effectLst/>
                        <a:latin typeface="+mn-lt"/>
                        <a:ea typeface="Calibri" charset="0"/>
                      </a:endParaRPr>
                    </a:p>
                  </a:txBody>
                  <a:tcPr marL="68580" marR="68580" marT="0" marB="0" anchor="ctr"/>
                </a:tc>
                <a:tc>
                  <a:txBody>
                    <a:bodyPr/>
                    <a:lstStyle/>
                    <a:p>
                      <a:pPr algn="ctr">
                        <a:spcAft>
                          <a:spcPts val="0"/>
                        </a:spcAft>
                      </a:pPr>
                      <a:r>
                        <a:rPr lang="en-US" sz="1600" spc="0" dirty="0">
                          <a:effectLst/>
                        </a:rPr>
                        <a:t>285,377</a:t>
                      </a:r>
                      <a:endParaRPr lang="en-US" sz="1600" b="0" spc="0" dirty="0">
                        <a:effectLst/>
                        <a:latin typeface="+mn-lt"/>
                        <a:ea typeface="Calibri"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14" name="TextBox 13"/>
          <p:cNvSpPr txBox="1"/>
          <p:nvPr/>
        </p:nvSpPr>
        <p:spPr>
          <a:xfrm>
            <a:off x="300438" y="5662377"/>
            <a:ext cx="10989566" cy="759537"/>
          </a:xfrm>
          <a:prstGeom prst="rect">
            <a:avLst/>
          </a:prstGeom>
          <a:solidFill>
            <a:schemeClr val="bg1"/>
          </a:solidFill>
          <a:ln>
            <a:noFill/>
          </a:ln>
        </p:spPr>
        <p:txBody>
          <a:bodyPr wrap="square" rtlCol="0">
            <a:noAutofit/>
          </a:bodyPr>
          <a:lstStyle/>
          <a:p>
            <a:pPr marL="342900" indent="-342900">
              <a:buFont typeface="Arial" charset="0"/>
              <a:buChar char="•"/>
            </a:pPr>
            <a:r>
              <a:rPr lang="es-ES" sz="2000" dirty="0"/>
              <a:t>Tasa de percepción del riesgo metálicos (67% informales versus 39% formales) y carbón (35% informales versus 63% formales), evidencia mayores riesgos en la explotación de carbón a gran escala y en la explotación de oro artesanal.</a:t>
            </a:r>
            <a:r>
              <a:rPr lang="en-US" sz="2000" dirty="0"/>
              <a:t> </a:t>
            </a:r>
            <a:endParaRPr lang="es-ES" sz="2000" dirty="0"/>
          </a:p>
          <a:p>
            <a:pPr marL="285750" lvl="0" indent="-285750">
              <a:buFont typeface="Arial" charset="0"/>
              <a:buChar char="•"/>
            </a:pPr>
            <a:endParaRPr lang="es-ES_tradnl" sz="2000" dirty="0"/>
          </a:p>
          <a:p>
            <a:pPr marL="285750" indent="-285750">
              <a:buFont typeface="Arial" charset="0"/>
              <a:buChar char="•"/>
            </a:pPr>
            <a:endParaRPr lang="es-ES_tradnl" sz="2000" dirty="0"/>
          </a:p>
        </p:txBody>
      </p:sp>
      <p:graphicFrame>
        <p:nvGraphicFramePr>
          <p:cNvPr id="3" name="Diagram 2"/>
          <p:cNvGraphicFramePr/>
          <p:nvPr>
            <p:extLst>
              <p:ext uri="{D42A27DB-BD31-4B8C-83A1-F6EECF244321}">
                <p14:modId xmlns:p14="http://schemas.microsoft.com/office/powerpoint/2010/main" val="1853951974"/>
              </p:ext>
            </p:extLst>
          </p:nvPr>
        </p:nvGraphicFramePr>
        <p:xfrm>
          <a:off x="-850604" y="1158949"/>
          <a:ext cx="13333230" cy="2339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888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6" y="84624"/>
            <a:ext cx="11514863" cy="773268"/>
          </a:xfrm>
        </p:spPr>
        <p:txBody>
          <a:bodyPr>
            <a:normAutofit/>
          </a:bodyPr>
          <a:lstStyle/>
          <a:p>
            <a:r>
              <a:rPr lang="es-ES" b="1" dirty="0"/>
              <a:t>Pilar 2. Calidad del aire (impacto en la salud)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16485520"/>
              </p:ext>
            </p:extLst>
          </p:nvPr>
        </p:nvGraphicFramePr>
        <p:xfrm>
          <a:off x="340242" y="3391784"/>
          <a:ext cx="11206716" cy="2433781"/>
        </p:xfrm>
        <a:graphic>
          <a:graphicData uri="http://schemas.openxmlformats.org/drawingml/2006/table">
            <a:tbl>
              <a:tblPr firstRow="1" firstCol="1" bandRow="1">
                <a:tableStyleId>{B301B821-A1FF-4177-AEE7-76D212191A09}</a:tableStyleId>
              </a:tblPr>
              <a:tblGrid>
                <a:gridCol w="6634716">
                  <a:extLst>
                    <a:ext uri="{9D8B030D-6E8A-4147-A177-3AD203B41FA5}">
                      <a16:colId xmlns:a16="http://schemas.microsoft.com/office/drawing/2014/main" val="20000"/>
                    </a:ext>
                  </a:extLst>
                </a:gridCol>
                <a:gridCol w="1010093">
                  <a:extLst>
                    <a:ext uri="{9D8B030D-6E8A-4147-A177-3AD203B41FA5}">
                      <a16:colId xmlns:a16="http://schemas.microsoft.com/office/drawing/2014/main" val="20001"/>
                    </a:ext>
                  </a:extLst>
                </a:gridCol>
                <a:gridCol w="1020726">
                  <a:extLst>
                    <a:ext uri="{9D8B030D-6E8A-4147-A177-3AD203B41FA5}">
                      <a16:colId xmlns:a16="http://schemas.microsoft.com/office/drawing/2014/main" val="20002"/>
                    </a:ext>
                  </a:extLst>
                </a:gridCol>
                <a:gridCol w="861237">
                  <a:extLst>
                    <a:ext uri="{9D8B030D-6E8A-4147-A177-3AD203B41FA5}">
                      <a16:colId xmlns:a16="http://schemas.microsoft.com/office/drawing/2014/main" val="20003"/>
                    </a:ext>
                  </a:extLst>
                </a:gridCol>
                <a:gridCol w="839972">
                  <a:extLst>
                    <a:ext uri="{9D8B030D-6E8A-4147-A177-3AD203B41FA5}">
                      <a16:colId xmlns:a16="http://schemas.microsoft.com/office/drawing/2014/main" val="20004"/>
                    </a:ext>
                  </a:extLst>
                </a:gridCol>
                <a:gridCol w="839972">
                  <a:extLst>
                    <a:ext uri="{9D8B030D-6E8A-4147-A177-3AD203B41FA5}">
                      <a16:colId xmlns:a16="http://schemas.microsoft.com/office/drawing/2014/main" val="20005"/>
                    </a:ext>
                  </a:extLst>
                </a:gridCol>
              </a:tblGrid>
              <a:tr h="347683">
                <a:tc>
                  <a:txBody>
                    <a:bodyPr/>
                    <a:lstStyle/>
                    <a:p>
                      <a:pPr algn="just">
                        <a:spcAft>
                          <a:spcPts val="0"/>
                        </a:spcAft>
                      </a:pPr>
                      <a:endParaRPr lang="en-US" sz="160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Informal</a:t>
                      </a:r>
                      <a:endParaRPr lang="en-US" sz="160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Formal</a:t>
                      </a:r>
                      <a:endParaRPr lang="en-US" sz="160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err="1">
                          <a:effectLst/>
                        </a:rPr>
                        <a:t>Dif</a:t>
                      </a:r>
                      <a:endParaRPr lang="en-US" sz="1600" dirty="0">
                        <a:effectLst/>
                        <a:latin typeface="+mn-lt"/>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T-</a:t>
                      </a:r>
                      <a:r>
                        <a:rPr lang="es-ES" sz="1600" dirty="0" err="1">
                          <a:effectLst/>
                        </a:rPr>
                        <a:t>est</a:t>
                      </a:r>
                      <a:endParaRPr lang="en-US" sz="160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N</a:t>
                      </a:r>
                      <a:endParaRPr lang="en-US" sz="160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7683">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t>Utiliza combustibles sólidos en los negocios/</a:t>
                      </a:r>
                      <a:r>
                        <a:rPr lang="es-ES" sz="1600" b="0" baseline="0" dirty="0"/>
                        <a:t> </a:t>
                      </a:r>
                      <a:r>
                        <a:rPr lang="es-ES" sz="1600" b="0" dirty="0"/>
                        <a:t>vivienda (GEIH) </a:t>
                      </a:r>
                      <a:endParaRPr lang="en-US" sz="1600" b="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b="1" dirty="0">
                          <a:effectLst/>
                        </a:rPr>
                        <a:t>5%</a:t>
                      </a:r>
                      <a:endParaRPr lang="en-US" sz="1600" b="1"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b="1" dirty="0">
                          <a:effectLst/>
                        </a:rPr>
                        <a:t>1%</a:t>
                      </a:r>
                      <a:endParaRPr lang="en-US" sz="1600" b="1"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dirty="0">
                          <a:effectLst/>
                        </a:rPr>
                        <a:t>3%</a:t>
                      </a:r>
                      <a:endParaRPr lang="en-US" sz="160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dirty="0">
                          <a:effectLst/>
                        </a:rPr>
                        <a:t>16.56</a:t>
                      </a:r>
                      <a:endParaRPr lang="en-US" sz="160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dirty="0">
                          <a:effectLst/>
                        </a:rPr>
                        <a:t>22,434</a:t>
                      </a:r>
                      <a:endParaRPr lang="en-US" sz="160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47683">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t>Quema de basura en los negocios que funcionan en la vivienda (GEIH) </a:t>
                      </a:r>
                      <a:endParaRPr lang="en-US" sz="1600" b="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b="1" dirty="0">
                          <a:effectLst/>
                        </a:rPr>
                        <a:t>7.1%</a:t>
                      </a:r>
                      <a:endParaRPr lang="en-US" sz="1600" b="1"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b="1" dirty="0">
                          <a:effectLst/>
                        </a:rPr>
                        <a:t>3.6%</a:t>
                      </a:r>
                      <a:endParaRPr lang="en-US" sz="1600" b="1"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3.5%</a:t>
                      </a:r>
                      <a:endParaRPr lang="en-US" sz="1600"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13.64</a:t>
                      </a:r>
                      <a:endParaRPr lang="en-US" sz="1600"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22,782</a:t>
                      </a:r>
                      <a:endParaRPr lang="en-US" sz="160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7683">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spc="0" dirty="0"/>
                        <a:t>Utiliza mercurio como insumo (CM)</a:t>
                      </a:r>
                      <a:endParaRPr lang="en-US" sz="1600" b="0" spc="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spc="0" dirty="0">
                          <a:effectLst/>
                        </a:rPr>
                        <a:t>3.7%</a:t>
                      </a:r>
                      <a:endParaRPr lang="en-US" sz="1600" b="0"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spc="0" dirty="0">
                          <a:effectLst/>
                        </a:rPr>
                        <a:t>1.9%</a:t>
                      </a:r>
                      <a:endParaRPr lang="en-US" sz="1600" b="0"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spc="0" dirty="0">
                          <a:effectLst/>
                        </a:rPr>
                        <a:t>1.8%</a:t>
                      </a:r>
                      <a:endParaRPr lang="en-US" sz="1600" b="0"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spc="0" dirty="0">
                          <a:effectLst/>
                        </a:rPr>
                        <a:t>7.55</a:t>
                      </a:r>
                      <a:endParaRPr lang="en-US" sz="1600" b="0"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spc="0" dirty="0">
                          <a:effectLst/>
                        </a:rPr>
                        <a:t>13,597</a:t>
                      </a:r>
                      <a:endParaRPr lang="en-US" sz="1600" b="0" spc="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47683">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spc="0" dirty="0"/>
                        <a:t>Utiliza cianuro como insumo </a:t>
                      </a:r>
                      <a:r>
                        <a:rPr lang="en-US" sz="1600" b="0" spc="0" dirty="0">
                          <a:effectLst/>
                        </a:rPr>
                        <a:t>(CM)</a:t>
                      </a:r>
                      <a:endParaRPr lang="en-US" sz="1600" b="0" spc="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es-ES" sz="1600" spc="0" dirty="0">
                          <a:effectLst/>
                        </a:rPr>
                        <a:t>2.3%</a:t>
                      </a:r>
                      <a:endParaRPr lang="en-US" sz="1600" b="0" spc="0" dirty="0">
                        <a:effectLst/>
                        <a:latin typeface="+mn-lt"/>
                        <a:ea typeface="Calibri" charset="0"/>
                      </a:endParaRPr>
                    </a:p>
                  </a:txBody>
                  <a:tcPr marL="68580" marR="68580" marT="0" marB="0" anchor="ctr"/>
                </a:tc>
                <a:tc>
                  <a:txBody>
                    <a:bodyPr/>
                    <a:lstStyle/>
                    <a:p>
                      <a:pPr algn="ctr">
                        <a:spcAft>
                          <a:spcPts val="0"/>
                        </a:spcAft>
                      </a:pPr>
                      <a:r>
                        <a:rPr lang="es-ES" sz="1600" spc="0" dirty="0">
                          <a:effectLst/>
                        </a:rPr>
                        <a:t>2.2%</a:t>
                      </a:r>
                      <a:endParaRPr lang="en-US" sz="1600" b="0" spc="0" dirty="0">
                        <a:effectLst/>
                        <a:latin typeface="+mn-lt"/>
                        <a:ea typeface="Calibri" charset="0"/>
                      </a:endParaRPr>
                    </a:p>
                  </a:txBody>
                  <a:tcPr marL="68580" marR="68580" marT="0" marB="0" anchor="ctr"/>
                </a:tc>
                <a:tc>
                  <a:txBody>
                    <a:bodyPr/>
                    <a:lstStyle/>
                    <a:p>
                      <a:pPr algn="ctr">
                        <a:spcAft>
                          <a:spcPts val="0"/>
                        </a:spcAft>
                      </a:pPr>
                      <a:r>
                        <a:rPr lang="es-ES" sz="1600" spc="0" dirty="0">
                          <a:solidFill>
                            <a:schemeClr val="tx1"/>
                          </a:solidFill>
                          <a:effectLst/>
                        </a:rPr>
                        <a:t>0.1%</a:t>
                      </a:r>
                      <a:endParaRPr lang="en-US" sz="1600" b="0" spc="0" dirty="0">
                        <a:solidFill>
                          <a:schemeClr val="tx1"/>
                        </a:solidFill>
                        <a:effectLst/>
                        <a:latin typeface="+mn-lt"/>
                        <a:ea typeface="Calibri" charset="0"/>
                      </a:endParaRPr>
                    </a:p>
                  </a:txBody>
                  <a:tcPr marL="68580" marR="68580" marT="0" marB="0" anchor="ctr"/>
                </a:tc>
                <a:tc>
                  <a:txBody>
                    <a:bodyPr/>
                    <a:lstStyle/>
                    <a:p>
                      <a:pPr algn="ctr">
                        <a:spcAft>
                          <a:spcPts val="0"/>
                        </a:spcAft>
                      </a:pPr>
                      <a:r>
                        <a:rPr lang="es-ES" sz="1600" spc="0" dirty="0">
                          <a:solidFill>
                            <a:srgbClr val="FF0000"/>
                          </a:solidFill>
                          <a:effectLst/>
                        </a:rPr>
                        <a:t>0.42</a:t>
                      </a:r>
                      <a:endParaRPr lang="en-US" sz="1600" b="0" spc="0" dirty="0">
                        <a:solidFill>
                          <a:srgbClr val="FF0000"/>
                        </a:solidFill>
                        <a:effectLst/>
                        <a:latin typeface="+mn-lt"/>
                        <a:ea typeface="Calibri" charset="0"/>
                      </a:endParaRPr>
                    </a:p>
                  </a:txBody>
                  <a:tcPr marL="68580" marR="68580" marT="0" marB="0" anchor="ctr"/>
                </a:tc>
                <a:tc>
                  <a:txBody>
                    <a:bodyPr/>
                    <a:lstStyle/>
                    <a:p>
                      <a:pPr algn="ctr">
                        <a:spcAft>
                          <a:spcPts val="0"/>
                        </a:spcAft>
                      </a:pPr>
                      <a:r>
                        <a:rPr lang="es-ES" sz="1600" spc="0" dirty="0">
                          <a:effectLst/>
                        </a:rPr>
                        <a:t>13,597</a:t>
                      </a:r>
                      <a:endParaRPr lang="en-US" sz="1600" b="0" spc="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47683">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spc="0" dirty="0"/>
                        <a:t>Utiliza cianuro y no hay programa de salud ocupacional (CM)</a:t>
                      </a:r>
                      <a:endParaRPr lang="en-US" sz="1600" b="0" spc="0" dirty="0">
                        <a:latin typeface="+mn-lt"/>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es-ES" sz="1600" spc="0" dirty="0">
                          <a:effectLst/>
                        </a:rPr>
                        <a:t>2.3%</a:t>
                      </a:r>
                      <a:endParaRPr lang="en-US" sz="1600" b="0" spc="0" dirty="0">
                        <a:effectLst/>
                        <a:latin typeface="+mn-lt"/>
                        <a:ea typeface="Calibri" charset="0"/>
                      </a:endParaRPr>
                    </a:p>
                  </a:txBody>
                  <a:tcPr marL="68580" marR="68580" marT="0" marB="0" anchor="ctr"/>
                </a:tc>
                <a:tc>
                  <a:txBody>
                    <a:bodyPr/>
                    <a:lstStyle/>
                    <a:p>
                      <a:pPr algn="ctr">
                        <a:spcAft>
                          <a:spcPts val="0"/>
                        </a:spcAft>
                      </a:pPr>
                      <a:r>
                        <a:rPr lang="es-ES" sz="1600" spc="0" dirty="0">
                          <a:effectLst/>
                        </a:rPr>
                        <a:t>0.4%</a:t>
                      </a:r>
                      <a:endParaRPr lang="en-US" sz="1600" b="0" spc="0" dirty="0">
                        <a:effectLst/>
                        <a:latin typeface="+mn-lt"/>
                        <a:ea typeface="Calibri" charset="0"/>
                      </a:endParaRPr>
                    </a:p>
                  </a:txBody>
                  <a:tcPr marL="68580" marR="68580" marT="0" marB="0" anchor="ctr"/>
                </a:tc>
                <a:tc>
                  <a:txBody>
                    <a:bodyPr/>
                    <a:lstStyle/>
                    <a:p>
                      <a:pPr algn="ctr">
                        <a:spcAft>
                          <a:spcPts val="0"/>
                        </a:spcAft>
                      </a:pPr>
                      <a:r>
                        <a:rPr lang="es-ES" sz="1600" spc="0" dirty="0">
                          <a:effectLst/>
                        </a:rPr>
                        <a:t>1.9%</a:t>
                      </a:r>
                      <a:endParaRPr lang="en-US" sz="1600" b="0" spc="0" dirty="0">
                        <a:effectLst/>
                        <a:latin typeface="+mn-lt"/>
                        <a:ea typeface="Calibri" charset="0"/>
                      </a:endParaRPr>
                    </a:p>
                  </a:txBody>
                  <a:tcPr marL="68580" marR="68580" marT="0" marB="0" anchor="ctr"/>
                </a:tc>
                <a:tc>
                  <a:txBody>
                    <a:bodyPr/>
                    <a:lstStyle/>
                    <a:p>
                      <a:pPr algn="ctr">
                        <a:spcAft>
                          <a:spcPts val="0"/>
                        </a:spcAft>
                      </a:pPr>
                      <a:r>
                        <a:rPr lang="es-ES" sz="1600" spc="0" dirty="0">
                          <a:effectLst/>
                        </a:rPr>
                        <a:t>10.37</a:t>
                      </a:r>
                      <a:endParaRPr lang="en-US" sz="1600" b="0" spc="0" dirty="0">
                        <a:effectLst/>
                        <a:latin typeface="+mn-lt"/>
                        <a:ea typeface="Calibri" charset="0"/>
                      </a:endParaRPr>
                    </a:p>
                  </a:txBody>
                  <a:tcPr marL="68580" marR="68580" marT="0" marB="0" anchor="ctr"/>
                </a:tc>
                <a:tc>
                  <a:txBody>
                    <a:bodyPr/>
                    <a:lstStyle/>
                    <a:p>
                      <a:pPr algn="ctr">
                        <a:spcAft>
                          <a:spcPts val="0"/>
                        </a:spcAft>
                      </a:pPr>
                      <a:r>
                        <a:rPr lang="es-ES" sz="1600" spc="0" dirty="0">
                          <a:effectLst/>
                        </a:rPr>
                        <a:t>13597</a:t>
                      </a:r>
                      <a:endParaRPr lang="en-US" sz="1600" b="0" spc="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47683">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0" spc="0" dirty="0" err="1">
                          <a:effectLst/>
                        </a:rPr>
                        <a:t>Utiliza</a:t>
                      </a:r>
                      <a:r>
                        <a:rPr lang="en-US" sz="1600" b="0" spc="0" baseline="0" dirty="0">
                          <a:effectLst/>
                        </a:rPr>
                        <a:t> </a:t>
                      </a:r>
                      <a:r>
                        <a:rPr lang="en-US" sz="1600" b="0" spc="0" baseline="0" dirty="0" err="1">
                          <a:effectLst/>
                        </a:rPr>
                        <a:t>cianuro</a:t>
                      </a:r>
                      <a:r>
                        <a:rPr lang="en-US" sz="1600" b="0" spc="0" baseline="0" dirty="0">
                          <a:effectLst/>
                        </a:rPr>
                        <a:t> y </a:t>
                      </a:r>
                      <a:r>
                        <a:rPr lang="en-US" sz="1600" b="0" spc="0" baseline="0" dirty="0" err="1">
                          <a:effectLst/>
                        </a:rPr>
                        <a:t>mercurio</a:t>
                      </a:r>
                      <a:r>
                        <a:rPr lang="en-US" sz="1600" b="0" spc="0" baseline="0" dirty="0">
                          <a:effectLst/>
                        </a:rPr>
                        <a:t> (CM)</a:t>
                      </a:r>
                      <a:endParaRPr lang="en-US" sz="1600" b="0" spc="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spc="0" dirty="0">
                          <a:effectLst/>
                        </a:rPr>
                        <a:t>1.8%</a:t>
                      </a:r>
                      <a:endParaRPr lang="en-US" sz="1600" b="0" spc="0"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spc="0" dirty="0">
                          <a:effectLst/>
                        </a:rPr>
                        <a:t>1.4%</a:t>
                      </a:r>
                      <a:endParaRPr lang="en-US" sz="1600" b="0" spc="0"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spc="0" dirty="0">
                          <a:effectLst/>
                        </a:rPr>
                        <a:t>0.5%</a:t>
                      </a:r>
                      <a:endParaRPr lang="en-US" sz="1600" b="0" spc="0"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spc="0" dirty="0">
                          <a:effectLst/>
                        </a:rPr>
                        <a:t>2.67</a:t>
                      </a:r>
                      <a:endParaRPr lang="en-US" sz="1600" b="0" spc="0"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spc="0" dirty="0">
                          <a:effectLst/>
                        </a:rPr>
                        <a:t>13,597</a:t>
                      </a:r>
                      <a:endParaRPr lang="en-US" sz="1600" b="0" spc="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TextBox 7"/>
          <p:cNvSpPr txBox="1"/>
          <p:nvPr/>
        </p:nvSpPr>
        <p:spPr>
          <a:xfrm>
            <a:off x="249962" y="5851606"/>
            <a:ext cx="12099851" cy="351952"/>
          </a:xfrm>
          <a:prstGeom prst="rect">
            <a:avLst/>
          </a:prstGeom>
          <a:solidFill>
            <a:schemeClr val="bg1"/>
          </a:solidFill>
          <a:ln>
            <a:noFill/>
          </a:ln>
        </p:spPr>
        <p:txBody>
          <a:bodyPr wrap="square" rtlCol="0">
            <a:noAutofit/>
          </a:bodyPr>
          <a:lstStyle/>
          <a:p>
            <a:pPr marL="285750" indent="-285750">
              <a:buFont typeface="Arial" charset="0"/>
              <a:buChar char="•"/>
            </a:pPr>
            <a:r>
              <a:rPr lang="es-ES_tradnl" dirty="0"/>
              <a:t>El mercurio y el cianuro afectan otros pilares</a:t>
            </a:r>
          </a:p>
          <a:p>
            <a:pPr marL="285750" indent="-285750">
              <a:buFont typeface="Arial" charset="0"/>
              <a:buChar char="•"/>
            </a:pPr>
            <a:r>
              <a:rPr lang="es-ES_tradnl" dirty="0"/>
              <a:t>El </a:t>
            </a:r>
            <a:r>
              <a:rPr lang="es-ES_tradnl" dirty="0" err="1"/>
              <a:t>ciaunuro</a:t>
            </a:r>
            <a:r>
              <a:rPr lang="es-ES_tradnl" dirty="0"/>
              <a:t> tiende a autorregularse y tiene más opciones de mitigación</a:t>
            </a:r>
          </a:p>
          <a:p>
            <a:pPr marL="285750" indent="-285750">
              <a:buFont typeface="Arial" charset="0"/>
              <a:buChar char="•"/>
            </a:pPr>
            <a:r>
              <a:rPr lang="es-ES_tradnl" dirty="0"/>
              <a:t>Otros efectos de la minería: partículas finas de la explotación de carbón generan problemas respiratorios</a:t>
            </a:r>
          </a:p>
        </p:txBody>
      </p:sp>
      <p:graphicFrame>
        <p:nvGraphicFramePr>
          <p:cNvPr id="9" name="Diagram 8"/>
          <p:cNvGraphicFramePr/>
          <p:nvPr>
            <p:extLst>
              <p:ext uri="{D42A27DB-BD31-4B8C-83A1-F6EECF244321}">
                <p14:modId xmlns:p14="http://schemas.microsoft.com/office/powerpoint/2010/main" val="1489565857"/>
              </p:ext>
            </p:extLst>
          </p:nvPr>
        </p:nvGraphicFramePr>
        <p:xfrm>
          <a:off x="-850604" y="932321"/>
          <a:ext cx="13673469" cy="2257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4687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6" y="84624"/>
            <a:ext cx="11514863" cy="773268"/>
          </a:xfrm>
        </p:spPr>
        <p:txBody>
          <a:bodyPr>
            <a:normAutofit/>
          </a:bodyPr>
          <a:lstStyle/>
          <a:p>
            <a:r>
              <a:rPr lang="es-ES" b="1" dirty="0"/>
              <a:t>Pilar 3. Calidad del agua (impacto en la salud)</a:t>
            </a:r>
            <a:endParaRPr lang="en-US" b="1" dirty="0"/>
          </a:p>
        </p:txBody>
      </p:sp>
      <p:graphicFrame>
        <p:nvGraphicFramePr>
          <p:cNvPr id="9" name="Diagram 8"/>
          <p:cNvGraphicFramePr/>
          <p:nvPr>
            <p:extLst>
              <p:ext uri="{D42A27DB-BD31-4B8C-83A1-F6EECF244321}">
                <p14:modId xmlns:p14="http://schemas.microsoft.com/office/powerpoint/2010/main" val="1304415707"/>
              </p:ext>
            </p:extLst>
          </p:nvPr>
        </p:nvGraphicFramePr>
        <p:xfrm>
          <a:off x="-850604" y="996114"/>
          <a:ext cx="13673469" cy="2746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00276063"/>
              </p:ext>
            </p:extLst>
          </p:nvPr>
        </p:nvGraphicFramePr>
        <p:xfrm>
          <a:off x="414866" y="4031333"/>
          <a:ext cx="11142726" cy="2497056"/>
        </p:xfrm>
        <a:graphic>
          <a:graphicData uri="http://schemas.openxmlformats.org/drawingml/2006/table">
            <a:tbl>
              <a:tblPr firstRow="1" firstCol="1" bandRow="1">
                <a:tableStyleId>{B301B821-A1FF-4177-AEE7-76D212191A09}</a:tableStyleId>
              </a:tblPr>
              <a:tblGrid>
                <a:gridCol w="6847171">
                  <a:extLst>
                    <a:ext uri="{9D8B030D-6E8A-4147-A177-3AD203B41FA5}">
                      <a16:colId xmlns:a16="http://schemas.microsoft.com/office/drawing/2014/main" val="20000"/>
                    </a:ext>
                  </a:extLst>
                </a:gridCol>
                <a:gridCol w="859111">
                  <a:extLst>
                    <a:ext uri="{9D8B030D-6E8A-4147-A177-3AD203B41FA5}">
                      <a16:colId xmlns:a16="http://schemas.microsoft.com/office/drawing/2014/main" val="20001"/>
                    </a:ext>
                  </a:extLst>
                </a:gridCol>
                <a:gridCol w="859111">
                  <a:extLst>
                    <a:ext uri="{9D8B030D-6E8A-4147-A177-3AD203B41FA5}">
                      <a16:colId xmlns:a16="http://schemas.microsoft.com/office/drawing/2014/main" val="20002"/>
                    </a:ext>
                  </a:extLst>
                </a:gridCol>
                <a:gridCol w="859111">
                  <a:extLst>
                    <a:ext uri="{9D8B030D-6E8A-4147-A177-3AD203B41FA5}">
                      <a16:colId xmlns:a16="http://schemas.microsoft.com/office/drawing/2014/main" val="20003"/>
                    </a:ext>
                  </a:extLst>
                </a:gridCol>
                <a:gridCol w="859111">
                  <a:extLst>
                    <a:ext uri="{9D8B030D-6E8A-4147-A177-3AD203B41FA5}">
                      <a16:colId xmlns:a16="http://schemas.microsoft.com/office/drawing/2014/main" val="20004"/>
                    </a:ext>
                  </a:extLst>
                </a:gridCol>
                <a:gridCol w="859111">
                  <a:extLst>
                    <a:ext uri="{9D8B030D-6E8A-4147-A177-3AD203B41FA5}">
                      <a16:colId xmlns:a16="http://schemas.microsoft.com/office/drawing/2014/main" val="20005"/>
                    </a:ext>
                  </a:extLst>
                </a:gridCol>
              </a:tblGrid>
              <a:tr h="416176">
                <a:tc>
                  <a:txBody>
                    <a:bodyPr/>
                    <a:lstStyle/>
                    <a:p>
                      <a:pPr algn="just">
                        <a:spcAft>
                          <a:spcPts val="0"/>
                        </a:spcAft>
                      </a:pPr>
                      <a:endParaRPr lang="en-US" sz="1500" b="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b="0" dirty="0">
                          <a:effectLst/>
                        </a:rPr>
                        <a:t>Informal</a:t>
                      </a:r>
                      <a:endParaRPr lang="en-US" sz="1500" b="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b="0" dirty="0">
                          <a:effectLst/>
                        </a:rPr>
                        <a:t>Formal</a:t>
                      </a:r>
                      <a:endParaRPr lang="en-US" sz="1500" b="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b="0" dirty="0" err="1">
                          <a:effectLst/>
                        </a:rPr>
                        <a:t>Dif</a:t>
                      </a:r>
                      <a:endParaRPr lang="en-US" sz="1500" b="0" dirty="0">
                        <a:effectLst/>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b="0" dirty="0">
                          <a:effectLst/>
                        </a:rPr>
                        <a:t>T-</a:t>
                      </a:r>
                      <a:r>
                        <a:rPr lang="es-ES" sz="1500" b="0" dirty="0" err="1">
                          <a:effectLst/>
                        </a:rPr>
                        <a:t>est</a:t>
                      </a:r>
                      <a:endParaRPr lang="en-US" sz="1500" b="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b="0" dirty="0">
                          <a:effectLst/>
                        </a:rPr>
                        <a:t>N</a:t>
                      </a:r>
                      <a:endParaRPr lang="en-US" sz="1500" b="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6176">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t>Acceso deficiente a fuentes de agua en negocios/vivienda (GEIH)</a:t>
                      </a:r>
                      <a:endParaRPr lang="en-US" sz="16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en-US" sz="1500" b="0" dirty="0">
                          <a:effectLst/>
                        </a:rPr>
                        <a:t>2.0%</a:t>
                      </a:r>
                      <a:endParaRPr lang="en-US" sz="1500" b="0" dirty="0">
                        <a:effectLst/>
                        <a:latin typeface="Times New Roman" charset="0"/>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500" b="0" dirty="0">
                          <a:effectLst/>
                        </a:rPr>
                        <a:t>1.8%</a:t>
                      </a:r>
                      <a:endParaRPr lang="en-US" sz="1500" b="0" dirty="0">
                        <a:effectLst/>
                        <a:latin typeface="Times New Roman" charset="0"/>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500" b="0">
                          <a:effectLst/>
                        </a:rPr>
                        <a:t>0.2%</a:t>
                      </a:r>
                      <a:endParaRPr lang="en-US" sz="1500" b="0">
                        <a:effectLst/>
                        <a:latin typeface="Times New Roman" charset="0"/>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500" b="0" dirty="0">
                          <a:solidFill>
                            <a:srgbClr val="C00000"/>
                          </a:solidFill>
                          <a:effectLst/>
                        </a:rPr>
                        <a:t>0.6</a:t>
                      </a:r>
                      <a:endParaRPr lang="en-US" sz="1500" b="0" dirty="0">
                        <a:solidFill>
                          <a:srgbClr val="C00000"/>
                        </a:solidFill>
                        <a:effectLst/>
                        <a:latin typeface="Times New Roman" charset="0"/>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500" b="0" dirty="0">
                          <a:effectLst/>
                        </a:rPr>
                        <a:t>22,782</a:t>
                      </a:r>
                      <a:endParaRPr lang="en-US" sz="15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16176">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t>Acceso deficiente</a:t>
                      </a:r>
                      <a:r>
                        <a:rPr lang="es-ES" sz="1600" b="0" baseline="0" dirty="0"/>
                        <a:t> a agua </a:t>
                      </a:r>
                      <a:r>
                        <a:rPr lang="es-ES" sz="1600" b="0" dirty="0"/>
                        <a:t>en los asentamientos informales (ECAF)</a:t>
                      </a:r>
                      <a:endParaRPr lang="en-US" sz="16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en-US" sz="1500" b="1" dirty="0">
                          <a:effectLst/>
                        </a:rPr>
                        <a:t>5.4%</a:t>
                      </a:r>
                      <a:endParaRPr lang="en-US" sz="1500" b="1" dirty="0">
                        <a:effectLst/>
                        <a:latin typeface="Times New Roman" charset="0"/>
                        <a:ea typeface="Calibri" charset="0"/>
                      </a:endParaRPr>
                    </a:p>
                  </a:txBody>
                  <a:tcPr marL="68580" marR="68580" marT="0" marB="0" anchor="ctr"/>
                </a:tc>
                <a:tc>
                  <a:txBody>
                    <a:bodyPr/>
                    <a:lstStyle/>
                    <a:p>
                      <a:pPr algn="ctr">
                        <a:spcAft>
                          <a:spcPts val="0"/>
                        </a:spcAft>
                      </a:pPr>
                      <a:r>
                        <a:rPr lang="en-US" sz="1500" b="1" dirty="0">
                          <a:effectLst/>
                        </a:rPr>
                        <a:t>1.7%</a:t>
                      </a:r>
                      <a:endParaRPr lang="en-US" sz="1500" b="1" dirty="0">
                        <a:effectLst/>
                        <a:latin typeface="Times New Roman" charset="0"/>
                        <a:ea typeface="Calibri" charset="0"/>
                      </a:endParaRPr>
                    </a:p>
                  </a:txBody>
                  <a:tcPr marL="68580" marR="68580" marT="0" marB="0" anchor="ctr"/>
                </a:tc>
                <a:tc>
                  <a:txBody>
                    <a:bodyPr/>
                    <a:lstStyle/>
                    <a:p>
                      <a:pPr algn="ctr">
                        <a:spcAft>
                          <a:spcPts val="0"/>
                        </a:spcAft>
                      </a:pPr>
                      <a:r>
                        <a:rPr lang="en-US" sz="1500" b="0" dirty="0">
                          <a:effectLst/>
                        </a:rPr>
                        <a:t>3.7%</a:t>
                      </a:r>
                      <a:endParaRPr lang="en-US" sz="1500" b="0" dirty="0">
                        <a:effectLst/>
                        <a:latin typeface="Times New Roman" charset="0"/>
                        <a:ea typeface="Calibri" charset="0"/>
                      </a:endParaRPr>
                    </a:p>
                  </a:txBody>
                  <a:tcPr marL="68580" marR="68580" marT="0" marB="0" anchor="ctr"/>
                </a:tc>
                <a:tc>
                  <a:txBody>
                    <a:bodyPr/>
                    <a:lstStyle/>
                    <a:p>
                      <a:pPr algn="ctr">
                        <a:spcAft>
                          <a:spcPts val="0"/>
                        </a:spcAft>
                      </a:pPr>
                      <a:r>
                        <a:rPr lang="en-US" sz="1500" b="0" dirty="0">
                          <a:effectLst/>
                        </a:rPr>
                        <a:t>3.4</a:t>
                      </a:r>
                      <a:endParaRPr lang="en-US" sz="1500" b="0" dirty="0">
                        <a:effectLst/>
                        <a:latin typeface="Times New Roman" charset="0"/>
                        <a:ea typeface="Calibri" charset="0"/>
                      </a:endParaRPr>
                    </a:p>
                  </a:txBody>
                  <a:tcPr marL="68580" marR="68580" marT="0" marB="0" anchor="ctr"/>
                </a:tc>
                <a:tc>
                  <a:txBody>
                    <a:bodyPr/>
                    <a:lstStyle/>
                    <a:p>
                      <a:pPr algn="ctr">
                        <a:spcAft>
                          <a:spcPts val="0"/>
                        </a:spcAft>
                      </a:pPr>
                      <a:r>
                        <a:rPr lang="en-US" sz="1500" b="0" dirty="0">
                          <a:effectLst/>
                        </a:rPr>
                        <a:t>1471</a:t>
                      </a:r>
                      <a:endParaRPr lang="en-US" sz="15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416176">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t>Disponibilidad del servicio de agua en la mina (CM)</a:t>
                      </a:r>
                      <a:endParaRPr lang="en-US" sz="16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b="0">
                          <a:effectLst/>
                        </a:rPr>
                        <a:t>9.9%</a:t>
                      </a:r>
                      <a:endParaRPr lang="en-US" sz="1500" b="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b="0" dirty="0">
                          <a:effectLst/>
                        </a:rPr>
                        <a:t>14.2%</a:t>
                      </a:r>
                      <a:endParaRPr lang="en-US" sz="1500" b="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b="0" dirty="0">
                          <a:effectLst/>
                        </a:rPr>
                        <a:t>-4.4%</a:t>
                      </a:r>
                      <a:endParaRPr lang="en-US" sz="1500" b="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b="0" dirty="0">
                          <a:effectLst/>
                        </a:rPr>
                        <a:t>-3.1</a:t>
                      </a:r>
                      <a:endParaRPr lang="en-US" sz="1500" b="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b="0" dirty="0">
                          <a:effectLst/>
                        </a:rPr>
                        <a:t>13,597</a:t>
                      </a:r>
                      <a:endParaRPr lang="en-US" sz="15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6176">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t>Alcantarillado deficiente los negocios/vivienda (GEIH)</a:t>
                      </a:r>
                      <a:endParaRPr lang="en-US" sz="16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en-US" sz="1500" b="1" dirty="0">
                          <a:effectLst/>
                        </a:rPr>
                        <a:t>14.8%</a:t>
                      </a:r>
                      <a:endParaRPr lang="en-US" sz="1500" b="1" dirty="0">
                        <a:effectLst/>
                        <a:latin typeface="Times New Roman" charset="0"/>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500" b="1" dirty="0">
                          <a:effectLst/>
                        </a:rPr>
                        <a:t>9.7%</a:t>
                      </a:r>
                      <a:endParaRPr lang="en-US" sz="1500" b="1" dirty="0">
                        <a:effectLst/>
                        <a:latin typeface="Times New Roman" charset="0"/>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500" b="0" dirty="0">
                          <a:effectLst/>
                        </a:rPr>
                        <a:t>5.0%</a:t>
                      </a:r>
                      <a:endParaRPr lang="en-US" sz="1500" b="0" dirty="0">
                        <a:effectLst/>
                        <a:latin typeface="Times New Roman" charset="0"/>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500" b="0" dirty="0">
                          <a:effectLst/>
                        </a:rPr>
                        <a:t>10.7</a:t>
                      </a:r>
                      <a:endParaRPr lang="en-US" sz="1500" b="0" dirty="0">
                        <a:effectLst/>
                        <a:latin typeface="Times New Roman" charset="0"/>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500" b="0" dirty="0">
                          <a:effectLst/>
                        </a:rPr>
                        <a:t>2.0%</a:t>
                      </a:r>
                      <a:endParaRPr lang="en-US" sz="15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416176">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t>Disponibilidad de servicio de alcantarillado en la mina (CM)</a:t>
                      </a:r>
                      <a:endParaRPr lang="en-US" sz="16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b="0" dirty="0">
                          <a:effectLst/>
                        </a:rPr>
                        <a:t>3.6%</a:t>
                      </a:r>
                      <a:endParaRPr lang="en-US" sz="1500" b="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b="0" dirty="0">
                          <a:effectLst/>
                        </a:rPr>
                        <a:t>7.0%</a:t>
                      </a:r>
                      <a:endParaRPr lang="en-US" sz="1500" b="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b="0" dirty="0">
                          <a:effectLst/>
                        </a:rPr>
                        <a:t>-3.4%</a:t>
                      </a:r>
                      <a:endParaRPr lang="en-US" sz="1500" b="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b="0" dirty="0">
                          <a:effectLst/>
                        </a:rPr>
                        <a:t>-3.1</a:t>
                      </a:r>
                      <a:endParaRPr lang="en-US" sz="1500" b="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b="0" dirty="0">
                          <a:effectLst/>
                        </a:rPr>
                        <a:t>13,597</a:t>
                      </a:r>
                      <a:endParaRPr lang="en-US" sz="15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78582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6" y="84624"/>
            <a:ext cx="11514863" cy="773268"/>
          </a:xfrm>
        </p:spPr>
        <p:txBody>
          <a:bodyPr>
            <a:normAutofit/>
          </a:bodyPr>
          <a:lstStyle/>
          <a:p>
            <a:r>
              <a:rPr lang="es-ES" b="1" dirty="0"/>
              <a:t>Pilar 4. Cuidado del agua (impacto en el ambiente)</a:t>
            </a:r>
            <a:endParaRPr lang="en-US" b="1" dirty="0"/>
          </a:p>
        </p:txBody>
      </p:sp>
      <p:graphicFrame>
        <p:nvGraphicFramePr>
          <p:cNvPr id="9" name="Diagram 8"/>
          <p:cNvGraphicFramePr/>
          <p:nvPr>
            <p:extLst>
              <p:ext uri="{D42A27DB-BD31-4B8C-83A1-F6EECF244321}">
                <p14:modId xmlns:p14="http://schemas.microsoft.com/office/powerpoint/2010/main" val="1756268582"/>
              </p:ext>
            </p:extLst>
          </p:nvPr>
        </p:nvGraphicFramePr>
        <p:xfrm>
          <a:off x="-850604" y="996116"/>
          <a:ext cx="13673469" cy="1949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43329659"/>
              </p:ext>
            </p:extLst>
          </p:nvPr>
        </p:nvGraphicFramePr>
        <p:xfrm>
          <a:off x="414866" y="3166751"/>
          <a:ext cx="11100194" cy="2573971"/>
        </p:xfrm>
        <a:graphic>
          <a:graphicData uri="http://schemas.openxmlformats.org/drawingml/2006/table">
            <a:tbl>
              <a:tblPr firstRow="1" firstCol="1" bandRow="1">
                <a:tableStyleId>{B301B821-A1FF-4177-AEE7-76D212191A09}</a:tableStyleId>
              </a:tblPr>
              <a:tblGrid>
                <a:gridCol w="6921599">
                  <a:extLst>
                    <a:ext uri="{9D8B030D-6E8A-4147-A177-3AD203B41FA5}">
                      <a16:colId xmlns:a16="http://schemas.microsoft.com/office/drawing/2014/main" val="20000"/>
                    </a:ext>
                  </a:extLst>
                </a:gridCol>
                <a:gridCol w="1010093">
                  <a:extLst>
                    <a:ext uri="{9D8B030D-6E8A-4147-A177-3AD203B41FA5}">
                      <a16:colId xmlns:a16="http://schemas.microsoft.com/office/drawing/2014/main" val="20001"/>
                    </a:ext>
                  </a:extLst>
                </a:gridCol>
                <a:gridCol w="956930">
                  <a:extLst>
                    <a:ext uri="{9D8B030D-6E8A-4147-A177-3AD203B41FA5}">
                      <a16:colId xmlns:a16="http://schemas.microsoft.com/office/drawing/2014/main" val="20002"/>
                    </a:ext>
                  </a:extLst>
                </a:gridCol>
                <a:gridCol w="744279">
                  <a:extLst>
                    <a:ext uri="{9D8B030D-6E8A-4147-A177-3AD203B41FA5}">
                      <a16:colId xmlns:a16="http://schemas.microsoft.com/office/drawing/2014/main" val="20003"/>
                    </a:ext>
                  </a:extLst>
                </a:gridCol>
                <a:gridCol w="627321">
                  <a:extLst>
                    <a:ext uri="{9D8B030D-6E8A-4147-A177-3AD203B41FA5}">
                      <a16:colId xmlns:a16="http://schemas.microsoft.com/office/drawing/2014/main" val="20004"/>
                    </a:ext>
                  </a:extLst>
                </a:gridCol>
                <a:gridCol w="839972">
                  <a:extLst>
                    <a:ext uri="{9D8B030D-6E8A-4147-A177-3AD203B41FA5}">
                      <a16:colId xmlns:a16="http://schemas.microsoft.com/office/drawing/2014/main" val="20005"/>
                    </a:ext>
                  </a:extLst>
                </a:gridCol>
              </a:tblGrid>
              <a:tr h="437469">
                <a:tc>
                  <a:txBody>
                    <a:bodyPr/>
                    <a:lstStyle/>
                    <a:p>
                      <a:pPr algn="just">
                        <a:spcAft>
                          <a:spcPts val="0"/>
                        </a:spcAft>
                      </a:pPr>
                      <a:endParaRPr lang="en-US" sz="1600" b="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Informal</a:t>
                      </a:r>
                      <a:endParaRPr lang="en-US" sz="1600" b="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Formal</a:t>
                      </a:r>
                      <a:endParaRPr lang="en-US" sz="1600" b="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err="1">
                          <a:effectLst/>
                        </a:rPr>
                        <a:t>Dif</a:t>
                      </a:r>
                      <a:endParaRPr lang="en-US" sz="1600" b="0" dirty="0">
                        <a:effectLst/>
                        <a:latin typeface="+mn-lt"/>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T-</a:t>
                      </a:r>
                      <a:r>
                        <a:rPr lang="es-ES" sz="1600" dirty="0" err="1">
                          <a:effectLst/>
                        </a:rPr>
                        <a:t>est</a:t>
                      </a:r>
                      <a:endParaRPr lang="en-US" sz="1600" b="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N</a:t>
                      </a:r>
                      <a:endParaRPr lang="en-US" sz="1600" b="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928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t>La UPA</a:t>
                      </a:r>
                      <a:r>
                        <a:rPr lang="es-ES" sz="1600" b="0" baseline="0" dirty="0"/>
                        <a:t> </a:t>
                      </a:r>
                      <a:r>
                        <a:rPr lang="es-ES" sz="1600" b="0" dirty="0"/>
                        <a:t>tiene manejo de aguas residuales</a:t>
                      </a:r>
                      <a:endParaRPr lang="en-US" sz="1600" b="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dirty="0">
                          <a:effectLst/>
                        </a:rPr>
                        <a:t>0.3%</a:t>
                      </a:r>
                      <a:endParaRPr lang="en-US" sz="1600" b="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dirty="0">
                          <a:effectLst/>
                        </a:rPr>
                        <a:t>0.5%</a:t>
                      </a:r>
                      <a:endParaRPr lang="en-US" sz="1600" b="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dirty="0">
                          <a:effectLst/>
                        </a:rPr>
                        <a:t>-0.2%</a:t>
                      </a:r>
                      <a:endParaRPr lang="en-US" sz="1600" b="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a:effectLst/>
                        </a:rPr>
                        <a:t>-4.3</a:t>
                      </a:r>
                      <a:endParaRPr lang="en-US" sz="1600" b="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dirty="0">
                          <a:effectLst/>
                        </a:rPr>
                        <a:t>568,152</a:t>
                      </a:r>
                      <a:endParaRPr lang="en-US" sz="1600" b="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1928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t>La mina tiene permiso de vertimientos</a:t>
                      </a:r>
                      <a:endParaRPr lang="en-US" sz="1600" b="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b="1" dirty="0">
                          <a:effectLst/>
                        </a:rPr>
                        <a:t>2.4%</a:t>
                      </a:r>
                      <a:endParaRPr lang="en-US" sz="1600" b="1"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b="1" dirty="0">
                          <a:effectLst/>
                        </a:rPr>
                        <a:t>10.5%</a:t>
                      </a:r>
                      <a:endParaRPr lang="en-US" sz="1600" b="1"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-8.2%</a:t>
                      </a:r>
                      <a:endParaRPr lang="en-US" sz="1600" b="1"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-7.9</a:t>
                      </a:r>
                      <a:endParaRPr lang="en-US" sz="1600" b="0"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13,597</a:t>
                      </a:r>
                      <a:endParaRPr lang="en-US" sz="1600" b="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928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t>La mina tiene permiso de captación de agua</a:t>
                      </a:r>
                      <a:endParaRPr lang="en-US" sz="1600" b="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dirty="0">
                          <a:effectLst/>
                        </a:rPr>
                        <a:t>2.6%</a:t>
                      </a:r>
                      <a:endParaRPr lang="en-US" sz="1600" b="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dirty="0">
                          <a:effectLst/>
                        </a:rPr>
                        <a:t>12.8%</a:t>
                      </a:r>
                      <a:endParaRPr lang="en-US" sz="1600" b="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dirty="0">
                          <a:effectLst/>
                        </a:rPr>
                        <a:t>-10%</a:t>
                      </a:r>
                      <a:endParaRPr lang="en-US" sz="1600" b="1"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dirty="0">
                          <a:effectLst/>
                        </a:rPr>
                        <a:t>-9.0</a:t>
                      </a:r>
                      <a:endParaRPr lang="en-US" sz="1600" b="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dirty="0">
                          <a:effectLst/>
                        </a:rPr>
                        <a:t>13,597</a:t>
                      </a:r>
                      <a:endParaRPr lang="en-US" sz="1600" b="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1928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t>La mina realizó los estudios hídricos</a:t>
                      </a:r>
                      <a:endParaRPr lang="en-US" sz="1600" b="0" dirty="0">
                        <a:effectLst/>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es-ES" sz="1600">
                          <a:effectLst/>
                        </a:rPr>
                        <a:t>2.2%</a:t>
                      </a:r>
                      <a:endParaRPr lang="en-US" sz="1600" b="0">
                        <a:effectLst/>
                        <a:latin typeface="+mn-lt"/>
                        <a:ea typeface="Calibri" charset="0"/>
                      </a:endParaRPr>
                    </a:p>
                  </a:txBody>
                  <a:tcPr marL="68580" marR="68580" marT="0" marB="0" anchor="ctr"/>
                </a:tc>
                <a:tc>
                  <a:txBody>
                    <a:bodyPr/>
                    <a:lstStyle/>
                    <a:p>
                      <a:pPr algn="ctr">
                        <a:spcAft>
                          <a:spcPts val="0"/>
                        </a:spcAft>
                      </a:pPr>
                      <a:r>
                        <a:rPr lang="es-ES" sz="1600">
                          <a:effectLst/>
                        </a:rPr>
                        <a:t>10.8%</a:t>
                      </a:r>
                      <a:endParaRPr lang="en-US" sz="1600" b="0">
                        <a:effectLst/>
                        <a:latin typeface="+mn-lt"/>
                        <a:ea typeface="Calibri" charset="0"/>
                      </a:endParaRPr>
                    </a:p>
                  </a:txBody>
                  <a:tcPr marL="68580" marR="68580" marT="0" marB="0" anchor="ctr"/>
                </a:tc>
                <a:tc>
                  <a:txBody>
                    <a:bodyPr/>
                    <a:lstStyle/>
                    <a:p>
                      <a:pPr algn="ctr">
                        <a:spcAft>
                          <a:spcPts val="0"/>
                        </a:spcAft>
                      </a:pPr>
                      <a:r>
                        <a:rPr lang="es-ES" sz="1600" dirty="0">
                          <a:effectLst/>
                        </a:rPr>
                        <a:t>-8.6%</a:t>
                      </a:r>
                      <a:endParaRPr lang="en-US" sz="1600" b="1" dirty="0">
                        <a:effectLst/>
                        <a:latin typeface="+mn-lt"/>
                        <a:ea typeface="Calibri" charset="0"/>
                      </a:endParaRPr>
                    </a:p>
                  </a:txBody>
                  <a:tcPr marL="68580" marR="68580" marT="0" marB="0" anchor="ctr"/>
                </a:tc>
                <a:tc>
                  <a:txBody>
                    <a:bodyPr/>
                    <a:lstStyle/>
                    <a:p>
                      <a:pPr algn="ctr">
                        <a:spcAft>
                          <a:spcPts val="0"/>
                        </a:spcAft>
                      </a:pPr>
                      <a:r>
                        <a:rPr lang="es-ES" sz="1600" dirty="0">
                          <a:effectLst/>
                        </a:rPr>
                        <a:t>-7.6</a:t>
                      </a:r>
                      <a:endParaRPr lang="en-US" sz="1600" b="0" dirty="0">
                        <a:effectLst/>
                        <a:latin typeface="+mn-lt"/>
                        <a:ea typeface="Calibri" charset="0"/>
                      </a:endParaRPr>
                    </a:p>
                  </a:txBody>
                  <a:tcPr marL="68580" marR="68580" marT="0" marB="0" anchor="ctr"/>
                </a:tc>
                <a:tc>
                  <a:txBody>
                    <a:bodyPr/>
                    <a:lstStyle/>
                    <a:p>
                      <a:pPr algn="ctr">
                        <a:spcAft>
                          <a:spcPts val="0"/>
                        </a:spcAft>
                      </a:pPr>
                      <a:r>
                        <a:rPr lang="es-ES" sz="1600" dirty="0">
                          <a:effectLst/>
                        </a:rPr>
                        <a:t>13,597</a:t>
                      </a:r>
                      <a:endParaRPr lang="en-US" sz="1600" b="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1928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t>La UPA</a:t>
                      </a:r>
                      <a:r>
                        <a:rPr lang="es-ES" sz="1600" b="0" baseline="0" dirty="0"/>
                        <a:t> </a:t>
                      </a:r>
                      <a:r>
                        <a:rPr lang="es-ES" sz="1600" b="0" dirty="0"/>
                        <a:t>aplica métodos verdes de protección de fuentes naturales de agua</a:t>
                      </a:r>
                      <a:endParaRPr lang="en-US" sz="1600" b="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es-ES" sz="1600" dirty="0">
                          <a:effectLst/>
                        </a:rPr>
                        <a:t>77%</a:t>
                      </a:r>
                      <a:endParaRPr lang="en-US" sz="1600" b="0" dirty="0">
                        <a:effectLst/>
                        <a:latin typeface="+mn-lt"/>
                        <a:ea typeface="Calibri" charset="0"/>
                      </a:endParaRPr>
                    </a:p>
                  </a:txBody>
                  <a:tcPr marL="68580" marR="68580" marT="0" marB="0" anchor="ctr"/>
                </a:tc>
                <a:tc>
                  <a:txBody>
                    <a:bodyPr/>
                    <a:lstStyle/>
                    <a:p>
                      <a:pPr algn="ctr">
                        <a:spcAft>
                          <a:spcPts val="0"/>
                        </a:spcAft>
                      </a:pPr>
                      <a:r>
                        <a:rPr lang="es-ES" sz="1600" dirty="0">
                          <a:effectLst/>
                        </a:rPr>
                        <a:t>74%</a:t>
                      </a:r>
                      <a:endParaRPr lang="en-US" sz="1600" b="0" dirty="0">
                        <a:effectLst/>
                        <a:latin typeface="+mn-lt"/>
                        <a:ea typeface="Calibri" charset="0"/>
                      </a:endParaRPr>
                    </a:p>
                  </a:txBody>
                  <a:tcPr marL="68580" marR="68580" marT="0" marB="0" anchor="ctr"/>
                </a:tc>
                <a:tc>
                  <a:txBody>
                    <a:bodyPr/>
                    <a:lstStyle/>
                    <a:p>
                      <a:pPr algn="ctr">
                        <a:spcAft>
                          <a:spcPts val="0"/>
                        </a:spcAft>
                      </a:pPr>
                      <a:r>
                        <a:rPr lang="es-ES" sz="1600">
                          <a:effectLst/>
                        </a:rPr>
                        <a:t>2.2%</a:t>
                      </a:r>
                      <a:endParaRPr lang="en-US" sz="1600" b="0">
                        <a:effectLst/>
                        <a:latin typeface="+mn-lt"/>
                        <a:ea typeface="Calibri" charset="0"/>
                      </a:endParaRPr>
                    </a:p>
                  </a:txBody>
                  <a:tcPr marL="68580" marR="68580" marT="0" marB="0" anchor="ctr"/>
                </a:tc>
                <a:tc>
                  <a:txBody>
                    <a:bodyPr/>
                    <a:lstStyle/>
                    <a:p>
                      <a:pPr algn="ctr">
                        <a:spcAft>
                          <a:spcPts val="0"/>
                        </a:spcAft>
                      </a:pPr>
                      <a:r>
                        <a:rPr lang="es-ES" sz="1600" b="1" dirty="0">
                          <a:solidFill>
                            <a:srgbClr val="C00000"/>
                          </a:solidFill>
                          <a:effectLst/>
                        </a:rPr>
                        <a:t>8.1</a:t>
                      </a:r>
                      <a:endParaRPr lang="en-US" sz="1600" b="1" dirty="0">
                        <a:solidFill>
                          <a:srgbClr val="C00000"/>
                        </a:solidFill>
                        <a:effectLst/>
                        <a:latin typeface="+mn-lt"/>
                        <a:ea typeface="Calibri" charset="0"/>
                      </a:endParaRPr>
                    </a:p>
                  </a:txBody>
                  <a:tcPr marL="68580" marR="68580" marT="0" marB="0" anchor="ctr"/>
                </a:tc>
                <a:tc>
                  <a:txBody>
                    <a:bodyPr/>
                    <a:lstStyle/>
                    <a:p>
                      <a:pPr algn="ctr">
                        <a:spcAft>
                          <a:spcPts val="0"/>
                        </a:spcAft>
                      </a:pPr>
                      <a:r>
                        <a:rPr lang="es-ES" sz="1600" dirty="0">
                          <a:effectLst/>
                        </a:rPr>
                        <a:t>568,152</a:t>
                      </a:r>
                      <a:endParaRPr lang="en-US" sz="1600" b="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54009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t>Hogares/negocios tiran basura a</a:t>
                      </a:r>
                      <a:r>
                        <a:rPr lang="es-ES" sz="1600" b="0" baseline="0" dirty="0"/>
                        <a:t> </a:t>
                      </a:r>
                      <a:r>
                        <a:rPr lang="es-ES" sz="1600" b="0" dirty="0"/>
                        <a:t>fuente de agua como manera principal de deshacerse de la basura</a:t>
                      </a:r>
                      <a:endParaRPr lang="en-US" sz="1600" b="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dirty="0">
                          <a:effectLst/>
                        </a:rPr>
                        <a:t>0.4%</a:t>
                      </a:r>
                      <a:endParaRPr lang="en-US" sz="1600" b="0"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dirty="0">
                          <a:effectLst/>
                        </a:rPr>
                        <a:t>0.2%</a:t>
                      </a:r>
                      <a:endParaRPr lang="en-US" sz="1600" b="0"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dirty="0">
                          <a:effectLst/>
                        </a:rPr>
                        <a:t>0.2%</a:t>
                      </a:r>
                      <a:endParaRPr lang="en-US" sz="1600" b="0"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dirty="0">
                          <a:effectLst/>
                        </a:rPr>
                        <a:t>2.4</a:t>
                      </a:r>
                      <a:endParaRPr lang="en-US" sz="1600" b="0"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22,782</a:t>
                      </a:r>
                      <a:endParaRPr lang="en-US" sz="1600" b="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260497" y="5788632"/>
            <a:ext cx="11451265" cy="347241"/>
          </a:xfrm>
          <a:prstGeom prst="rect">
            <a:avLst/>
          </a:prstGeom>
          <a:solidFill>
            <a:schemeClr val="bg1"/>
          </a:solidFill>
          <a:ln>
            <a:noFill/>
          </a:ln>
        </p:spPr>
        <p:txBody>
          <a:bodyPr wrap="square" rtlCol="0">
            <a:noAutofit/>
          </a:bodyPr>
          <a:lstStyle/>
          <a:p>
            <a:pPr marL="285750" indent="-285750">
              <a:buFont typeface="Arial" charset="0"/>
              <a:buChar char="•"/>
            </a:pPr>
            <a:r>
              <a:rPr lang="es-ES" dirty="0"/>
              <a:t>Estándares de  comportamiento verde no sofisticadas: las unidades informales pueden tener mejor comportamiento.</a:t>
            </a:r>
            <a:r>
              <a:rPr lang="en-US" dirty="0"/>
              <a:t> </a:t>
            </a:r>
            <a:endParaRPr lang="es-ES_tradnl" dirty="0"/>
          </a:p>
          <a:p>
            <a:pPr marL="285750" indent="-285750">
              <a:buFont typeface="Arial" charset="0"/>
              <a:buChar char="•"/>
            </a:pPr>
            <a:r>
              <a:rPr lang="es-ES_tradnl" dirty="0"/>
              <a:t>El uso del mercurio tiene efectos dañinos sobre las fuentes de agua (efectos corrientes abajo)</a:t>
            </a:r>
          </a:p>
          <a:p>
            <a:pPr marL="285750" indent="-285750">
              <a:buFont typeface="Arial" charset="0"/>
              <a:buChar char="•"/>
            </a:pPr>
            <a:r>
              <a:rPr lang="es-ES_tradnl" dirty="0"/>
              <a:t>Los residuos sólidos finos de la explotación del carbón pueden aumentar la sedimentación de los ríos y contaminarlos</a:t>
            </a:r>
          </a:p>
        </p:txBody>
      </p:sp>
    </p:spTree>
    <p:extLst>
      <p:ext uri="{BB962C8B-B14F-4D97-AF65-F5344CB8AC3E}">
        <p14:creationId xmlns:p14="http://schemas.microsoft.com/office/powerpoint/2010/main" val="482134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314" y="1797950"/>
            <a:ext cx="9082484" cy="4832092"/>
          </a:xfrm>
          <a:prstGeom prst="rect">
            <a:avLst/>
          </a:prstGeom>
          <a:noFill/>
        </p:spPr>
        <p:txBody>
          <a:bodyPr wrap="square" rtlCol="0">
            <a:spAutoFit/>
          </a:bodyPr>
          <a:lstStyle/>
          <a:p>
            <a:pPr algn="just"/>
            <a:r>
              <a:rPr lang="es-ES_tradnl" sz="2800" dirty="0"/>
              <a:t>Introducción</a:t>
            </a:r>
          </a:p>
          <a:p>
            <a:pPr marL="514350" indent="-514350" algn="just">
              <a:buFont typeface="+mj-lt"/>
              <a:buAutoNum type="arabicPeriod"/>
            </a:pPr>
            <a:r>
              <a:rPr lang="es-ES_tradnl" sz="2800" dirty="0"/>
              <a:t>Definición y medición de la informalidad </a:t>
            </a:r>
          </a:p>
          <a:p>
            <a:pPr marL="514350" indent="-514350" algn="just">
              <a:buFont typeface="+mj-lt"/>
              <a:buAutoNum type="arabicPeriod"/>
            </a:pPr>
            <a:r>
              <a:rPr lang="es-ES_tradnl" sz="2800" dirty="0"/>
              <a:t>Definición de crecimiento verde inclusivo, medición y metodología para medir su relación con la informalidad</a:t>
            </a:r>
          </a:p>
          <a:p>
            <a:pPr marL="514350" indent="-514350" algn="just">
              <a:buFont typeface="+mj-lt"/>
              <a:buAutoNum type="arabicPeriod"/>
            </a:pPr>
            <a:r>
              <a:rPr lang="es-ES_tradnl" sz="2800" dirty="0"/>
              <a:t>Informalidad y variables ambientales</a:t>
            </a:r>
          </a:p>
          <a:p>
            <a:pPr marL="514350" indent="-514350" algn="just">
              <a:buFont typeface="+mj-lt"/>
              <a:buAutoNum type="arabicPeriod"/>
            </a:pPr>
            <a:r>
              <a:rPr lang="es-ES_tradnl" sz="2800" dirty="0"/>
              <a:t>Informalidad y variables de productividad e </a:t>
            </a:r>
            <a:r>
              <a:rPr lang="es-ES_tradnl" sz="2800" dirty="0" err="1"/>
              <a:t>inclusividad</a:t>
            </a:r>
            <a:endParaRPr lang="es-ES_tradnl" sz="2800" dirty="0"/>
          </a:p>
          <a:p>
            <a:pPr marL="514350" indent="-514350" algn="just">
              <a:buFont typeface="+mj-lt"/>
              <a:buAutoNum type="arabicPeriod"/>
            </a:pPr>
            <a:r>
              <a:rPr lang="es-ES_tradnl" sz="2800" dirty="0"/>
              <a:t>Conclusiones</a:t>
            </a:r>
          </a:p>
          <a:p>
            <a:pPr marL="514350" indent="-514350" algn="just">
              <a:buFont typeface="+mj-lt"/>
              <a:buAutoNum type="arabicPeriod"/>
            </a:pPr>
            <a:endParaRPr lang="es-ES_tradnl" sz="2800" dirty="0"/>
          </a:p>
          <a:p>
            <a:pPr algn="just"/>
            <a:r>
              <a:rPr lang="es-ES_tradnl" sz="2800" dirty="0"/>
              <a:t>Sectores seleccionados: Minería, Sector agropecuario, silvicultura, construcción y manejo de residuos</a:t>
            </a:r>
          </a:p>
          <a:p>
            <a:pPr marL="514350" indent="-514350" algn="just">
              <a:buFont typeface="+mj-lt"/>
              <a:buAutoNum type="arabicPeriod"/>
            </a:pPr>
            <a:endParaRPr lang="es-ES_tradnl" sz="2800" dirty="0"/>
          </a:p>
        </p:txBody>
      </p:sp>
      <p:sp>
        <p:nvSpPr>
          <p:cNvPr id="8" name="Title 1"/>
          <p:cNvSpPr txBox="1">
            <a:spLocks/>
          </p:cNvSpPr>
          <p:nvPr/>
        </p:nvSpPr>
        <p:spPr>
          <a:xfrm>
            <a:off x="827314" y="455501"/>
            <a:ext cx="10515600" cy="919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endParaRPr lang="es-ES_tradnl" sz="3600" dirty="0">
              <a:solidFill>
                <a:schemeClr val="accent1"/>
              </a:solidFill>
            </a:endParaRPr>
          </a:p>
        </p:txBody>
      </p:sp>
      <p:sp>
        <p:nvSpPr>
          <p:cNvPr id="4" name="Title 1"/>
          <p:cNvSpPr txBox="1">
            <a:spLocks/>
          </p:cNvSpPr>
          <p:nvPr/>
        </p:nvSpPr>
        <p:spPr>
          <a:xfrm>
            <a:off x="827314" y="667031"/>
            <a:ext cx="10515600" cy="919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s-ES_tradnl" sz="3600" dirty="0">
                <a:solidFill>
                  <a:schemeClr val="accent1"/>
                </a:solidFill>
              </a:rPr>
              <a:t>Índice:</a:t>
            </a:r>
          </a:p>
        </p:txBody>
      </p:sp>
    </p:spTree>
    <p:extLst>
      <p:ext uri="{BB962C8B-B14F-4D97-AF65-F5344CB8AC3E}">
        <p14:creationId xmlns:p14="http://schemas.microsoft.com/office/powerpoint/2010/main" val="1315707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a:extLst>
              <a:ext uri="{FF2B5EF4-FFF2-40B4-BE49-F238E27FC236}">
                <a16:creationId xmlns:a16="http://schemas.microsoft.com/office/drawing/2014/main"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4006850" y="643467"/>
            <a:ext cx="4178299" cy="5571066"/>
          </a:xfrm>
          <a:prstGeom prst="rect">
            <a:avLst/>
          </a:prstGeom>
        </p:spPr>
      </p:pic>
      <p:sp>
        <p:nvSpPr>
          <p:cNvPr id="6" name="TextBox 5"/>
          <p:cNvSpPr txBox="1"/>
          <p:nvPr/>
        </p:nvSpPr>
        <p:spPr>
          <a:xfrm>
            <a:off x="477012" y="6420347"/>
            <a:ext cx="11283897" cy="347241"/>
          </a:xfrm>
          <a:prstGeom prst="rect">
            <a:avLst/>
          </a:prstGeom>
          <a:solidFill>
            <a:schemeClr val="bg1"/>
          </a:solidFill>
          <a:ln>
            <a:solidFill>
              <a:schemeClr val="tx1"/>
            </a:solidFill>
          </a:ln>
        </p:spPr>
        <p:txBody>
          <a:bodyPr wrap="square" rtlCol="0">
            <a:noAutofit/>
          </a:bodyPr>
          <a:lstStyle/>
          <a:p>
            <a:r>
              <a:rPr lang="es-ES" dirty="0"/>
              <a:t>5 municipios declaran que se deshacen de los desechos recolectados en una fuente de agua</a:t>
            </a:r>
            <a:endParaRPr lang="en-US" dirty="0"/>
          </a:p>
        </p:txBody>
      </p:sp>
    </p:spTree>
    <p:extLst>
      <p:ext uri="{BB962C8B-B14F-4D97-AF65-F5344CB8AC3E}">
        <p14:creationId xmlns:p14="http://schemas.microsoft.com/office/powerpoint/2010/main" val="3254061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6" y="84624"/>
            <a:ext cx="11738343" cy="773268"/>
          </a:xfrm>
        </p:spPr>
        <p:txBody>
          <a:bodyPr>
            <a:noAutofit/>
          </a:bodyPr>
          <a:lstStyle/>
          <a:p>
            <a:r>
              <a:rPr lang="es-ES" sz="3600" b="1" dirty="0"/>
              <a:t>Pilar 5. Cuidado del suelo agrícola (impacto en el ambiente)</a:t>
            </a:r>
            <a:endParaRPr lang="en-US" sz="3600" b="1" dirty="0"/>
          </a:p>
        </p:txBody>
      </p:sp>
      <p:graphicFrame>
        <p:nvGraphicFramePr>
          <p:cNvPr id="9" name="Diagram 8"/>
          <p:cNvGraphicFramePr/>
          <p:nvPr>
            <p:extLst>
              <p:ext uri="{D42A27DB-BD31-4B8C-83A1-F6EECF244321}">
                <p14:modId xmlns:p14="http://schemas.microsoft.com/office/powerpoint/2010/main" val="1071030089"/>
              </p:ext>
            </p:extLst>
          </p:nvPr>
        </p:nvGraphicFramePr>
        <p:xfrm>
          <a:off x="-946297" y="772830"/>
          <a:ext cx="13673469" cy="2629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80935518"/>
              </p:ext>
            </p:extLst>
          </p:nvPr>
        </p:nvGraphicFramePr>
        <p:xfrm>
          <a:off x="414866" y="3551276"/>
          <a:ext cx="11110826" cy="2266392"/>
        </p:xfrm>
        <a:graphic>
          <a:graphicData uri="http://schemas.openxmlformats.org/drawingml/2006/table">
            <a:tbl>
              <a:tblPr firstRow="1" firstCol="1" bandRow="1">
                <a:tableStyleId>{B301B821-A1FF-4177-AEE7-76D212191A09}</a:tableStyleId>
              </a:tblPr>
              <a:tblGrid>
                <a:gridCol w="6623887">
                  <a:extLst>
                    <a:ext uri="{9D8B030D-6E8A-4147-A177-3AD203B41FA5}">
                      <a16:colId xmlns:a16="http://schemas.microsoft.com/office/drawing/2014/main" val="20000"/>
                    </a:ext>
                  </a:extLst>
                </a:gridCol>
                <a:gridCol w="1063256">
                  <a:extLst>
                    <a:ext uri="{9D8B030D-6E8A-4147-A177-3AD203B41FA5}">
                      <a16:colId xmlns:a16="http://schemas.microsoft.com/office/drawing/2014/main" val="20001"/>
                    </a:ext>
                  </a:extLst>
                </a:gridCol>
                <a:gridCol w="1073889">
                  <a:extLst>
                    <a:ext uri="{9D8B030D-6E8A-4147-A177-3AD203B41FA5}">
                      <a16:colId xmlns:a16="http://schemas.microsoft.com/office/drawing/2014/main" val="20002"/>
                    </a:ext>
                  </a:extLst>
                </a:gridCol>
                <a:gridCol w="680483">
                  <a:extLst>
                    <a:ext uri="{9D8B030D-6E8A-4147-A177-3AD203B41FA5}">
                      <a16:colId xmlns:a16="http://schemas.microsoft.com/office/drawing/2014/main" val="20003"/>
                    </a:ext>
                  </a:extLst>
                </a:gridCol>
                <a:gridCol w="839972">
                  <a:extLst>
                    <a:ext uri="{9D8B030D-6E8A-4147-A177-3AD203B41FA5}">
                      <a16:colId xmlns:a16="http://schemas.microsoft.com/office/drawing/2014/main" val="20004"/>
                    </a:ext>
                  </a:extLst>
                </a:gridCol>
                <a:gridCol w="829339">
                  <a:extLst>
                    <a:ext uri="{9D8B030D-6E8A-4147-A177-3AD203B41FA5}">
                      <a16:colId xmlns:a16="http://schemas.microsoft.com/office/drawing/2014/main" val="20005"/>
                    </a:ext>
                  </a:extLst>
                </a:gridCol>
              </a:tblGrid>
              <a:tr h="283299">
                <a:tc>
                  <a:txBody>
                    <a:bodyPr/>
                    <a:lstStyle/>
                    <a:p>
                      <a:pPr algn="just">
                        <a:spcAft>
                          <a:spcPts val="0"/>
                        </a:spcAft>
                      </a:pPr>
                      <a:endParaRPr lang="en-US" sz="16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spc="0" dirty="0">
                          <a:effectLst/>
                          <a:latin typeface="+mn-lt"/>
                        </a:rPr>
                        <a:t>Informal</a:t>
                      </a:r>
                      <a:endParaRPr lang="en-US" sz="1600"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spc="0" dirty="0">
                          <a:effectLst/>
                          <a:latin typeface="+mn-lt"/>
                        </a:rPr>
                        <a:t>Formal</a:t>
                      </a:r>
                      <a:endParaRPr lang="en-US" sz="1600"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spc="0" dirty="0" err="1">
                          <a:effectLst/>
                          <a:latin typeface="+mn-lt"/>
                        </a:rPr>
                        <a:t>Dif</a:t>
                      </a:r>
                      <a:endParaRPr lang="en-US" sz="1600" spc="0" dirty="0">
                        <a:effectLst/>
                        <a:latin typeface="+mn-lt"/>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spc="0" dirty="0">
                          <a:effectLst/>
                          <a:latin typeface="+mn-lt"/>
                        </a:rPr>
                        <a:t>T-</a:t>
                      </a:r>
                      <a:r>
                        <a:rPr lang="es-ES" sz="1600" spc="0" dirty="0" err="1">
                          <a:effectLst/>
                          <a:latin typeface="+mn-lt"/>
                        </a:rPr>
                        <a:t>est</a:t>
                      </a:r>
                      <a:endParaRPr lang="en-US" sz="1600"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spc="0" dirty="0">
                          <a:effectLst/>
                          <a:latin typeface="+mn-lt"/>
                        </a:rPr>
                        <a:t>N</a:t>
                      </a:r>
                      <a:endParaRPr lang="en-US" sz="1600" spc="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83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b="0" spc="0" dirty="0">
                          <a:latin typeface="+mn-lt"/>
                        </a:rPr>
                        <a:t>No usa fertilizantes químicos</a:t>
                      </a:r>
                      <a:endParaRPr lang="en-US" sz="1600" b="0" spc="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spc="0" dirty="0">
                          <a:effectLst/>
                          <a:latin typeface="+mn-lt"/>
                        </a:rPr>
                        <a:t>70%</a:t>
                      </a:r>
                      <a:endParaRPr lang="en-US" sz="1600" spc="0"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spc="0" dirty="0">
                          <a:effectLst/>
                          <a:latin typeface="+mn-lt"/>
                        </a:rPr>
                        <a:t>72%</a:t>
                      </a:r>
                      <a:endParaRPr lang="en-US" sz="1600" spc="0"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spc="0" dirty="0">
                          <a:effectLst/>
                          <a:latin typeface="+mn-lt"/>
                        </a:rPr>
                        <a:t>-2.2%</a:t>
                      </a:r>
                      <a:endParaRPr lang="en-US" sz="1600" spc="0"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spc="0" dirty="0">
                          <a:effectLst/>
                          <a:latin typeface="+mn-lt"/>
                        </a:rPr>
                        <a:t>-8.2</a:t>
                      </a:r>
                      <a:endParaRPr lang="en-US" sz="1600" spc="0" dirty="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spc="0" dirty="0">
                          <a:effectLst/>
                          <a:latin typeface="+mn-lt"/>
                        </a:rPr>
                        <a:t>725178</a:t>
                      </a:r>
                      <a:endParaRPr lang="en-US" sz="1600" spc="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b="0" spc="0" dirty="0">
                          <a:latin typeface="+mn-lt"/>
                        </a:rPr>
                        <a:t>No uso quemas</a:t>
                      </a:r>
                      <a:endParaRPr lang="en-US" sz="1600" b="0" spc="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spc="0" dirty="0">
                          <a:effectLst/>
                          <a:latin typeface="+mn-lt"/>
                        </a:rPr>
                        <a:t>97%</a:t>
                      </a:r>
                      <a:endParaRPr lang="en-US" sz="1600"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spc="0" dirty="0">
                          <a:effectLst/>
                          <a:latin typeface="+mn-lt"/>
                        </a:rPr>
                        <a:t>97.5%</a:t>
                      </a:r>
                      <a:endParaRPr lang="en-US" sz="1600"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spc="0" dirty="0">
                          <a:effectLst/>
                          <a:latin typeface="+mn-lt"/>
                        </a:rPr>
                        <a:t>-0.4%</a:t>
                      </a:r>
                      <a:endParaRPr lang="en-US" sz="1600"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spc="0" dirty="0">
                          <a:effectLst/>
                          <a:latin typeface="+mn-lt"/>
                        </a:rPr>
                        <a:t>-5.6</a:t>
                      </a:r>
                      <a:endParaRPr lang="en-US" sz="1600"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spc="0" dirty="0">
                          <a:effectLst/>
                          <a:latin typeface="+mn-lt"/>
                        </a:rPr>
                        <a:t>725178</a:t>
                      </a:r>
                      <a:endParaRPr lang="en-US" sz="1600" spc="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83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b="0" spc="0" dirty="0">
                          <a:latin typeface="+mn-lt"/>
                        </a:rPr>
                        <a:t>Controles verdes de plagas </a:t>
                      </a:r>
                      <a:endParaRPr lang="en-US" sz="1600" b="0" spc="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en-US" sz="1600" spc="0" dirty="0">
                          <a:solidFill>
                            <a:schemeClr val="tx1"/>
                          </a:solidFill>
                          <a:effectLst/>
                          <a:latin typeface="+mn-lt"/>
                        </a:rPr>
                        <a:t>69%</a:t>
                      </a:r>
                      <a:endParaRPr lang="en-US" sz="1600" spc="0" dirty="0">
                        <a:solidFill>
                          <a:schemeClr val="tx1"/>
                        </a:solidFill>
                        <a:effectLst/>
                        <a:latin typeface="+mn-lt"/>
                        <a:ea typeface="Calibri" charset="0"/>
                      </a:endParaRPr>
                    </a:p>
                  </a:txBody>
                  <a:tcPr marL="68580" marR="68580" marT="0" marB="0" anchor="ctr"/>
                </a:tc>
                <a:tc>
                  <a:txBody>
                    <a:bodyPr/>
                    <a:lstStyle/>
                    <a:p>
                      <a:pPr algn="ctr">
                        <a:spcAft>
                          <a:spcPts val="0"/>
                        </a:spcAft>
                      </a:pPr>
                      <a:r>
                        <a:rPr lang="en-US" sz="1600" spc="0" dirty="0">
                          <a:solidFill>
                            <a:schemeClr val="tx1"/>
                          </a:solidFill>
                          <a:effectLst/>
                          <a:latin typeface="+mn-lt"/>
                        </a:rPr>
                        <a:t>69%</a:t>
                      </a:r>
                      <a:endParaRPr lang="en-US" sz="1600" spc="0" dirty="0">
                        <a:solidFill>
                          <a:schemeClr val="tx1"/>
                        </a:solidFill>
                        <a:effectLst/>
                        <a:latin typeface="+mn-lt"/>
                        <a:ea typeface="Calibri" charset="0"/>
                      </a:endParaRPr>
                    </a:p>
                  </a:txBody>
                  <a:tcPr marL="68580" marR="68580" marT="0" marB="0" anchor="ctr"/>
                </a:tc>
                <a:tc>
                  <a:txBody>
                    <a:bodyPr/>
                    <a:lstStyle/>
                    <a:p>
                      <a:pPr algn="ctr">
                        <a:spcAft>
                          <a:spcPts val="0"/>
                        </a:spcAft>
                      </a:pPr>
                      <a:r>
                        <a:rPr lang="en-US" sz="1600" spc="0" dirty="0">
                          <a:solidFill>
                            <a:srgbClr val="C00000"/>
                          </a:solidFill>
                          <a:effectLst/>
                          <a:latin typeface="+mn-lt"/>
                        </a:rPr>
                        <a:t>-0.3%</a:t>
                      </a:r>
                      <a:endParaRPr lang="en-US" sz="1600" spc="0" dirty="0">
                        <a:solidFill>
                          <a:srgbClr val="C00000"/>
                        </a:solidFill>
                        <a:effectLst/>
                        <a:latin typeface="+mn-lt"/>
                        <a:ea typeface="Calibri" charset="0"/>
                      </a:endParaRPr>
                    </a:p>
                  </a:txBody>
                  <a:tcPr marL="68580" marR="68580" marT="0" marB="0" anchor="ctr"/>
                </a:tc>
                <a:tc>
                  <a:txBody>
                    <a:bodyPr/>
                    <a:lstStyle/>
                    <a:p>
                      <a:pPr algn="ctr">
                        <a:spcAft>
                          <a:spcPts val="0"/>
                        </a:spcAft>
                      </a:pPr>
                      <a:r>
                        <a:rPr lang="en-US" sz="1600" spc="0" dirty="0">
                          <a:solidFill>
                            <a:srgbClr val="C00000"/>
                          </a:solidFill>
                          <a:effectLst/>
                          <a:latin typeface="+mn-lt"/>
                        </a:rPr>
                        <a:t>-1.13</a:t>
                      </a:r>
                      <a:endParaRPr lang="en-US" sz="1600" spc="0" dirty="0">
                        <a:solidFill>
                          <a:srgbClr val="C00000"/>
                        </a:solidFill>
                        <a:effectLst/>
                        <a:latin typeface="+mn-lt"/>
                        <a:ea typeface="Calibri" charset="0"/>
                      </a:endParaRPr>
                    </a:p>
                  </a:txBody>
                  <a:tcPr marL="68580" marR="68580" marT="0" marB="0" anchor="ctr"/>
                </a:tc>
                <a:tc>
                  <a:txBody>
                    <a:bodyPr/>
                    <a:lstStyle/>
                    <a:p>
                      <a:pPr algn="ctr">
                        <a:spcAft>
                          <a:spcPts val="0"/>
                        </a:spcAft>
                      </a:pPr>
                      <a:r>
                        <a:rPr lang="en-US" sz="1600" spc="0" dirty="0">
                          <a:effectLst/>
                          <a:latin typeface="+mn-lt"/>
                        </a:rPr>
                        <a:t>725178</a:t>
                      </a:r>
                      <a:endParaRPr lang="en-US" sz="1600" spc="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83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b="0" spc="0" dirty="0">
                          <a:latin typeface="+mn-lt"/>
                        </a:rPr>
                        <a:t>Buen</a:t>
                      </a:r>
                      <a:r>
                        <a:rPr lang="es-ES" sz="1600" b="0" spc="0" baseline="0" dirty="0">
                          <a:latin typeface="+mn-lt"/>
                        </a:rPr>
                        <a:t> uso</a:t>
                      </a:r>
                      <a:r>
                        <a:rPr lang="es-ES" sz="1600" b="0" spc="0" dirty="0">
                          <a:latin typeface="+mn-lt"/>
                        </a:rPr>
                        <a:t> residuos agropecuarios</a:t>
                      </a:r>
                      <a:endParaRPr lang="en-US" sz="1600" b="0" spc="0" dirty="0">
                        <a:latin typeface="+mn-lt"/>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es-ES" sz="1600" spc="0" dirty="0">
                          <a:effectLst/>
                          <a:latin typeface="+mn-lt"/>
                        </a:rPr>
                        <a:t>58%</a:t>
                      </a:r>
                      <a:endParaRPr lang="en-US" sz="1600" spc="0" dirty="0">
                        <a:effectLst/>
                        <a:latin typeface="+mn-lt"/>
                        <a:ea typeface="Calibri" charset="0"/>
                      </a:endParaRPr>
                    </a:p>
                  </a:txBody>
                  <a:tcPr marL="68580" marR="68580" marT="0" marB="0" anchor="ctr"/>
                </a:tc>
                <a:tc>
                  <a:txBody>
                    <a:bodyPr/>
                    <a:lstStyle/>
                    <a:p>
                      <a:pPr algn="ctr">
                        <a:spcAft>
                          <a:spcPts val="0"/>
                        </a:spcAft>
                      </a:pPr>
                      <a:r>
                        <a:rPr lang="es-ES" sz="1600" spc="0" dirty="0">
                          <a:effectLst/>
                          <a:latin typeface="+mn-lt"/>
                        </a:rPr>
                        <a:t>60%</a:t>
                      </a:r>
                      <a:endParaRPr lang="en-US" sz="1600" spc="0" dirty="0">
                        <a:effectLst/>
                        <a:latin typeface="+mn-lt"/>
                        <a:ea typeface="Calibri" charset="0"/>
                      </a:endParaRPr>
                    </a:p>
                  </a:txBody>
                  <a:tcPr marL="68580" marR="68580" marT="0" marB="0" anchor="ctr"/>
                </a:tc>
                <a:tc>
                  <a:txBody>
                    <a:bodyPr/>
                    <a:lstStyle/>
                    <a:p>
                      <a:pPr algn="ctr">
                        <a:spcAft>
                          <a:spcPts val="0"/>
                        </a:spcAft>
                      </a:pPr>
                      <a:r>
                        <a:rPr lang="es-ES" sz="1600" spc="0" dirty="0">
                          <a:effectLst/>
                          <a:latin typeface="+mn-lt"/>
                        </a:rPr>
                        <a:t>-2%</a:t>
                      </a:r>
                      <a:endParaRPr lang="en-US" sz="1600" spc="0" dirty="0">
                        <a:effectLst/>
                        <a:latin typeface="+mn-lt"/>
                        <a:ea typeface="Calibri" charset="0"/>
                      </a:endParaRPr>
                    </a:p>
                  </a:txBody>
                  <a:tcPr marL="68580" marR="68580" marT="0" marB="0" anchor="ctr"/>
                </a:tc>
                <a:tc>
                  <a:txBody>
                    <a:bodyPr/>
                    <a:lstStyle/>
                    <a:p>
                      <a:pPr algn="ctr">
                        <a:spcAft>
                          <a:spcPts val="0"/>
                        </a:spcAft>
                      </a:pPr>
                      <a:r>
                        <a:rPr lang="es-ES" sz="1600" spc="0" dirty="0">
                          <a:effectLst/>
                          <a:latin typeface="+mn-lt"/>
                        </a:rPr>
                        <a:t>-6.8</a:t>
                      </a:r>
                      <a:endParaRPr lang="en-US" sz="1600" spc="0" dirty="0">
                        <a:effectLst/>
                        <a:latin typeface="+mn-lt"/>
                        <a:ea typeface="Calibri" charset="0"/>
                      </a:endParaRPr>
                    </a:p>
                  </a:txBody>
                  <a:tcPr marL="68580" marR="68580" marT="0" marB="0" anchor="ctr"/>
                </a:tc>
                <a:tc>
                  <a:txBody>
                    <a:bodyPr/>
                    <a:lstStyle/>
                    <a:p>
                      <a:pPr algn="ctr">
                        <a:spcAft>
                          <a:spcPts val="0"/>
                        </a:spcAft>
                      </a:pPr>
                      <a:r>
                        <a:rPr lang="es-ES" sz="1600" spc="0" dirty="0">
                          <a:effectLst/>
                          <a:latin typeface="+mn-lt"/>
                        </a:rPr>
                        <a:t>725178</a:t>
                      </a:r>
                      <a:endParaRPr lang="en-US" sz="1600" spc="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83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b="0" spc="0" dirty="0">
                          <a:latin typeface="+mn-lt"/>
                        </a:rPr>
                        <a:t>Buen</a:t>
                      </a:r>
                      <a:r>
                        <a:rPr lang="es-ES" sz="1600" b="0" spc="0" baseline="0" dirty="0">
                          <a:latin typeface="+mn-lt"/>
                        </a:rPr>
                        <a:t> uso</a:t>
                      </a:r>
                      <a:r>
                        <a:rPr lang="es-ES" sz="1600" b="0" spc="0" dirty="0">
                          <a:latin typeface="+mn-lt"/>
                        </a:rPr>
                        <a:t> desechos plásticos</a:t>
                      </a:r>
                      <a:endParaRPr lang="en-US" sz="1600" b="0" spc="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es-ES" sz="1600" b="1" spc="0" dirty="0">
                          <a:effectLst/>
                          <a:latin typeface="+mn-lt"/>
                        </a:rPr>
                        <a:t>13%</a:t>
                      </a:r>
                      <a:endParaRPr lang="en-US" sz="1600" b="1" spc="0" dirty="0">
                        <a:effectLst/>
                        <a:latin typeface="+mn-lt"/>
                        <a:ea typeface="Calibri" charset="0"/>
                      </a:endParaRPr>
                    </a:p>
                  </a:txBody>
                  <a:tcPr marL="68580" marR="68580" marT="0" marB="0" anchor="ctr"/>
                </a:tc>
                <a:tc>
                  <a:txBody>
                    <a:bodyPr/>
                    <a:lstStyle/>
                    <a:p>
                      <a:pPr algn="ctr">
                        <a:spcAft>
                          <a:spcPts val="0"/>
                        </a:spcAft>
                      </a:pPr>
                      <a:r>
                        <a:rPr lang="es-ES" sz="1600" b="1" spc="0" dirty="0">
                          <a:effectLst/>
                          <a:latin typeface="+mn-lt"/>
                        </a:rPr>
                        <a:t>20%</a:t>
                      </a:r>
                      <a:endParaRPr lang="en-US" sz="1600" b="1" spc="0" dirty="0">
                        <a:effectLst/>
                        <a:latin typeface="+mn-lt"/>
                        <a:ea typeface="Calibri" charset="0"/>
                      </a:endParaRPr>
                    </a:p>
                  </a:txBody>
                  <a:tcPr marL="68580" marR="68580" marT="0" marB="0" anchor="ctr"/>
                </a:tc>
                <a:tc>
                  <a:txBody>
                    <a:bodyPr/>
                    <a:lstStyle/>
                    <a:p>
                      <a:pPr algn="ctr">
                        <a:spcAft>
                          <a:spcPts val="0"/>
                        </a:spcAft>
                      </a:pPr>
                      <a:r>
                        <a:rPr lang="es-ES" sz="1600" spc="0" dirty="0">
                          <a:effectLst/>
                          <a:latin typeface="+mn-lt"/>
                        </a:rPr>
                        <a:t>-6.8%</a:t>
                      </a:r>
                      <a:endParaRPr lang="en-US" sz="1600" spc="0" dirty="0">
                        <a:effectLst/>
                        <a:latin typeface="+mn-lt"/>
                        <a:ea typeface="Calibri" charset="0"/>
                      </a:endParaRPr>
                    </a:p>
                  </a:txBody>
                  <a:tcPr marL="68580" marR="68580" marT="0" marB="0" anchor="ctr"/>
                </a:tc>
                <a:tc>
                  <a:txBody>
                    <a:bodyPr/>
                    <a:lstStyle/>
                    <a:p>
                      <a:pPr algn="ctr">
                        <a:spcAft>
                          <a:spcPts val="0"/>
                        </a:spcAft>
                      </a:pPr>
                      <a:r>
                        <a:rPr lang="es-ES" sz="1600" spc="0" dirty="0">
                          <a:effectLst/>
                          <a:latin typeface="+mn-lt"/>
                        </a:rPr>
                        <a:t>-26.3</a:t>
                      </a:r>
                      <a:endParaRPr lang="en-US" sz="1600" spc="0" dirty="0">
                        <a:effectLst/>
                        <a:latin typeface="+mn-lt"/>
                        <a:ea typeface="Calibri" charset="0"/>
                      </a:endParaRPr>
                    </a:p>
                  </a:txBody>
                  <a:tcPr marL="68580" marR="68580" marT="0" marB="0" anchor="ctr"/>
                </a:tc>
                <a:tc>
                  <a:txBody>
                    <a:bodyPr/>
                    <a:lstStyle/>
                    <a:p>
                      <a:pPr algn="ctr">
                        <a:spcAft>
                          <a:spcPts val="0"/>
                        </a:spcAft>
                      </a:pPr>
                      <a:r>
                        <a:rPr lang="es-ES" sz="1600" spc="0" dirty="0">
                          <a:effectLst/>
                          <a:latin typeface="+mn-lt"/>
                        </a:rPr>
                        <a:t>725178</a:t>
                      </a:r>
                      <a:endParaRPr lang="en-US" sz="1600" spc="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83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b="0" spc="0" dirty="0">
                          <a:latin typeface="+mn-lt"/>
                        </a:rPr>
                        <a:t>Asistencia en prácticas agrícolas, pecuarias, ambientales y de suelos</a:t>
                      </a:r>
                      <a:endParaRPr lang="en-US" sz="1600" b="0" spc="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spc="0" dirty="0">
                          <a:solidFill>
                            <a:schemeClr val="tx1"/>
                          </a:solidFill>
                          <a:effectLst/>
                          <a:latin typeface="+mn-lt"/>
                        </a:rPr>
                        <a:t>22%</a:t>
                      </a:r>
                      <a:endParaRPr lang="en-US" sz="1600" spc="0" dirty="0">
                        <a:solidFill>
                          <a:schemeClr val="tx1"/>
                        </a:solidFill>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spc="0" dirty="0">
                          <a:solidFill>
                            <a:schemeClr val="tx1"/>
                          </a:solidFill>
                          <a:effectLst/>
                          <a:latin typeface="+mn-lt"/>
                        </a:rPr>
                        <a:t>20%</a:t>
                      </a:r>
                      <a:endParaRPr lang="en-US" sz="1600" spc="0" dirty="0">
                        <a:solidFill>
                          <a:schemeClr val="tx1"/>
                        </a:solidFill>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spc="0" dirty="0">
                          <a:solidFill>
                            <a:srgbClr val="C00000"/>
                          </a:solidFill>
                          <a:effectLst/>
                          <a:latin typeface="+mn-lt"/>
                        </a:rPr>
                        <a:t>2%</a:t>
                      </a:r>
                      <a:endParaRPr lang="en-US" sz="1600" spc="0" dirty="0">
                        <a:solidFill>
                          <a:srgbClr val="C00000"/>
                        </a:solidFill>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spc="0" dirty="0">
                          <a:solidFill>
                            <a:srgbClr val="C00000"/>
                          </a:solidFill>
                          <a:effectLst/>
                          <a:latin typeface="+mn-lt"/>
                        </a:rPr>
                        <a:t>9.0</a:t>
                      </a:r>
                      <a:endParaRPr lang="en-US" sz="1600" spc="0" dirty="0">
                        <a:solidFill>
                          <a:srgbClr val="C00000"/>
                        </a:solidFill>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spc="0" dirty="0">
                          <a:effectLst/>
                          <a:latin typeface="+mn-lt"/>
                        </a:rPr>
                        <a:t>725178</a:t>
                      </a:r>
                      <a:endParaRPr lang="en-US" sz="1600" spc="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83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b="0" spc="0" dirty="0">
                          <a:latin typeface="+mn-lt"/>
                        </a:rPr>
                        <a:t>El negocio/vivienda rural tira la basura en un lote o la quema </a:t>
                      </a:r>
                      <a:endParaRPr lang="en-US" sz="1600" b="0"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b="1" spc="0" dirty="0">
                          <a:effectLst/>
                          <a:latin typeface="+mn-lt"/>
                        </a:rPr>
                        <a:t>68%</a:t>
                      </a:r>
                      <a:endParaRPr lang="en-US" sz="1600" b="1"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b="1" spc="0" dirty="0">
                          <a:effectLst/>
                          <a:latin typeface="+mn-lt"/>
                        </a:rPr>
                        <a:t>33%</a:t>
                      </a:r>
                      <a:endParaRPr lang="en-US" sz="1600" b="1"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spc="0" dirty="0">
                          <a:effectLst/>
                          <a:latin typeface="+mn-lt"/>
                        </a:rPr>
                        <a:t>34%</a:t>
                      </a:r>
                      <a:endParaRPr lang="en-US" sz="1600" b="1"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spc="0" dirty="0">
                          <a:effectLst/>
                          <a:latin typeface="+mn-lt"/>
                        </a:rPr>
                        <a:t>8.4</a:t>
                      </a:r>
                      <a:endParaRPr lang="en-US" sz="1600"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spc="0" dirty="0">
                          <a:effectLst/>
                          <a:latin typeface="+mn-lt"/>
                        </a:rPr>
                        <a:t>2222</a:t>
                      </a:r>
                      <a:endParaRPr lang="en-US" sz="1600" spc="0" dirty="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8" name="TextBox 7"/>
          <p:cNvSpPr txBox="1"/>
          <p:nvPr/>
        </p:nvSpPr>
        <p:spPr>
          <a:xfrm>
            <a:off x="297712" y="5945259"/>
            <a:ext cx="11632017" cy="884146"/>
          </a:xfrm>
          <a:prstGeom prst="rect">
            <a:avLst/>
          </a:prstGeom>
          <a:solidFill>
            <a:schemeClr val="bg1"/>
          </a:solidFill>
          <a:ln>
            <a:noFill/>
          </a:ln>
        </p:spPr>
        <p:txBody>
          <a:bodyPr wrap="square" rtlCol="0">
            <a:noAutofit/>
          </a:bodyPr>
          <a:lstStyle/>
          <a:p>
            <a:pPr marL="285750" indent="-285750">
              <a:buFont typeface="Arial" charset="0"/>
              <a:buChar char="•"/>
            </a:pPr>
            <a:r>
              <a:rPr lang="es-ES" dirty="0"/>
              <a:t>Estándares de  comportamiento verde no sofisticadas: las unidades informales no difieren del de las formales.</a:t>
            </a:r>
            <a:r>
              <a:rPr lang="en-US" dirty="0"/>
              <a:t> </a:t>
            </a:r>
          </a:p>
          <a:p>
            <a:pPr marL="285750" indent="-285750">
              <a:buFont typeface="Arial" charset="0"/>
              <a:buChar char="•"/>
            </a:pPr>
            <a:r>
              <a:rPr lang="es-ES" dirty="0"/>
              <a:t>Las UPAS informales tienden a recibir más asistencia técnica que las formales</a:t>
            </a:r>
            <a:r>
              <a:rPr lang="en-US" dirty="0"/>
              <a:t> </a:t>
            </a:r>
          </a:p>
          <a:p>
            <a:pPr marL="285750" indent="-285750">
              <a:buFont typeface="Arial" charset="0"/>
              <a:buChar char="•"/>
            </a:pPr>
            <a:r>
              <a:rPr lang="es-ES" dirty="0"/>
              <a:t>115 municipios que arrojan la basura a un botadero y 2 queman los desechos.</a:t>
            </a:r>
            <a:r>
              <a:rPr lang="en-US" dirty="0"/>
              <a:t> </a:t>
            </a:r>
          </a:p>
          <a:p>
            <a:pPr marL="285750" indent="-285750">
              <a:buFont typeface="Arial" charset="0"/>
              <a:buChar char="•"/>
            </a:pPr>
            <a:endParaRPr lang="en-US" dirty="0"/>
          </a:p>
        </p:txBody>
      </p:sp>
    </p:spTree>
    <p:extLst>
      <p:ext uri="{BB962C8B-B14F-4D97-AF65-F5344CB8AC3E}">
        <p14:creationId xmlns:p14="http://schemas.microsoft.com/office/powerpoint/2010/main" val="813326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6" y="210912"/>
            <a:ext cx="11519915" cy="754288"/>
          </a:xfrm>
        </p:spPr>
        <p:txBody>
          <a:bodyPr>
            <a:normAutofit fontScale="90000"/>
          </a:bodyPr>
          <a:lstStyle/>
          <a:p>
            <a:r>
              <a:rPr lang="es-ES" b="1" dirty="0"/>
              <a:t>Pilar 6. Cuidado de bosques (impacto en el ambiente)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46896720"/>
              </p:ext>
            </p:extLst>
          </p:nvPr>
        </p:nvGraphicFramePr>
        <p:xfrm>
          <a:off x="388089" y="4496588"/>
          <a:ext cx="11132287" cy="1859877"/>
        </p:xfrm>
        <a:graphic>
          <a:graphicData uri="http://schemas.openxmlformats.org/drawingml/2006/table">
            <a:tbl>
              <a:tblPr firstRow="1" firstCol="1" bandRow="1">
                <a:tableStyleId>{B301B821-A1FF-4177-AEE7-76D212191A09}</a:tableStyleId>
              </a:tblPr>
              <a:tblGrid>
                <a:gridCol w="7352413">
                  <a:extLst>
                    <a:ext uri="{9D8B030D-6E8A-4147-A177-3AD203B41FA5}">
                      <a16:colId xmlns:a16="http://schemas.microsoft.com/office/drawing/2014/main" val="20000"/>
                    </a:ext>
                  </a:extLst>
                </a:gridCol>
                <a:gridCol w="893135">
                  <a:extLst>
                    <a:ext uri="{9D8B030D-6E8A-4147-A177-3AD203B41FA5}">
                      <a16:colId xmlns:a16="http://schemas.microsoft.com/office/drawing/2014/main" val="20001"/>
                    </a:ext>
                  </a:extLst>
                </a:gridCol>
                <a:gridCol w="818707">
                  <a:extLst>
                    <a:ext uri="{9D8B030D-6E8A-4147-A177-3AD203B41FA5}">
                      <a16:colId xmlns:a16="http://schemas.microsoft.com/office/drawing/2014/main" val="20002"/>
                    </a:ext>
                  </a:extLst>
                </a:gridCol>
                <a:gridCol w="648586">
                  <a:extLst>
                    <a:ext uri="{9D8B030D-6E8A-4147-A177-3AD203B41FA5}">
                      <a16:colId xmlns:a16="http://schemas.microsoft.com/office/drawing/2014/main" val="20003"/>
                    </a:ext>
                  </a:extLst>
                </a:gridCol>
                <a:gridCol w="669851">
                  <a:extLst>
                    <a:ext uri="{9D8B030D-6E8A-4147-A177-3AD203B41FA5}">
                      <a16:colId xmlns:a16="http://schemas.microsoft.com/office/drawing/2014/main" val="20004"/>
                    </a:ext>
                  </a:extLst>
                </a:gridCol>
                <a:gridCol w="749595">
                  <a:extLst>
                    <a:ext uri="{9D8B030D-6E8A-4147-A177-3AD203B41FA5}">
                      <a16:colId xmlns:a16="http://schemas.microsoft.com/office/drawing/2014/main" val="20005"/>
                    </a:ext>
                  </a:extLst>
                </a:gridCol>
              </a:tblGrid>
              <a:tr h="490923">
                <a:tc>
                  <a:txBody>
                    <a:bodyPr/>
                    <a:lstStyle/>
                    <a:p>
                      <a:pPr algn="just">
                        <a:spcAft>
                          <a:spcPts val="0"/>
                        </a:spcAft>
                      </a:pPr>
                      <a:endParaRPr lang="en-US" sz="1600" dirty="0">
                        <a:effectLst/>
                        <a:latin typeface="+mn-lt"/>
                        <a:ea typeface="Calibri" charset="0"/>
                      </a:endParaRPr>
                    </a:p>
                  </a:txBody>
                  <a:tcPr marL="68580" marR="68580" marT="0" marB="0" anchor="ctr"/>
                </a:tc>
                <a:tc>
                  <a:txBody>
                    <a:bodyPr/>
                    <a:lstStyle/>
                    <a:p>
                      <a:pPr algn="ctr">
                        <a:spcAft>
                          <a:spcPts val="0"/>
                        </a:spcAft>
                      </a:pPr>
                      <a:r>
                        <a:rPr lang="es-ES" sz="1600" dirty="0">
                          <a:effectLst/>
                        </a:rPr>
                        <a:t>Informal</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dirty="0">
                          <a:effectLst/>
                        </a:rPr>
                        <a:t>Formal</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dirty="0" err="1">
                          <a:effectLst/>
                        </a:rPr>
                        <a:t>Dif</a:t>
                      </a:r>
                      <a:endParaRPr lang="en-US" sz="1600" dirty="0">
                        <a:effectLst/>
                        <a:latin typeface="+mn-lt"/>
                      </a:endParaRPr>
                    </a:p>
                  </a:txBody>
                  <a:tcPr marL="68580" marR="68580" marT="0" marB="0" anchor="ctr"/>
                </a:tc>
                <a:tc>
                  <a:txBody>
                    <a:bodyPr/>
                    <a:lstStyle/>
                    <a:p>
                      <a:pPr algn="ctr">
                        <a:spcAft>
                          <a:spcPts val="0"/>
                        </a:spcAft>
                      </a:pPr>
                      <a:r>
                        <a:rPr lang="es-ES" sz="1600" dirty="0">
                          <a:effectLst/>
                        </a:rPr>
                        <a:t>T-</a:t>
                      </a:r>
                      <a:r>
                        <a:rPr lang="es-ES" sz="1600" dirty="0" err="1">
                          <a:effectLst/>
                        </a:rPr>
                        <a:t>est</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dirty="0">
                          <a:effectLst/>
                        </a:rPr>
                        <a:t>N</a:t>
                      </a:r>
                      <a:endParaRPr lang="en-US" sz="1600" dirty="0">
                        <a:effectLst/>
                        <a:latin typeface="+mn-lt"/>
                        <a:ea typeface="Calibri" charset="0"/>
                      </a:endParaRPr>
                    </a:p>
                  </a:txBody>
                  <a:tcPr marL="68580" marR="68580" marT="0" marB="0" anchor="ctr"/>
                </a:tc>
                <a:extLst>
                  <a:ext uri="{0D108BD9-81ED-4DB2-BD59-A6C34878D82A}">
                    <a16:rowId xmlns:a16="http://schemas.microsoft.com/office/drawing/2014/main" val="10000"/>
                  </a:ext>
                </a:extLst>
              </a:tr>
              <a:tr h="456318">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t>La mina tiene permiso de aprovechamiento forestal </a:t>
                      </a:r>
                      <a:endParaRPr lang="en-US" sz="1600" b="0" dirty="0">
                        <a:effectLst/>
                        <a:latin typeface="+mn-lt"/>
                        <a:ea typeface="Calibri" charset="0"/>
                      </a:endParaRPr>
                    </a:p>
                  </a:txBody>
                  <a:tcPr marL="68580" marR="68580" marT="0" marB="0" anchor="ctr"/>
                </a:tc>
                <a:tc>
                  <a:txBody>
                    <a:bodyPr/>
                    <a:lstStyle/>
                    <a:p>
                      <a:pPr algn="ctr">
                        <a:spcAft>
                          <a:spcPts val="0"/>
                        </a:spcAft>
                      </a:pPr>
                      <a:r>
                        <a:rPr lang="es-ES" sz="1600" dirty="0">
                          <a:effectLst/>
                        </a:rPr>
                        <a:t>2.7%</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a:effectLst/>
                        </a:rPr>
                        <a:t>13.8%</a:t>
                      </a:r>
                      <a:endParaRPr lang="en-US" sz="1600">
                        <a:effectLst/>
                        <a:latin typeface="+mn-lt"/>
                        <a:ea typeface="Calibri" charset="0"/>
                      </a:endParaRPr>
                    </a:p>
                  </a:txBody>
                  <a:tcPr marL="68580" marR="68580" marT="0" marB="0" anchor="ctr"/>
                </a:tc>
                <a:tc>
                  <a:txBody>
                    <a:bodyPr/>
                    <a:lstStyle/>
                    <a:p>
                      <a:pPr algn="ctr">
                        <a:spcAft>
                          <a:spcPts val="0"/>
                        </a:spcAft>
                      </a:pPr>
                      <a:r>
                        <a:rPr lang="es-ES" sz="1600">
                          <a:effectLst/>
                        </a:rPr>
                        <a:t>-11%</a:t>
                      </a:r>
                      <a:endParaRPr lang="en-US" sz="1600">
                        <a:effectLst/>
                        <a:latin typeface="+mn-lt"/>
                        <a:ea typeface="Calibri" charset="0"/>
                      </a:endParaRPr>
                    </a:p>
                  </a:txBody>
                  <a:tcPr marL="68580" marR="68580" marT="0" marB="0" anchor="ctr"/>
                </a:tc>
                <a:tc>
                  <a:txBody>
                    <a:bodyPr/>
                    <a:lstStyle/>
                    <a:p>
                      <a:pPr algn="ctr">
                        <a:spcAft>
                          <a:spcPts val="0"/>
                        </a:spcAft>
                      </a:pPr>
                      <a:r>
                        <a:rPr lang="es-ES" sz="1600" dirty="0">
                          <a:effectLst/>
                        </a:rPr>
                        <a:t>-10.9</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dirty="0">
                          <a:effectLst/>
                        </a:rPr>
                        <a:t>13,597</a:t>
                      </a:r>
                      <a:endParaRPr lang="en-US" sz="1600" dirty="0">
                        <a:effectLst/>
                        <a:latin typeface="+mn-lt"/>
                        <a:ea typeface="Calibri" charset="0"/>
                      </a:endParaRPr>
                    </a:p>
                  </a:txBody>
                  <a:tcPr marL="68580" marR="68580" marT="0" marB="0" anchor="ctr"/>
                </a:tc>
                <a:extLst>
                  <a:ext uri="{0D108BD9-81ED-4DB2-BD59-A6C34878D82A}">
                    <a16:rowId xmlns:a16="http://schemas.microsoft.com/office/drawing/2014/main" val="10001"/>
                  </a:ext>
                </a:extLst>
              </a:tr>
              <a:tr h="456318">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t>La UPA</a:t>
                      </a:r>
                      <a:r>
                        <a:rPr lang="es-ES" sz="1600" b="0" baseline="0" dirty="0"/>
                        <a:t> </a:t>
                      </a:r>
                      <a:r>
                        <a:rPr lang="es-ES" sz="1600" b="0" dirty="0"/>
                        <a:t>no extrae minerales en terrenos con bosques naturales o vegetación de páramo</a:t>
                      </a:r>
                      <a:endParaRPr lang="en-US" sz="1600" b="0" dirty="0">
                        <a:effectLst/>
                        <a:latin typeface="+mn-lt"/>
                        <a:ea typeface="Calibri" charset="0"/>
                      </a:endParaRPr>
                    </a:p>
                  </a:txBody>
                  <a:tcPr marL="68580" marR="68580" marT="0" marB="0" anchor="ctr"/>
                </a:tc>
                <a:tc>
                  <a:txBody>
                    <a:bodyPr/>
                    <a:lstStyle/>
                    <a:p>
                      <a:pPr algn="ctr">
                        <a:spcAft>
                          <a:spcPts val="0"/>
                        </a:spcAft>
                      </a:pPr>
                      <a:r>
                        <a:rPr lang="es-ES" sz="1600" spc="-100" dirty="0">
                          <a:effectLst/>
                        </a:rPr>
                        <a:t>41.6%</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spc="-100" dirty="0">
                          <a:effectLst/>
                        </a:rPr>
                        <a:t>42.5%</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spc="-100" dirty="0">
                          <a:effectLst/>
                        </a:rPr>
                        <a:t>-0.97%</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spc="-100" dirty="0">
                          <a:effectLst/>
                        </a:rPr>
                        <a:t>-2.2</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spc="-100" dirty="0">
                          <a:effectLst/>
                        </a:rPr>
                        <a:t>334679</a:t>
                      </a:r>
                      <a:endParaRPr lang="en-US" sz="1600" dirty="0">
                        <a:effectLst/>
                        <a:latin typeface="+mn-lt"/>
                        <a:ea typeface="Calibri" charset="0"/>
                      </a:endParaRPr>
                    </a:p>
                  </a:txBody>
                  <a:tcPr marL="68580" marR="68580" marT="0" marB="0" anchor="ctr"/>
                </a:tc>
                <a:extLst>
                  <a:ext uri="{0D108BD9-81ED-4DB2-BD59-A6C34878D82A}">
                    <a16:rowId xmlns:a16="http://schemas.microsoft.com/office/drawing/2014/main" val="10002"/>
                  </a:ext>
                </a:extLst>
              </a:tr>
              <a:tr h="456318">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t>La UPA</a:t>
                      </a:r>
                      <a:r>
                        <a:rPr lang="es-ES" sz="1600" b="0" baseline="0" dirty="0"/>
                        <a:t> </a:t>
                      </a:r>
                      <a:r>
                        <a:rPr lang="es-ES" sz="1600" b="0" dirty="0"/>
                        <a:t>no transforma bosque natural en plantaciones forestales o páramo</a:t>
                      </a:r>
                      <a:endParaRPr lang="en-US" sz="1600" b="0" dirty="0">
                        <a:effectLst/>
                        <a:latin typeface="+mn-lt"/>
                        <a:ea typeface="Calibri" charset="0"/>
                      </a:endParaRPr>
                    </a:p>
                  </a:txBody>
                  <a:tcPr marL="68580" marR="68580" marT="0" marB="0" anchor="ctr"/>
                </a:tc>
                <a:tc>
                  <a:txBody>
                    <a:bodyPr/>
                    <a:lstStyle/>
                    <a:p>
                      <a:pPr algn="ctr">
                        <a:spcAft>
                          <a:spcPts val="0"/>
                        </a:spcAft>
                      </a:pPr>
                      <a:r>
                        <a:rPr lang="es-ES" sz="1600" spc="-100" dirty="0">
                          <a:effectLst/>
                        </a:rPr>
                        <a:t>42.5%</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spc="-100" dirty="0">
                          <a:effectLst/>
                        </a:rPr>
                        <a:t>42.5%</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spc="-100" dirty="0">
                          <a:solidFill>
                            <a:srgbClr val="C00000"/>
                          </a:solidFill>
                          <a:effectLst/>
                        </a:rPr>
                        <a:t>-0.05%</a:t>
                      </a:r>
                      <a:endParaRPr lang="en-US" sz="1600" dirty="0">
                        <a:solidFill>
                          <a:srgbClr val="C00000"/>
                        </a:solidFill>
                        <a:effectLst/>
                        <a:latin typeface="+mn-lt"/>
                        <a:ea typeface="Calibri" charset="0"/>
                      </a:endParaRPr>
                    </a:p>
                  </a:txBody>
                  <a:tcPr marL="68580" marR="68580" marT="0" marB="0" anchor="ctr"/>
                </a:tc>
                <a:tc>
                  <a:txBody>
                    <a:bodyPr/>
                    <a:lstStyle/>
                    <a:p>
                      <a:pPr algn="ctr">
                        <a:spcAft>
                          <a:spcPts val="0"/>
                        </a:spcAft>
                      </a:pPr>
                      <a:r>
                        <a:rPr lang="es-ES" sz="1600" spc="-100" dirty="0">
                          <a:solidFill>
                            <a:srgbClr val="C00000"/>
                          </a:solidFill>
                          <a:effectLst/>
                        </a:rPr>
                        <a:t>-0.2</a:t>
                      </a:r>
                      <a:endParaRPr lang="en-US" sz="1600" dirty="0">
                        <a:solidFill>
                          <a:srgbClr val="C00000"/>
                        </a:solidFill>
                        <a:effectLst/>
                        <a:latin typeface="+mn-lt"/>
                        <a:ea typeface="Calibri" charset="0"/>
                      </a:endParaRPr>
                    </a:p>
                  </a:txBody>
                  <a:tcPr marL="68580" marR="68580" marT="0" marB="0" anchor="ctr"/>
                </a:tc>
                <a:tc>
                  <a:txBody>
                    <a:bodyPr/>
                    <a:lstStyle/>
                    <a:p>
                      <a:pPr algn="ctr">
                        <a:spcAft>
                          <a:spcPts val="0"/>
                        </a:spcAft>
                      </a:pPr>
                      <a:r>
                        <a:rPr lang="es-ES" sz="1600" spc="-100" dirty="0">
                          <a:effectLst/>
                        </a:rPr>
                        <a:t>725178</a:t>
                      </a:r>
                      <a:endParaRPr lang="en-US" sz="1600" dirty="0">
                        <a:effectLst/>
                        <a:latin typeface="+mn-lt"/>
                        <a:ea typeface="Calibri" charset="0"/>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7" name="Diagram 6"/>
          <p:cNvGraphicFramePr/>
          <p:nvPr>
            <p:extLst>
              <p:ext uri="{D42A27DB-BD31-4B8C-83A1-F6EECF244321}">
                <p14:modId xmlns:p14="http://schemas.microsoft.com/office/powerpoint/2010/main" val="617628073"/>
              </p:ext>
            </p:extLst>
          </p:nvPr>
        </p:nvGraphicFramePr>
        <p:xfrm>
          <a:off x="-882501" y="1230029"/>
          <a:ext cx="13673469" cy="3001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463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3" y="334169"/>
            <a:ext cx="11855303" cy="754288"/>
          </a:xfrm>
        </p:spPr>
        <p:txBody>
          <a:bodyPr>
            <a:noAutofit/>
          </a:bodyPr>
          <a:lstStyle/>
          <a:p>
            <a:r>
              <a:rPr lang="es-ES" sz="3600" b="1" dirty="0"/>
              <a:t>Pilar 7. Cuidado de especies acuáticas (impacto en el ambiente) </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1200294152"/>
              </p:ext>
            </p:extLst>
          </p:nvPr>
        </p:nvGraphicFramePr>
        <p:xfrm>
          <a:off x="398722" y="3730420"/>
          <a:ext cx="11132287" cy="1403559"/>
        </p:xfrm>
        <a:graphic>
          <a:graphicData uri="http://schemas.openxmlformats.org/drawingml/2006/table">
            <a:tbl>
              <a:tblPr firstRow="1" firstCol="1" bandRow="1">
                <a:tableStyleId>{B301B821-A1FF-4177-AEE7-76D212191A09}</a:tableStyleId>
              </a:tblPr>
              <a:tblGrid>
                <a:gridCol w="6844834">
                  <a:extLst>
                    <a:ext uri="{9D8B030D-6E8A-4147-A177-3AD203B41FA5}">
                      <a16:colId xmlns:a16="http://schemas.microsoft.com/office/drawing/2014/main" val="20000"/>
                    </a:ext>
                  </a:extLst>
                </a:gridCol>
                <a:gridCol w="931875">
                  <a:extLst>
                    <a:ext uri="{9D8B030D-6E8A-4147-A177-3AD203B41FA5}">
                      <a16:colId xmlns:a16="http://schemas.microsoft.com/office/drawing/2014/main" val="20001"/>
                    </a:ext>
                  </a:extLst>
                </a:gridCol>
                <a:gridCol w="865311">
                  <a:extLst>
                    <a:ext uri="{9D8B030D-6E8A-4147-A177-3AD203B41FA5}">
                      <a16:colId xmlns:a16="http://schemas.microsoft.com/office/drawing/2014/main" val="20002"/>
                    </a:ext>
                  </a:extLst>
                </a:gridCol>
                <a:gridCol w="776561">
                  <a:extLst>
                    <a:ext uri="{9D8B030D-6E8A-4147-A177-3AD203B41FA5}">
                      <a16:colId xmlns:a16="http://schemas.microsoft.com/office/drawing/2014/main" val="20003"/>
                    </a:ext>
                  </a:extLst>
                </a:gridCol>
                <a:gridCol w="954061">
                  <a:extLst>
                    <a:ext uri="{9D8B030D-6E8A-4147-A177-3AD203B41FA5}">
                      <a16:colId xmlns:a16="http://schemas.microsoft.com/office/drawing/2014/main" val="20004"/>
                    </a:ext>
                  </a:extLst>
                </a:gridCol>
                <a:gridCol w="759645">
                  <a:extLst>
                    <a:ext uri="{9D8B030D-6E8A-4147-A177-3AD203B41FA5}">
                      <a16:colId xmlns:a16="http://schemas.microsoft.com/office/drawing/2014/main" val="20005"/>
                    </a:ext>
                  </a:extLst>
                </a:gridCol>
              </a:tblGrid>
              <a:tr h="490923">
                <a:tc>
                  <a:txBody>
                    <a:bodyPr/>
                    <a:lstStyle/>
                    <a:p>
                      <a:pPr algn="just">
                        <a:spcAft>
                          <a:spcPts val="0"/>
                        </a:spcAft>
                      </a:pPr>
                      <a:endParaRPr lang="en-US" sz="1600" dirty="0">
                        <a:effectLst/>
                        <a:latin typeface="+mn-lt"/>
                        <a:ea typeface="Calibri" charset="0"/>
                      </a:endParaRPr>
                    </a:p>
                  </a:txBody>
                  <a:tcPr marL="68580" marR="68580" marT="0" marB="0" anchor="ctr"/>
                </a:tc>
                <a:tc>
                  <a:txBody>
                    <a:bodyPr/>
                    <a:lstStyle/>
                    <a:p>
                      <a:pPr algn="ctr">
                        <a:spcAft>
                          <a:spcPts val="0"/>
                        </a:spcAft>
                      </a:pPr>
                      <a:r>
                        <a:rPr lang="es-ES" sz="1600" dirty="0">
                          <a:effectLst/>
                        </a:rPr>
                        <a:t>Informal</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dirty="0">
                          <a:effectLst/>
                        </a:rPr>
                        <a:t>Formal</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dirty="0" err="1">
                          <a:effectLst/>
                        </a:rPr>
                        <a:t>Dif</a:t>
                      </a:r>
                      <a:endParaRPr lang="en-US" sz="1600" dirty="0">
                        <a:effectLst/>
                        <a:latin typeface="+mn-lt"/>
                      </a:endParaRPr>
                    </a:p>
                  </a:txBody>
                  <a:tcPr marL="68580" marR="68580" marT="0" marB="0" anchor="ctr"/>
                </a:tc>
                <a:tc>
                  <a:txBody>
                    <a:bodyPr/>
                    <a:lstStyle/>
                    <a:p>
                      <a:pPr algn="ctr">
                        <a:spcAft>
                          <a:spcPts val="0"/>
                        </a:spcAft>
                      </a:pPr>
                      <a:r>
                        <a:rPr lang="es-ES" sz="1600" dirty="0">
                          <a:effectLst/>
                        </a:rPr>
                        <a:t>T-</a:t>
                      </a:r>
                      <a:r>
                        <a:rPr lang="es-ES" sz="1600" dirty="0" err="1">
                          <a:effectLst/>
                        </a:rPr>
                        <a:t>est</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dirty="0">
                          <a:effectLst/>
                        </a:rPr>
                        <a:t>N</a:t>
                      </a:r>
                      <a:endParaRPr lang="en-US" sz="1600" dirty="0">
                        <a:effectLst/>
                        <a:latin typeface="+mn-lt"/>
                        <a:ea typeface="Calibri" charset="0"/>
                      </a:endParaRPr>
                    </a:p>
                  </a:txBody>
                  <a:tcPr marL="68580" marR="68580" marT="0" marB="0" anchor="ctr"/>
                </a:tc>
                <a:extLst>
                  <a:ext uri="{0D108BD9-81ED-4DB2-BD59-A6C34878D82A}">
                    <a16:rowId xmlns:a16="http://schemas.microsoft.com/office/drawing/2014/main" val="10000"/>
                  </a:ext>
                </a:extLst>
              </a:tr>
              <a:tr h="456318">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latin typeface="+mn-lt"/>
                          <a:ea typeface="Calibri" charset="0"/>
                        </a:rPr>
                        <a:t>No extrae especies acuáticas en bosque naturales y paramos (agropecuario)</a:t>
                      </a:r>
                      <a:endParaRPr lang="en-US" sz="1600" b="0" dirty="0">
                        <a:effectLst/>
                        <a:latin typeface="+mn-lt"/>
                        <a:ea typeface="Calibri" charset="0"/>
                      </a:endParaRPr>
                    </a:p>
                  </a:txBody>
                  <a:tcPr marL="68580" marR="68580" marT="0" marB="0" anchor="ctr"/>
                </a:tc>
                <a:tc>
                  <a:txBody>
                    <a:bodyPr/>
                    <a:lstStyle/>
                    <a:p>
                      <a:pPr algn="ctr">
                        <a:spcAft>
                          <a:spcPts val="0"/>
                        </a:spcAft>
                      </a:pPr>
                      <a:r>
                        <a:rPr lang="en-US" sz="1600" dirty="0">
                          <a:effectLst/>
                          <a:latin typeface="+mn-lt"/>
                        </a:rPr>
                        <a:t>98.7%</a:t>
                      </a:r>
                      <a:endParaRPr lang="en-US" sz="1600" dirty="0">
                        <a:effectLst/>
                        <a:latin typeface="+mn-lt"/>
                        <a:ea typeface="Calibri" charset="0"/>
                      </a:endParaRPr>
                    </a:p>
                  </a:txBody>
                  <a:tcPr marL="68580" marR="68580" marT="0" marB="0" anchor="ctr"/>
                </a:tc>
                <a:tc>
                  <a:txBody>
                    <a:bodyPr/>
                    <a:lstStyle/>
                    <a:p>
                      <a:pPr algn="ctr">
                        <a:spcAft>
                          <a:spcPts val="0"/>
                        </a:spcAft>
                      </a:pPr>
                      <a:r>
                        <a:rPr lang="en-US" sz="1600" dirty="0">
                          <a:effectLst/>
                          <a:latin typeface="+mn-lt"/>
                        </a:rPr>
                        <a:t>99.1%</a:t>
                      </a:r>
                      <a:endParaRPr lang="en-US" sz="1600" dirty="0">
                        <a:effectLst/>
                        <a:latin typeface="+mn-lt"/>
                        <a:ea typeface="Calibri" charset="0"/>
                      </a:endParaRPr>
                    </a:p>
                  </a:txBody>
                  <a:tcPr marL="68580" marR="68580" marT="0" marB="0" anchor="ctr"/>
                </a:tc>
                <a:tc>
                  <a:txBody>
                    <a:bodyPr/>
                    <a:lstStyle/>
                    <a:p>
                      <a:pPr algn="ctr">
                        <a:spcAft>
                          <a:spcPts val="0"/>
                        </a:spcAft>
                      </a:pPr>
                      <a:r>
                        <a:rPr lang="en-US" sz="1600">
                          <a:effectLst/>
                          <a:latin typeface="+mn-lt"/>
                        </a:rPr>
                        <a:t>-0.3%</a:t>
                      </a:r>
                      <a:endParaRPr lang="en-US" sz="1600">
                        <a:effectLst/>
                        <a:latin typeface="+mn-lt"/>
                        <a:ea typeface="Calibri" charset="0"/>
                      </a:endParaRPr>
                    </a:p>
                  </a:txBody>
                  <a:tcPr marL="68580" marR="68580" marT="0" marB="0" anchor="ctr"/>
                </a:tc>
                <a:tc>
                  <a:txBody>
                    <a:bodyPr/>
                    <a:lstStyle/>
                    <a:p>
                      <a:pPr algn="ctr">
                        <a:spcAft>
                          <a:spcPts val="0"/>
                        </a:spcAft>
                      </a:pPr>
                      <a:r>
                        <a:rPr lang="en-US" sz="1600">
                          <a:effectLst/>
                          <a:latin typeface="+mn-lt"/>
                        </a:rPr>
                        <a:t>-4.45</a:t>
                      </a:r>
                      <a:endParaRPr lang="en-US" sz="1600">
                        <a:effectLst/>
                        <a:latin typeface="+mn-lt"/>
                        <a:ea typeface="Calibri" charset="0"/>
                      </a:endParaRPr>
                    </a:p>
                  </a:txBody>
                  <a:tcPr marL="68580" marR="68580" marT="0" marB="0" anchor="ctr"/>
                </a:tc>
                <a:tc>
                  <a:txBody>
                    <a:bodyPr/>
                    <a:lstStyle/>
                    <a:p>
                      <a:pPr algn="ctr">
                        <a:spcAft>
                          <a:spcPts val="0"/>
                        </a:spcAft>
                      </a:pPr>
                      <a:r>
                        <a:rPr lang="en-US" sz="1600">
                          <a:effectLst/>
                          <a:latin typeface="+mn-lt"/>
                        </a:rPr>
                        <a:t>334679</a:t>
                      </a:r>
                      <a:endParaRPr lang="en-US" sz="1600">
                        <a:effectLst/>
                        <a:latin typeface="+mn-lt"/>
                        <a:ea typeface="Calibri" charset="0"/>
                      </a:endParaRPr>
                    </a:p>
                  </a:txBody>
                  <a:tcPr marL="68580" marR="68580" marT="0" marB="0" anchor="ctr"/>
                </a:tc>
                <a:extLst>
                  <a:ext uri="{0D108BD9-81ED-4DB2-BD59-A6C34878D82A}">
                    <a16:rowId xmlns:a16="http://schemas.microsoft.com/office/drawing/2014/main" val="10001"/>
                  </a:ext>
                </a:extLst>
              </a:tr>
              <a:tr h="456318">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latin typeface="+mn-lt"/>
                          <a:ea typeface="Calibri" charset="0"/>
                        </a:rPr>
                        <a:t>No extrae especies acuáticas en bosque naturales y paramos (pesca)</a:t>
                      </a:r>
                      <a:endParaRPr lang="en-US" sz="1600" b="0" dirty="0">
                        <a:effectLst/>
                        <a:latin typeface="+mn-lt"/>
                        <a:ea typeface="Calibri" charset="0"/>
                      </a:endParaRPr>
                    </a:p>
                  </a:txBody>
                  <a:tcPr marL="68580" marR="68580" marT="0" marB="0" anchor="ctr"/>
                </a:tc>
                <a:tc>
                  <a:txBody>
                    <a:bodyPr/>
                    <a:lstStyle/>
                    <a:p>
                      <a:pPr algn="ctr">
                        <a:spcAft>
                          <a:spcPts val="0"/>
                        </a:spcAft>
                      </a:pPr>
                      <a:r>
                        <a:rPr lang="en-US" sz="1600" dirty="0">
                          <a:effectLst/>
                          <a:latin typeface="+mn-lt"/>
                        </a:rPr>
                        <a:t>94.9%</a:t>
                      </a:r>
                      <a:endParaRPr lang="en-US" sz="1600" dirty="0">
                        <a:effectLst/>
                        <a:latin typeface="+mn-lt"/>
                        <a:ea typeface="Calibri" charset="0"/>
                      </a:endParaRPr>
                    </a:p>
                  </a:txBody>
                  <a:tcPr marL="68580" marR="68580" marT="0" marB="0" anchor="ctr"/>
                </a:tc>
                <a:tc>
                  <a:txBody>
                    <a:bodyPr/>
                    <a:lstStyle/>
                    <a:p>
                      <a:pPr algn="ctr">
                        <a:spcAft>
                          <a:spcPts val="0"/>
                        </a:spcAft>
                      </a:pPr>
                      <a:r>
                        <a:rPr lang="en-US" sz="1600" dirty="0">
                          <a:effectLst/>
                          <a:latin typeface="+mn-lt"/>
                        </a:rPr>
                        <a:t>96.1%</a:t>
                      </a:r>
                      <a:endParaRPr lang="en-US" sz="1600" dirty="0">
                        <a:effectLst/>
                        <a:latin typeface="+mn-lt"/>
                        <a:ea typeface="Calibri" charset="0"/>
                      </a:endParaRPr>
                    </a:p>
                  </a:txBody>
                  <a:tcPr marL="68580" marR="68580" marT="0" marB="0" anchor="ctr"/>
                </a:tc>
                <a:tc>
                  <a:txBody>
                    <a:bodyPr/>
                    <a:lstStyle/>
                    <a:p>
                      <a:pPr algn="ctr">
                        <a:spcAft>
                          <a:spcPts val="0"/>
                        </a:spcAft>
                      </a:pPr>
                      <a:r>
                        <a:rPr lang="en-US" sz="1600">
                          <a:effectLst/>
                          <a:latin typeface="+mn-lt"/>
                        </a:rPr>
                        <a:t>-1.2%</a:t>
                      </a:r>
                      <a:endParaRPr lang="en-US" sz="1600">
                        <a:effectLst/>
                        <a:latin typeface="+mn-lt"/>
                        <a:ea typeface="Calibri" charset="0"/>
                      </a:endParaRPr>
                    </a:p>
                  </a:txBody>
                  <a:tcPr marL="68580" marR="68580" marT="0" marB="0" anchor="ctr"/>
                </a:tc>
                <a:tc>
                  <a:txBody>
                    <a:bodyPr/>
                    <a:lstStyle/>
                    <a:p>
                      <a:pPr algn="ctr">
                        <a:spcAft>
                          <a:spcPts val="0"/>
                        </a:spcAft>
                      </a:pPr>
                      <a:r>
                        <a:rPr lang="en-US" sz="1600" dirty="0">
                          <a:effectLst/>
                          <a:latin typeface="+mn-lt"/>
                        </a:rPr>
                        <a:t>-2.93</a:t>
                      </a:r>
                      <a:endParaRPr lang="en-US" sz="1600" dirty="0">
                        <a:effectLst/>
                        <a:latin typeface="+mn-lt"/>
                        <a:ea typeface="Calibri" charset="0"/>
                      </a:endParaRPr>
                    </a:p>
                  </a:txBody>
                  <a:tcPr marL="68580" marR="68580" marT="0" marB="0" anchor="ctr"/>
                </a:tc>
                <a:tc>
                  <a:txBody>
                    <a:bodyPr/>
                    <a:lstStyle/>
                    <a:p>
                      <a:pPr algn="ctr">
                        <a:spcAft>
                          <a:spcPts val="0"/>
                        </a:spcAft>
                      </a:pPr>
                      <a:r>
                        <a:rPr lang="en-US" sz="1600" dirty="0">
                          <a:effectLst/>
                          <a:latin typeface="+mn-lt"/>
                        </a:rPr>
                        <a:t>71635</a:t>
                      </a:r>
                      <a:endParaRPr lang="en-US" sz="1600" dirty="0">
                        <a:effectLst/>
                        <a:latin typeface="+mn-lt"/>
                        <a:ea typeface="Calibri"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7" name="Diagram 6"/>
          <p:cNvGraphicFramePr/>
          <p:nvPr>
            <p:extLst>
              <p:ext uri="{D42A27DB-BD31-4B8C-83A1-F6EECF244321}">
                <p14:modId xmlns:p14="http://schemas.microsoft.com/office/powerpoint/2010/main" val="284955469"/>
              </p:ext>
            </p:extLst>
          </p:nvPr>
        </p:nvGraphicFramePr>
        <p:xfrm>
          <a:off x="-871868" y="1088457"/>
          <a:ext cx="13673469"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98722" y="5798377"/>
            <a:ext cx="9004753" cy="347241"/>
          </a:xfrm>
          <a:prstGeom prst="rect">
            <a:avLst/>
          </a:prstGeom>
          <a:solidFill>
            <a:schemeClr val="bg1"/>
          </a:solidFill>
          <a:ln>
            <a:noFill/>
          </a:ln>
        </p:spPr>
        <p:txBody>
          <a:bodyPr wrap="square" rtlCol="0">
            <a:noAutofit/>
          </a:bodyPr>
          <a:lstStyle/>
          <a:p>
            <a:pPr marL="285750" indent="-285750">
              <a:buFont typeface="Arial" charset="0"/>
              <a:buChar char="•"/>
            </a:pPr>
            <a:r>
              <a:rPr lang="es-ES_tradnl" sz="1600" dirty="0"/>
              <a:t>El mercurio se acumula en algas, peces y el resto de la cadena alimenticia </a:t>
            </a:r>
          </a:p>
        </p:txBody>
      </p:sp>
    </p:spTree>
    <p:extLst>
      <p:ext uri="{BB962C8B-B14F-4D97-AF65-F5344CB8AC3E}">
        <p14:creationId xmlns:p14="http://schemas.microsoft.com/office/powerpoint/2010/main" val="2091089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88" y="210912"/>
            <a:ext cx="12032512" cy="754288"/>
          </a:xfrm>
        </p:spPr>
        <p:txBody>
          <a:bodyPr>
            <a:noAutofit/>
          </a:bodyPr>
          <a:lstStyle/>
          <a:p>
            <a:r>
              <a:rPr lang="es-ES" sz="3600" b="1" dirty="0"/>
              <a:t>Pilar 8. Biodiversidad y hábitat (impacto en el ambiente) </a:t>
            </a:r>
            <a:endParaRPr lang="en-US" sz="3600" dirty="0"/>
          </a:p>
        </p:txBody>
      </p:sp>
      <p:graphicFrame>
        <p:nvGraphicFramePr>
          <p:cNvPr id="7" name="Diagram 6"/>
          <p:cNvGraphicFramePr/>
          <p:nvPr>
            <p:extLst>
              <p:ext uri="{D42A27DB-BD31-4B8C-83A1-F6EECF244321}">
                <p14:modId xmlns:p14="http://schemas.microsoft.com/office/powerpoint/2010/main" val="55445405"/>
              </p:ext>
            </p:extLst>
          </p:nvPr>
        </p:nvGraphicFramePr>
        <p:xfrm>
          <a:off x="-882501" y="1134337"/>
          <a:ext cx="13673469" cy="292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9418973"/>
              </p:ext>
            </p:extLst>
          </p:nvPr>
        </p:nvGraphicFramePr>
        <p:xfrm>
          <a:off x="478662" y="4422158"/>
          <a:ext cx="11132287" cy="1403559"/>
        </p:xfrm>
        <a:graphic>
          <a:graphicData uri="http://schemas.openxmlformats.org/drawingml/2006/table">
            <a:tbl>
              <a:tblPr firstRow="1" firstCol="1" bandRow="1">
                <a:tableStyleId>{B301B821-A1FF-4177-AEE7-76D212191A09}</a:tableStyleId>
              </a:tblPr>
              <a:tblGrid>
                <a:gridCol w="6844834">
                  <a:extLst>
                    <a:ext uri="{9D8B030D-6E8A-4147-A177-3AD203B41FA5}">
                      <a16:colId xmlns:a16="http://schemas.microsoft.com/office/drawing/2014/main" val="20000"/>
                    </a:ext>
                  </a:extLst>
                </a:gridCol>
                <a:gridCol w="931875">
                  <a:extLst>
                    <a:ext uri="{9D8B030D-6E8A-4147-A177-3AD203B41FA5}">
                      <a16:colId xmlns:a16="http://schemas.microsoft.com/office/drawing/2014/main" val="20001"/>
                    </a:ext>
                  </a:extLst>
                </a:gridCol>
                <a:gridCol w="865311">
                  <a:extLst>
                    <a:ext uri="{9D8B030D-6E8A-4147-A177-3AD203B41FA5}">
                      <a16:colId xmlns:a16="http://schemas.microsoft.com/office/drawing/2014/main" val="20002"/>
                    </a:ext>
                  </a:extLst>
                </a:gridCol>
                <a:gridCol w="776561">
                  <a:extLst>
                    <a:ext uri="{9D8B030D-6E8A-4147-A177-3AD203B41FA5}">
                      <a16:colId xmlns:a16="http://schemas.microsoft.com/office/drawing/2014/main" val="20003"/>
                    </a:ext>
                  </a:extLst>
                </a:gridCol>
                <a:gridCol w="954061">
                  <a:extLst>
                    <a:ext uri="{9D8B030D-6E8A-4147-A177-3AD203B41FA5}">
                      <a16:colId xmlns:a16="http://schemas.microsoft.com/office/drawing/2014/main" val="20004"/>
                    </a:ext>
                  </a:extLst>
                </a:gridCol>
                <a:gridCol w="759645">
                  <a:extLst>
                    <a:ext uri="{9D8B030D-6E8A-4147-A177-3AD203B41FA5}">
                      <a16:colId xmlns:a16="http://schemas.microsoft.com/office/drawing/2014/main" val="20005"/>
                    </a:ext>
                  </a:extLst>
                </a:gridCol>
              </a:tblGrid>
              <a:tr h="490923">
                <a:tc>
                  <a:txBody>
                    <a:bodyPr/>
                    <a:lstStyle/>
                    <a:p>
                      <a:pPr algn="just">
                        <a:spcAft>
                          <a:spcPts val="0"/>
                        </a:spcAft>
                      </a:pPr>
                      <a:endParaRPr lang="en-US" sz="1600" dirty="0">
                        <a:effectLst/>
                        <a:latin typeface="+mn-lt"/>
                        <a:ea typeface="Calibri" charset="0"/>
                      </a:endParaRPr>
                    </a:p>
                  </a:txBody>
                  <a:tcPr marL="68580" marR="68580" marT="0" marB="0" anchor="ctr"/>
                </a:tc>
                <a:tc>
                  <a:txBody>
                    <a:bodyPr/>
                    <a:lstStyle/>
                    <a:p>
                      <a:pPr algn="ctr">
                        <a:spcAft>
                          <a:spcPts val="0"/>
                        </a:spcAft>
                      </a:pPr>
                      <a:r>
                        <a:rPr lang="es-ES" sz="1600" dirty="0">
                          <a:effectLst/>
                        </a:rPr>
                        <a:t>Informal</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dirty="0">
                          <a:effectLst/>
                        </a:rPr>
                        <a:t>Formal</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dirty="0" err="1">
                          <a:effectLst/>
                        </a:rPr>
                        <a:t>Dif</a:t>
                      </a:r>
                      <a:endParaRPr lang="en-US" sz="1600" dirty="0">
                        <a:effectLst/>
                        <a:latin typeface="+mn-lt"/>
                      </a:endParaRPr>
                    </a:p>
                  </a:txBody>
                  <a:tcPr marL="68580" marR="68580" marT="0" marB="0" anchor="ctr"/>
                </a:tc>
                <a:tc>
                  <a:txBody>
                    <a:bodyPr/>
                    <a:lstStyle/>
                    <a:p>
                      <a:pPr algn="ctr">
                        <a:spcAft>
                          <a:spcPts val="0"/>
                        </a:spcAft>
                      </a:pPr>
                      <a:r>
                        <a:rPr lang="es-ES" sz="1600" dirty="0">
                          <a:effectLst/>
                        </a:rPr>
                        <a:t>T-</a:t>
                      </a:r>
                      <a:r>
                        <a:rPr lang="es-ES" sz="1600" dirty="0" err="1">
                          <a:effectLst/>
                        </a:rPr>
                        <a:t>est</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dirty="0">
                          <a:effectLst/>
                        </a:rPr>
                        <a:t>N</a:t>
                      </a:r>
                      <a:endParaRPr lang="en-US" sz="1600" dirty="0">
                        <a:effectLst/>
                        <a:latin typeface="+mn-lt"/>
                        <a:ea typeface="Calibri" charset="0"/>
                      </a:endParaRPr>
                    </a:p>
                  </a:txBody>
                  <a:tcPr marL="68580" marR="68580" marT="0" marB="0" anchor="ctr"/>
                </a:tc>
                <a:extLst>
                  <a:ext uri="{0D108BD9-81ED-4DB2-BD59-A6C34878D82A}">
                    <a16:rowId xmlns:a16="http://schemas.microsoft.com/office/drawing/2014/main" val="10000"/>
                  </a:ext>
                </a:extLst>
              </a:tr>
              <a:tr h="456318">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0" dirty="0" err="1">
                          <a:effectLst/>
                          <a:latin typeface="+mn-lt"/>
                          <a:ea typeface="Calibri" charset="0"/>
                        </a:rPr>
                        <a:t>Actividades</a:t>
                      </a:r>
                      <a:r>
                        <a:rPr lang="en-US" sz="1600" b="0" baseline="0" dirty="0">
                          <a:effectLst/>
                          <a:latin typeface="+mn-lt"/>
                          <a:ea typeface="Calibri" charset="0"/>
                        </a:rPr>
                        <a:t> de </a:t>
                      </a:r>
                      <a:r>
                        <a:rPr lang="en-US" sz="1600" b="0" baseline="0" dirty="0" err="1">
                          <a:effectLst/>
                          <a:latin typeface="+mn-lt"/>
                          <a:ea typeface="Calibri" charset="0"/>
                        </a:rPr>
                        <a:t>extracción</a:t>
                      </a:r>
                      <a:r>
                        <a:rPr lang="en-US" sz="1600" b="0" baseline="0" dirty="0">
                          <a:effectLst/>
                          <a:latin typeface="+mn-lt"/>
                          <a:ea typeface="Calibri" charset="0"/>
                        </a:rPr>
                        <a:t> </a:t>
                      </a:r>
                      <a:r>
                        <a:rPr lang="en-US" sz="1600" b="0" baseline="0" dirty="0" err="1">
                          <a:effectLst/>
                          <a:latin typeface="+mn-lt"/>
                          <a:ea typeface="Calibri" charset="0"/>
                        </a:rPr>
                        <a:t>en</a:t>
                      </a:r>
                      <a:r>
                        <a:rPr lang="en-US" sz="1600" b="0" baseline="0" dirty="0">
                          <a:effectLst/>
                          <a:latin typeface="+mn-lt"/>
                          <a:ea typeface="Calibri" charset="0"/>
                        </a:rPr>
                        <a:t> PNN no </a:t>
                      </a:r>
                      <a:r>
                        <a:rPr lang="en-US" sz="1600" b="0" baseline="0" dirty="0" err="1">
                          <a:effectLst/>
                          <a:latin typeface="+mn-lt"/>
                          <a:ea typeface="Calibri" charset="0"/>
                        </a:rPr>
                        <a:t>realizadas</a:t>
                      </a:r>
                      <a:r>
                        <a:rPr lang="en-US" sz="1600" b="0" baseline="0" dirty="0">
                          <a:effectLst/>
                          <a:latin typeface="+mn-lt"/>
                          <a:ea typeface="Calibri" charset="0"/>
                        </a:rPr>
                        <a:t> </a:t>
                      </a:r>
                      <a:r>
                        <a:rPr lang="en-US" sz="1600" b="0" baseline="0" dirty="0" err="1">
                          <a:effectLst/>
                          <a:latin typeface="+mn-lt"/>
                          <a:ea typeface="Calibri" charset="0"/>
                        </a:rPr>
                        <a:t>por</a:t>
                      </a:r>
                      <a:r>
                        <a:rPr lang="en-US" sz="1600" b="0" baseline="0" dirty="0">
                          <a:effectLst/>
                          <a:latin typeface="+mn-lt"/>
                          <a:ea typeface="Calibri" charset="0"/>
                        </a:rPr>
                        <a:t> </a:t>
                      </a:r>
                      <a:r>
                        <a:rPr lang="en-US" sz="1600" b="0" baseline="0" dirty="0" err="1">
                          <a:effectLst/>
                          <a:latin typeface="+mn-lt"/>
                          <a:ea typeface="Calibri" charset="0"/>
                        </a:rPr>
                        <a:t>resguardos</a:t>
                      </a:r>
                      <a:endParaRPr lang="en-US" sz="1600" b="0" dirty="0">
                        <a:effectLst/>
                        <a:latin typeface="+mn-lt"/>
                        <a:ea typeface="Calibri" charset="0"/>
                      </a:endParaRPr>
                    </a:p>
                  </a:txBody>
                  <a:tcPr marL="68580" marR="68580" marT="0" marB="0" anchor="ctr"/>
                </a:tc>
                <a:tc>
                  <a:txBody>
                    <a:bodyPr/>
                    <a:lstStyle/>
                    <a:p>
                      <a:pPr algn="ctr">
                        <a:spcAft>
                          <a:spcPts val="0"/>
                        </a:spcAft>
                      </a:pPr>
                      <a:endParaRPr lang="en-US" sz="1600" dirty="0">
                        <a:effectLst/>
                        <a:latin typeface="+mn-lt"/>
                        <a:ea typeface="Calibri" charset="0"/>
                      </a:endParaRPr>
                    </a:p>
                  </a:txBody>
                  <a:tcPr marL="68580" marR="68580" marT="0" marB="0" anchor="ctr"/>
                </a:tc>
                <a:tc>
                  <a:txBody>
                    <a:bodyPr/>
                    <a:lstStyle/>
                    <a:p>
                      <a:pPr algn="ctr">
                        <a:spcAft>
                          <a:spcPts val="0"/>
                        </a:spcAft>
                      </a:pPr>
                      <a:endParaRPr lang="en-US" sz="1600" dirty="0">
                        <a:effectLst/>
                        <a:latin typeface="+mn-lt"/>
                        <a:ea typeface="Calibri" charset="0"/>
                      </a:endParaRPr>
                    </a:p>
                  </a:txBody>
                  <a:tcPr marL="68580" marR="68580" marT="0" marB="0" anchor="ctr"/>
                </a:tc>
                <a:tc>
                  <a:txBody>
                    <a:bodyPr/>
                    <a:lstStyle/>
                    <a:p>
                      <a:pPr algn="ctr">
                        <a:spcAft>
                          <a:spcPts val="0"/>
                        </a:spcAft>
                      </a:pPr>
                      <a:endParaRPr lang="en-US" sz="1600" dirty="0">
                        <a:effectLst/>
                        <a:latin typeface="+mn-lt"/>
                        <a:ea typeface="Calibri" charset="0"/>
                      </a:endParaRPr>
                    </a:p>
                  </a:txBody>
                  <a:tcPr marL="68580" marR="68580" marT="0" marB="0" anchor="ctr"/>
                </a:tc>
                <a:tc>
                  <a:txBody>
                    <a:bodyPr/>
                    <a:lstStyle/>
                    <a:p>
                      <a:pPr algn="ctr">
                        <a:spcAft>
                          <a:spcPts val="0"/>
                        </a:spcAft>
                      </a:pPr>
                      <a:endParaRPr lang="en-US" sz="1600" dirty="0">
                        <a:effectLst/>
                        <a:latin typeface="+mn-lt"/>
                        <a:ea typeface="Calibri" charset="0"/>
                      </a:endParaRPr>
                    </a:p>
                  </a:txBody>
                  <a:tcPr marL="68580" marR="68580" marT="0" marB="0" anchor="ctr"/>
                </a:tc>
                <a:tc>
                  <a:txBody>
                    <a:bodyPr/>
                    <a:lstStyle/>
                    <a:p>
                      <a:pPr algn="ctr">
                        <a:spcAft>
                          <a:spcPts val="0"/>
                        </a:spcAft>
                      </a:pPr>
                      <a:endParaRPr lang="en-US" sz="1600" dirty="0">
                        <a:effectLst/>
                        <a:latin typeface="+mn-lt"/>
                        <a:ea typeface="Calibri" charset="0"/>
                      </a:endParaRPr>
                    </a:p>
                  </a:txBody>
                  <a:tcPr marL="68580" marR="68580" marT="0" marB="0" anchor="ctr"/>
                </a:tc>
                <a:extLst>
                  <a:ext uri="{0D108BD9-81ED-4DB2-BD59-A6C34878D82A}">
                    <a16:rowId xmlns:a16="http://schemas.microsoft.com/office/drawing/2014/main" val="10001"/>
                  </a:ext>
                </a:extLst>
              </a:tr>
              <a:tr h="456318">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600" b="0" dirty="0">
                          <a:latin typeface="+mn-lt"/>
                          <a:ea typeface="Calibri" charset="0"/>
                        </a:rPr>
                        <a:t>La UPA no aprovecha fauna en bosques naturales y páramos</a:t>
                      </a:r>
                      <a:endParaRPr lang="en-US" sz="1600" b="0" dirty="0">
                        <a:effectLst/>
                        <a:latin typeface="+mn-lt"/>
                        <a:ea typeface="Calibri" charset="0"/>
                      </a:endParaRPr>
                    </a:p>
                  </a:txBody>
                  <a:tcPr marL="68580" marR="68580" marT="0" marB="0" anchor="ctr"/>
                </a:tc>
                <a:tc>
                  <a:txBody>
                    <a:bodyPr/>
                    <a:lstStyle/>
                    <a:p>
                      <a:pPr algn="ctr">
                        <a:spcAft>
                          <a:spcPts val="0"/>
                        </a:spcAft>
                      </a:pPr>
                      <a:r>
                        <a:rPr lang="en-US" sz="1600" dirty="0">
                          <a:effectLst/>
                          <a:latin typeface="+mn-lt"/>
                        </a:rPr>
                        <a:t>58.9%</a:t>
                      </a:r>
                      <a:endParaRPr lang="en-US" sz="1600" dirty="0">
                        <a:effectLst/>
                        <a:latin typeface="+mn-lt"/>
                        <a:ea typeface="Calibri" charset="0"/>
                      </a:endParaRPr>
                    </a:p>
                  </a:txBody>
                  <a:tcPr marL="68580" marR="68580" marT="0" marB="0" anchor="ctr"/>
                </a:tc>
                <a:tc>
                  <a:txBody>
                    <a:bodyPr/>
                    <a:lstStyle/>
                    <a:p>
                      <a:pPr algn="ctr">
                        <a:spcAft>
                          <a:spcPts val="0"/>
                        </a:spcAft>
                      </a:pPr>
                      <a:r>
                        <a:rPr lang="en-US" sz="1600" dirty="0">
                          <a:effectLst/>
                          <a:latin typeface="+mn-lt"/>
                        </a:rPr>
                        <a:t>59.5%</a:t>
                      </a:r>
                      <a:endParaRPr lang="en-US" sz="1600" dirty="0">
                        <a:effectLst/>
                        <a:latin typeface="+mn-lt"/>
                        <a:ea typeface="Calibri" charset="0"/>
                      </a:endParaRPr>
                    </a:p>
                  </a:txBody>
                  <a:tcPr marL="68580" marR="68580" marT="0" marB="0" anchor="ctr"/>
                </a:tc>
                <a:tc>
                  <a:txBody>
                    <a:bodyPr/>
                    <a:lstStyle/>
                    <a:p>
                      <a:pPr algn="ctr">
                        <a:spcAft>
                          <a:spcPts val="0"/>
                        </a:spcAft>
                      </a:pPr>
                      <a:r>
                        <a:rPr lang="en-US" sz="1600" dirty="0">
                          <a:solidFill>
                            <a:srgbClr val="C00000"/>
                          </a:solidFill>
                          <a:effectLst/>
                          <a:latin typeface="+mn-lt"/>
                        </a:rPr>
                        <a:t>-0.6%</a:t>
                      </a:r>
                      <a:endParaRPr lang="en-US" sz="1600" dirty="0">
                        <a:solidFill>
                          <a:srgbClr val="C00000"/>
                        </a:solidFill>
                        <a:effectLst/>
                        <a:latin typeface="+mn-lt"/>
                        <a:ea typeface="Calibri" charset="0"/>
                      </a:endParaRPr>
                    </a:p>
                  </a:txBody>
                  <a:tcPr marL="68580" marR="68580" marT="0" marB="0" anchor="ctr"/>
                </a:tc>
                <a:tc>
                  <a:txBody>
                    <a:bodyPr/>
                    <a:lstStyle/>
                    <a:p>
                      <a:pPr algn="ctr">
                        <a:spcAft>
                          <a:spcPts val="0"/>
                        </a:spcAft>
                      </a:pPr>
                      <a:r>
                        <a:rPr lang="en-US" sz="1600" dirty="0">
                          <a:solidFill>
                            <a:srgbClr val="C00000"/>
                          </a:solidFill>
                          <a:effectLst/>
                          <a:latin typeface="+mn-lt"/>
                        </a:rPr>
                        <a:t>-1.6</a:t>
                      </a:r>
                      <a:endParaRPr lang="en-US" sz="1600" dirty="0">
                        <a:solidFill>
                          <a:srgbClr val="C00000"/>
                        </a:solidFill>
                        <a:effectLst/>
                        <a:latin typeface="+mn-lt"/>
                        <a:ea typeface="Calibri" charset="0"/>
                      </a:endParaRPr>
                    </a:p>
                  </a:txBody>
                  <a:tcPr marL="68580" marR="68580" marT="0" marB="0" anchor="ctr"/>
                </a:tc>
                <a:tc>
                  <a:txBody>
                    <a:bodyPr/>
                    <a:lstStyle/>
                    <a:p>
                      <a:pPr algn="ctr">
                        <a:spcAft>
                          <a:spcPts val="0"/>
                        </a:spcAft>
                      </a:pPr>
                      <a:r>
                        <a:rPr lang="en-US" sz="1600" dirty="0">
                          <a:effectLst/>
                          <a:latin typeface="+mn-lt"/>
                        </a:rPr>
                        <a:t>334679</a:t>
                      </a:r>
                      <a:endParaRPr lang="en-US" sz="1600" dirty="0">
                        <a:effectLst/>
                        <a:latin typeface="+mn-lt"/>
                        <a:ea typeface="Calibri"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79350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88" y="210912"/>
            <a:ext cx="12032512" cy="754288"/>
          </a:xfrm>
        </p:spPr>
        <p:txBody>
          <a:bodyPr>
            <a:noAutofit/>
          </a:bodyPr>
          <a:lstStyle/>
          <a:p>
            <a:r>
              <a:rPr lang="es-ES" sz="3600" b="1" dirty="0"/>
              <a:t>Pilar 9. Energía y CO</a:t>
            </a:r>
            <a:r>
              <a:rPr lang="es-ES" sz="3600" b="1" baseline="-25000" dirty="0"/>
              <a:t>2</a:t>
            </a:r>
            <a:r>
              <a:rPr lang="es-ES" sz="3600" b="1" dirty="0"/>
              <a:t>(impacto en el ambiente) </a:t>
            </a:r>
            <a:endParaRPr lang="en-US" sz="3600" dirty="0"/>
          </a:p>
        </p:txBody>
      </p:sp>
      <p:graphicFrame>
        <p:nvGraphicFramePr>
          <p:cNvPr id="7" name="Diagram 6"/>
          <p:cNvGraphicFramePr/>
          <p:nvPr>
            <p:extLst>
              <p:ext uri="{D42A27DB-BD31-4B8C-83A1-F6EECF244321}">
                <p14:modId xmlns:p14="http://schemas.microsoft.com/office/powerpoint/2010/main" val="181760547"/>
              </p:ext>
            </p:extLst>
          </p:nvPr>
        </p:nvGraphicFramePr>
        <p:xfrm>
          <a:off x="-882501" y="1134337"/>
          <a:ext cx="13673469" cy="3044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27767395"/>
              </p:ext>
            </p:extLst>
          </p:nvPr>
        </p:nvGraphicFramePr>
        <p:xfrm>
          <a:off x="388088" y="4455041"/>
          <a:ext cx="11111025" cy="2020186"/>
        </p:xfrm>
        <a:graphic>
          <a:graphicData uri="http://schemas.openxmlformats.org/drawingml/2006/table">
            <a:tbl>
              <a:tblPr firstRow="1" firstCol="1" bandRow="1">
                <a:tableStyleId>{B301B821-A1FF-4177-AEE7-76D212191A09}</a:tableStyleId>
              </a:tblPr>
              <a:tblGrid>
                <a:gridCol w="6889898">
                  <a:extLst>
                    <a:ext uri="{9D8B030D-6E8A-4147-A177-3AD203B41FA5}">
                      <a16:colId xmlns:a16="http://schemas.microsoft.com/office/drawing/2014/main" val="20000"/>
                    </a:ext>
                  </a:extLst>
                </a:gridCol>
                <a:gridCol w="1084521">
                  <a:extLst>
                    <a:ext uri="{9D8B030D-6E8A-4147-A177-3AD203B41FA5}">
                      <a16:colId xmlns:a16="http://schemas.microsoft.com/office/drawing/2014/main" val="20001"/>
                    </a:ext>
                  </a:extLst>
                </a:gridCol>
                <a:gridCol w="1041991">
                  <a:extLst>
                    <a:ext uri="{9D8B030D-6E8A-4147-A177-3AD203B41FA5}">
                      <a16:colId xmlns:a16="http://schemas.microsoft.com/office/drawing/2014/main" val="20002"/>
                    </a:ext>
                  </a:extLst>
                </a:gridCol>
                <a:gridCol w="754911">
                  <a:extLst>
                    <a:ext uri="{9D8B030D-6E8A-4147-A177-3AD203B41FA5}">
                      <a16:colId xmlns:a16="http://schemas.microsoft.com/office/drawing/2014/main" val="20003"/>
                    </a:ext>
                  </a:extLst>
                </a:gridCol>
                <a:gridCol w="637954">
                  <a:extLst>
                    <a:ext uri="{9D8B030D-6E8A-4147-A177-3AD203B41FA5}">
                      <a16:colId xmlns:a16="http://schemas.microsoft.com/office/drawing/2014/main" val="20004"/>
                    </a:ext>
                  </a:extLst>
                </a:gridCol>
                <a:gridCol w="701750">
                  <a:extLst>
                    <a:ext uri="{9D8B030D-6E8A-4147-A177-3AD203B41FA5}">
                      <a16:colId xmlns:a16="http://schemas.microsoft.com/office/drawing/2014/main" val="20005"/>
                    </a:ext>
                  </a:extLst>
                </a:gridCol>
              </a:tblGrid>
              <a:tr h="641705">
                <a:tc>
                  <a:txBody>
                    <a:bodyPr/>
                    <a:lstStyle/>
                    <a:p>
                      <a:pPr algn="just">
                        <a:spcAft>
                          <a:spcPts val="0"/>
                        </a:spcAft>
                      </a:pPr>
                      <a:endParaRPr lang="en-US" sz="150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es-ES" sz="1500" dirty="0">
                          <a:effectLst/>
                        </a:rPr>
                        <a:t>Informal</a:t>
                      </a:r>
                      <a:endParaRPr lang="en-US" sz="1500" dirty="0">
                        <a:effectLst/>
                        <a:latin typeface="Times New Roman" charset="0"/>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500" dirty="0">
                          <a:effectLst/>
                        </a:rPr>
                        <a:t>Formal</a:t>
                      </a:r>
                      <a:endParaRPr lang="en-US" sz="1500" dirty="0">
                        <a:effectLst/>
                        <a:latin typeface="Times New Roman" charset="0"/>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500" dirty="0" err="1">
                          <a:effectLst/>
                        </a:rPr>
                        <a:t>Dif</a:t>
                      </a:r>
                      <a:endParaRPr lang="en-US" sz="1500" dirty="0">
                        <a:effectLst/>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500" dirty="0">
                          <a:effectLst/>
                        </a:rPr>
                        <a:t>T-</a:t>
                      </a:r>
                      <a:r>
                        <a:rPr lang="es-ES" sz="1500" dirty="0" err="1">
                          <a:effectLst/>
                        </a:rPr>
                        <a:t>est</a:t>
                      </a:r>
                      <a:endParaRPr lang="en-US" sz="1500" dirty="0">
                        <a:effectLst/>
                        <a:latin typeface="Times New Roman" charset="0"/>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500" dirty="0">
                          <a:effectLst/>
                        </a:rPr>
                        <a:t>N</a:t>
                      </a:r>
                      <a:endParaRPr lang="en-US" sz="150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5082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b="0" dirty="0"/>
                        <a:t>La UPA no desarrolla actividades agropecuarias con energía no verde</a:t>
                      </a:r>
                      <a:endParaRPr lang="en-US" sz="16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spc="-100" dirty="0">
                          <a:effectLst/>
                        </a:rPr>
                        <a:t>92.37%</a:t>
                      </a:r>
                      <a:endParaRPr lang="en-US" sz="150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spc="-100" dirty="0">
                          <a:effectLst/>
                        </a:rPr>
                        <a:t>91.25%</a:t>
                      </a:r>
                      <a:endParaRPr lang="en-US" sz="150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spc="-100">
                          <a:effectLst/>
                        </a:rPr>
                        <a:t>1.11%</a:t>
                      </a:r>
                      <a:endParaRPr lang="en-US" sz="150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spc="-100" dirty="0">
                          <a:effectLst/>
                        </a:rPr>
                        <a:t>6.77</a:t>
                      </a:r>
                      <a:endParaRPr lang="en-US" sz="150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spc="-100" dirty="0">
                          <a:effectLst/>
                        </a:rPr>
                        <a:t>725178</a:t>
                      </a:r>
                      <a:endParaRPr lang="en-US" sz="150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51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b="0" dirty="0"/>
                        <a:t>La mina tiene acceso a energía eléctrica.</a:t>
                      </a:r>
                      <a:endParaRPr lang="en-US" sz="16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es-ES" sz="1500" dirty="0">
                          <a:effectLst/>
                        </a:rPr>
                        <a:t>24.2%</a:t>
                      </a:r>
                      <a:endParaRPr lang="en-US" sz="1500" dirty="0">
                        <a:effectLst/>
                        <a:latin typeface="Times New Roman" charset="0"/>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500" dirty="0">
                          <a:effectLst/>
                        </a:rPr>
                        <a:t>33.2%</a:t>
                      </a:r>
                      <a:endParaRPr lang="en-US" sz="1500" dirty="0">
                        <a:effectLst/>
                        <a:latin typeface="Times New Roman" charset="0"/>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500" dirty="0">
                          <a:effectLst/>
                        </a:rPr>
                        <a:t>-9.0%</a:t>
                      </a:r>
                      <a:endParaRPr lang="en-US" sz="1500" dirty="0">
                        <a:effectLst/>
                        <a:latin typeface="Times New Roman" charset="0"/>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500" dirty="0">
                          <a:effectLst/>
                        </a:rPr>
                        <a:t>-5.32</a:t>
                      </a:r>
                      <a:endParaRPr lang="en-US" sz="1500" dirty="0">
                        <a:effectLst/>
                        <a:latin typeface="Times New Roman" charset="0"/>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s-ES" sz="1500" dirty="0">
                          <a:effectLst/>
                        </a:rPr>
                        <a:t>13,597</a:t>
                      </a:r>
                      <a:endParaRPr lang="en-US" sz="150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351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b="0" dirty="0"/>
                        <a:t>Acceso al servicio de electricidad</a:t>
                      </a:r>
                      <a:endParaRPr lang="en-US" sz="1600" b="0" dirty="0"/>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dirty="0">
                          <a:effectLst/>
                        </a:rPr>
                        <a:t>99.6%</a:t>
                      </a:r>
                      <a:endParaRPr lang="en-US" sz="150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dirty="0">
                          <a:effectLst/>
                        </a:rPr>
                        <a:t>99.9%</a:t>
                      </a:r>
                      <a:endParaRPr lang="en-US" sz="150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dirty="0">
                          <a:effectLst/>
                        </a:rPr>
                        <a:t>-0.3%</a:t>
                      </a:r>
                      <a:endParaRPr lang="en-US" sz="150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dirty="0">
                          <a:effectLst/>
                        </a:rPr>
                        <a:t>-4.49</a:t>
                      </a:r>
                      <a:endParaRPr lang="en-US" sz="1500" dirty="0">
                        <a:effectLst/>
                        <a:latin typeface="Times New Roman" charset="0"/>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500" dirty="0">
                          <a:effectLst/>
                        </a:rPr>
                        <a:t>22,783</a:t>
                      </a:r>
                      <a:endParaRPr lang="en-US" sz="150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3206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10933419" cy="5545667"/>
          </a:xfrm>
        </p:spPr>
        <p:txBody>
          <a:bodyPr anchor="ctr">
            <a:normAutofit/>
          </a:bodyPr>
          <a:lstStyle/>
          <a:p>
            <a:pPr algn="ctr"/>
            <a:r>
              <a:rPr lang="en-US" dirty="0" err="1">
                <a:solidFill>
                  <a:schemeClr val="tx1">
                    <a:lumMod val="85000"/>
                    <a:lumOff val="15000"/>
                  </a:schemeClr>
                </a:solidFill>
              </a:rPr>
              <a:t>Informalidad</a:t>
            </a:r>
            <a:r>
              <a:rPr lang="en-US" dirty="0">
                <a:solidFill>
                  <a:schemeClr val="tx1">
                    <a:lumMod val="85000"/>
                    <a:lumOff val="15000"/>
                  </a:schemeClr>
                </a:solidFill>
              </a:rPr>
              <a:t> y variables </a:t>
            </a:r>
            <a:r>
              <a:rPr lang="en-US" dirty="0" err="1">
                <a:solidFill>
                  <a:schemeClr val="tx1">
                    <a:lumMod val="85000"/>
                    <a:lumOff val="15000"/>
                  </a:schemeClr>
                </a:solidFill>
              </a:rPr>
              <a:t>ambientales</a:t>
            </a:r>
            <a:br>
              <a:rPr lang="en-US" dirty="0">
                <a:solidFill>
                  <a:schemeClr val="tx1">
                    <a:lumMod val="85000"/>
                    <a:lumOff val="15000"/>
                  </a:schemeClr>
                </a:solidFill>
              </a:rPr>
            </a:br>
            <a:r>
              <a:rPr lang="en-US" dirty="0" err="1">
                <a:solidFill>
                  <a:schemeClr val="tx1">
                    <a:lumMod val="85000"/>
                    <a:lumOff val="15000"/>
                  </a:schemeClr>
                </a:solidFill>
              </a:rPr>
              <a:t>Impacto</a:t>
            </a:r>
            <a:r>
              <a:rPr lang="en-US" dirty="0">
                <a:solidFill>
                  <a:schemeClr val="tx1">
                    <a:lumMod val="85000"/>
                    <a:lumOff val="15000"/>
                  </a:schemeClr>
                </a:solidFill>
              </a:rPr>
              <a:t> general</a:t>
            </a:r>
          </a:p>
        </p:txBody>
      </p:sp>
    </p:spTree>
    <p:extLst>
      <p:ext uri="{BB962C8B-B14F-4D97-AF65-F5344CB8AC3E}">
        <p14:creationId xmlns:p14="http://schemas.microsoft.com/office/powerpoint/2010/main" val="372513896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74" y="134130"/>
            <a:ext cx="11841125" cy="1325563"/>
          </a:xfrm>
        </p:spPr>
        <p:txBody>
          <a:bodyPr>
            <a:normAutofit/>
          </a:bodyPr>
          <a:lstStyle/>
          <a:p>
            <a:r>
              <a:rPr lang="es-ES" sz="4000" dirty="0">
                <a:solidFill>
                  <a:schemeClr val="accent1"/>
                </a:solidFill>
              </a:rPr>
              <a:t>PSM del Indicador agregado de incumplimiento de estándares ambientales</a:t>
            </a:r>
            <a:endParaRPr lang="en-US" sz="4000" dirty="0">
              <a:solidFill>
                <a:schemeClr val="accent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66191571"/>
              </p:ext>
            </p:extLst>
          </p:nvPr>
        </p:nvGraphicFramePr>
        <p:xfrm>
          <a:off x="651719" y="3659162"/>
          <a:ext cx="11161052" cy="2768092"/>
        </p:xfrm>
        <a:graphic>
          <a:graphicData uri="http://schemas.openxmlformats.org/drawingml/2006/table">
            <a:tbl>
              <a:tblPr firstRow="1" firstCol="1" bandRow="1">
                <a:tableStyleId>{B301B821-A1FF-4177-AEE7-76D212191A09}</a:tableStyleId>
              </a:tblPr>
              <a:tblGrid>
                <a:gridCol w="1596702">
                  <a:extLst>
                    <a:ext uri="{9D8B030D-6E8A-4147-A177-3AD203B41FA5}">
                      <a16:colId xmlns:a16="http://schemas.microsoft.com/office/drawing/2014/main" val="20000"/>
                    </a:ext>
                  </a:extLst>
                </a:gridCol>
                <a:gridCol w="1510827">
                  <a:extLst>
                    <a:ext uri="{9D8B030D-6E8A-4147-A177-3AD203B41FA5}">
                      <a16:colId xmlns:a16="http://schemas.microsoft.com/office/drawing/2014/main" val="20001"/>
                    </a:ext>
                  </a:extLst>
                </a:gridCol>
                <a:gridCol w="1690051">
                  <a:extLst>
                    <a:ext uri="{9D8B030D-6E8A-4147-A177-3AD203B41FA5}">
                      <a16:colId xmlns:a16="http://schemas.microsoft.com/office/drawing/2014/main" val="20002"/>
                    </a:ext>
                  </a:extLst>
                </a:gridCol>
                <a:gridCol w="1434866">
                  <a:extLst>
                    <a:ext uri="{9D8B030D-6E8A-4147-A177-3AD203B41FA5}">
                      <a16:colId xmlns:a16="http://schemas.microsoft.com/office/drawing/2014/main" val="20003"/>
                    </a:ext>
                  </a:extLst>
                </a:gridCol>
                <a:gridCol w="1193103">
                  <a:extLst>
                    <a:ext uri="{9D8B030D-6E8A-4147-A177-3AD203B41FA5}">
                      <a16:colId xmlns:a16="http://schemas.microsoft.com/office/drawing/2014/main" val="20004"/>
                    </a:ext>
                  </a:extLst>
                </a:gridCol>
                <a:gridCol w="1161911">
                  <a:extLst>
                    <a:ext uri="{9D8B030D-6E8A-4147-A177-3AD203B41FA5}">
                      <a16:colId xmlns:a16="http://schemas.microsoft.com/office/drawing/2014/main" val="20005"/>
                    </a:ext>
                  </a:extLst>
                </a:gridCol>
                <a:gridCol w="1161911">
                  <a:extLst>
                    <a:ext uri="{9D8B030D-6E8A-4147-A177-3AD203B41FA5}">
                      <a16:colId xmlns:a16="http://schemas.microsoft.com/office/drawing/2014/main" val="20006"/>
                    </a:ext>
                  </a:extLst>
                </a:gridCol>
                <a:gridCol w="1411681">
                  <a:extLst>
                    <a:ext uri="{9D8B030D-6E8A-4147-A177-3AD203B41FA5}">
                      <a16:colId xmlns:a16="http://schemas.microsoft.com/office/drawing/2014/main" val="20007"/>
                    </a:ext>
                  </a:extLst>
                </a:gridCol>
              </a:tblGrid>
              <a:tr h="0">
                <a:tc>
                  <a:txBody>
                    <a:bodyPr/>
                    <a:lstStyle/>
                    <a:p>
                      <a:pPr algn="ctr">
                        <a:spcAft>
                          <a:spcPts val="0"/>
                        </a:spcAft>
                      </a:pPr>
                      <a:r>
                        <a:rPr lang="es-CO" sz="1600" dirty="0">
                          <a:effectLst/>
                        </a:rPr>
                        <a:t>Muestra</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s-CO" sz="1600">
                          <a:effectLst/>
                        </a:rPr>
                        <a:t>Método</a:t>
                      </a:r>
                      <a:endParaRPr lang="en-US" sz="160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Informal</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a:effectLst/>
                        </a:rPr>
                        <a:t>Formal</a:t>
                      </a:r>
                      <a:endParaRPr lang="en-US" sz="1600">
                        <a:effectLst/>
                        <a:latin typeface="Times New Roman" charset="0"/>
                        <a:ea typeface="Calibri" charset="0"/>
                      </a:endParaRPr>
                    </a:p>
                  </a:txBody>
                  <a:tcPr marL="68580" marR="68580" marT="0" marB="0" anchor="ctr"/>
                </a:tc>
                <a:tc>
                  <a:txBody>
                    <a:bodyPr/>
                    <a:lstStyle/>
                    <a:p>
                      <a:pPr algn="ctr">
                        <a:spcAft>
                          <a:spcPts val="0"/>
                        </a:spcAft>
                      </a:pPr>
                      <a:r>
                        <a:rPr lang="es-ES_tradnl" sz="1600" noProof="0" dirty="0" err="1">
                          <a:effectLst/>
                        </a:rPr>
                        <a:t>Difer</a:t>
                      </a:r>
                      <a:r>
                        <a:rPr lang="en-US" sz="1600" dirty="0">
                          <a:effectLst/>
                        </a:rPr>
                        <a:t>.</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t</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D. E.</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a:effectLst/>
                        </a:rPr>
                        <a:t>N</a:t>
                      </a:r>
                      <a:endParaRPr lang="en-US" sz="1600">
                        <a:effectLst/>
                        <a:latin typeface="Times New Roman" charset="0"/>
                        <a:ea typeface="Calibri" charset="0"/>
                      </a:endParaRPr>
                    </a:p>
                  </a:txBody>
                  <a:tcPr marL="68580" marR="68580" marT="0" marB="0" anchor="ctr"/>
                </a:tc>
                <a:extLst>
                  <a:ext uri="{0D108BD9-81ED-4DB2-BD59-A6C34878D82A}">
                    <a16:rowId xmlns:a16="http://schemas.microsoft.com/office/drawing/2014/main" val="10000"/>
                  </a:ext>
                </a:extLst>
              </a:tr>
              <a:tr h="0">
                <a:tc rowSpan="2">
                  <a:txBody>
                    <a:bodyPr/>
                    <a:lstStyle/>
                    <a:p>
                      <a:pPr algn="ctr">
                        <a:spcAft>
                          <a:spcPts val="0"/>
                        </a:spcAft>
                      </a:pPr>
                      <a:r>
                        <a:rPr lang="en-US" sz="1600" dirty="0">
                          <a:effectLst/>
                        </a:rPr>
                        <a:t>GEIH</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Normal</a:t>
                      </a:r>
                      <a:endParaRPr lang="en-US" sz="1600" dirty="0">
                        <a:effectLst/>
                        <a:latin typeface="Times New Roman" charset="0"/>
                        <a:ea typeface="Calibri" charset="0"/>
                      </a:endParaRPr>
                    </a:p>
                  </a:txBody>
                  <a:tcPr marL="68580" marR="68580" marT="0" marB="0" anchor="ctr"/>
                </a:tc>
                <a:tc>
                  <a:txBody>
                    <a:bodyPr/>
                    <a:lstStyle/>
                    <a:p>
                      <a:pPr marL="0" algn="ctr" defTabSz="914400" rtl="0" eaLnBrk="1" fontAlgn="b" latinLnBrk="0" hangingPunct="1">
                        <a:spcAft>
                          <a:spcPts val="0"/>
                        </a:spcAft>
                      </a:pPr>
                      <a:r>
                        <a:rPr lang="hr-HR" sz="1600" kern="1200" dirty="0">
                          <a:solidFill>
                            <a:schemeClr val="dk1"/>
                          </a:solidFill>
                          <a:effectLst/>
                          <a:latin typeface="+mn-lt"/>
                          <a:ea typeface="+mn-ea"/>
                          <a:cs typeface="+mn-cs"/>
                        </a:rPr>
                        <a:t> 0.36 </a:t>
                      </a:r>
                    </a:p>
                  </a:txBody>
                  <a:tcPr marL="6350" marR="6350" marT="6350" marB="0" anchor="b"/>
                </a:tc>
                <a:tc>
                  <a:txBody>
                    <a:bodyPr/>
                    <a:lstStyle/>
                    <a:p>
                      <a:pPr marL="0" algn="ctr" defTabSz="914400" rtl="0" eaLnBrk="1" fontAlgn="b" latinLnBrk="0" hangingPunct="1">
                        <a:spcAft>
                          <a:spcPts val="0"/>
                        </a:spcAft>
                      </a:pPr>
                      <a:r>
                        <a:rPr lang="hr-HR" sz="1600" kern="1200">
                          <a:solidFill>
                            <a:schemeClr val="dk1"/>
                          </a:solidFill>
                          <a:effectLst/>
                          <a:latin typeface="+mn-lt"/>
                          <a:ea typeface="+mn-ea"/>
                          <a:cs typeface="+mn-cs"/>
                        </a:rPr>
                        <a:t> 0.12 </a:t>
                      </a:r>
                    </a:p>
                  </a:txBody>
                  <a:tcPr marL="6350" marR="6350" marT="6350" marB="0" anchor="b"/>
                </a:tc>
                <a:tc>
                  <a:txBody>
                    <a:bodyPr/>
                    <a:lstStyle/>
                    <a:p>
                      <a:pPr marL="0" algn="ctr" defTabSz="914400" rtl="0" eaLnBrk="1" fontAlgn="b" latinLnBrk="0" hangingPunct="1">
                        <a:spcAft>
                          <a:spcPts val="0"/>
                        </a:spcAft>
                      </a:pPr>
                      <a:r>
                        <a:rPr lang="hr-HR" sz="1600" kern="1200">
                          <a:solidFill>
                            <a:schemeClr val="dk1"/>
                          </a:solidFill>
                          <a:effectLst/>
                          <a:latin typeface="+mn-lt"/>
                          <a:ea typeface="+mn-ea"/>
                          <a:cs typeface="+mn-cs"/>
                        </a:rPr>
                        <a:t> 0.24 </a:t>
                      </a:r>
                    </a:p>
                  </a:txBody>
                  <a:tcPr marL="6350" marR="6350" marT="6350" marB="0" anchor="b"/>
                </a:tc>
                <a:tc>
                  <a:txBody>
                    <a:bodyPr/>
                    <a:lstStyle/>
                    <a:p>
                      <a:pPr marL="0" algn="ctr" defTabSz="914400" rtl="0" eaLnBrk="1" fontAlgn="b" latinLnBrk="0" hangingPunct="1">
                        <a:spcAft>
                          <a:spcPts val="0"/>
                        </a:spcAft>
                      </a:pPr>
                      <a:r>
                        <a:rPr lang="hr-HR" sz="1600" kern="1200" dirty="0">
                          <a:solidFill>
                            <a:schemeClr val="dk1"/>
                          </a:solidFill>
                          <a:effectLst/>
                          <a:latin typeface="+mn-lt"/>
                          <a:ea typeface="+mn-ea"/>
                          <a:cs typeface="+mn-cs"/>
                        </a:rPr>
                        <a:t>24.1</a:t>
                      </a:r>
                    </a:p>
                  </a:txBody>
                  <a:tcPr marL="6350" marR="6350" marT="6350" marB="0" anchor="b"/>
                </a:tc>
                <a:tc>
                  <a:txBody>
                    <a:bodyPr/>
                    <a:lstStyle/>
                    <a:p>
                      <a:pPr marL="0" algn="ctr" defTabSz="914400" rtl="0" eaLnBrk="1" fontAlgn="b" latinLnBrk="0" hangingPunct="1">
                        <a:spcAft>
                          <a:spcPts val="0"/>
                        </a:spcAft>
                      </a:pPr>
                      <a:r>
                        <a:rPr lang="hr-HR" sz="1600" b="0" kern="1200" dirty="0">
                          <a:solidFill>
                            <a:schemeClr val="tx1"/>
                          </a:solidFill>
                          <a:effectLst/>
                          <a:latin typeface="+mn-lt"/>
                          <a:ea typeface="+mn-ea"/>
                          <a:cs typeface="+mn-cs"/>
                        </a:rPr>
                        <a:t>0.010</a:t>
                      </a:r>
                    </a:p>
                  </a:txBody>
                  <a:tcPr marL="6350" marR="6350" marT="6350" marB="0" anchor="b"/>
                </a:tc>
                <a:tc>
                  <a:txBody>
                    <a:bodyPr/>
                    <a:lstStyle/>
                    <a:p>
                      <a:pPr marL="0" algn="ctr" defTabSz="914400" rtl="0" eaLnBrk="1" fontAlgn="b" latinLnBrk="0" hangingPunct="1">
                        <a:spcAft>
                          <a:spcPts val="0"/>
                        </a:spcAft>
                      </a:pPr>
                      <a:r>
                        <a:rPr lang="cs-CZ" sz="1600" kern="1200">
                          <a:solidFill>
                            <a:schemeClr val="dk1"/>
                          </a:solidFill>
                          <a:effectLst/>
                          <a:latin typeface="+mn-lt"/>
                          <a:ea typeface="+mn-ea"/>
                          <a:cs typeface="+mn-cs"/>
                        </a:rPr>
                        <a:t>22274</a:t>
                      </a:r>
                    </a:p>
                  </a:txBody>
                  <a:tcPr marL="6350" marR="6350" marT="6350" marB="0" anchor="b"/>
                </a:tc>
                <a:extLst>
                  <a:ext uri="{0D108BD9-81ED-4DB2-BD59-A6C34878D82A}">
                    <a16:rowId xmlns:a16="http://schemas.microsoft.com/office/drawing/2014/main" val="10001"/>
                  </a:ext>
                </a:extLst>
              </a:tr>
              <a:tr h="0">
                <a:tc vMerge="1">
                  <a:txBody>
                    <a:bodyPr/>
                    <a:lstStyle/>
                    <a:p>
                      <a:endParaRPr lang="en-US"/>
                    </a:p>
                  </a:txBody>
                  <a:tcPr/>
                </a:tc>
                <a:tc>
                  <a:txBody>
                    <a:bodyPr/>
                    <a:lstStyle/>
                    <a:p>
                      <a:pPr algn="ctr">
                        <a:spcAft>
                          <a:spcPts val="0"/>
                        </a:spcAft>
                      </a:pPr>
                      <a:r>
                        <a:rPr lang="en-US" sz="1600" dirty="0">
                          <a:effectLst/>
                        </a:rPr>
                        <a:t>PSM</a:t>
                      </a:r>
                      <a:endParaRPr lang="en-US" sz="1600" dirty="0">
                        <a:effectLst/>
                        <a:latin typeface="Times New Roman" charset="0"/>
                        <a:ea typeface="Calibri" charset="0"/>
                      </a:endParaRPr>
                    </a:p>
                  </a:txBody>
                  <a:tcPr marL="68580" marR="68580" marT="0" marB="0" anchor="ctr"/>
                </a:tc>
                <a:tc>
                  <a:txBody>
                    <a:bodyPr/>
                    <a:lstStyle/>
                    <a:p>
                      <a:pPr marL="0" algn="ctr" defTabSz="914400" rtl="0" eaLnBrk="1" fontAlgn="b" latinLnBrk="0" hangingPunct="1">
                        <a:spcAft>
                          <a:spcPts val="0"/>
                        </a:spcAft>
                      </a:pPr>
                      <a:r>
                        <a:rPr lang="hr-HR" sz="1600" kern="1200">
                          <a:solidFill>
                            <a:schemeClr val="dk1"/>
                          </a:solidFill>
                          <a:effectLst/>
                          <a:latin typeface="+mn-lt"/>
                          <a:ea typeface="+mn-ea"/>
                          <a:cs typeface="+mn-cs"/>
                        </a:rPr>
                        <a:t> 0.34 </a:t>
                      </a:r>
                    </a:p>
                  </a:txBody>
                  <a:tcPr marL="6350" marR="6350" marT="6350" marB="0" anchor="b"/>
                </a:tc>
                <a:tc>
                  <a:txBody>
                    <a:bodyPr/>
                    <a:lstStyle/>
                    <a:p>
                      <a:pPr marL="0" algn="ctr" defTabSz="914400" rtl="0" eaLnBrk="1" fontAlgn="b" latinLnBrk="0" hangingPunct="1">
                        <a:spcAft>
                          <a:spcPts val="0"/>
                        </a:spcAft>
                      </a:pPr>
                      <a:r>
                        <a:rPr lang="hr-HR" sz="1600" kern="1200" dirty="0">
                          <a:solidFill>
                            <a:schemeClr val="dk1"/>
                          </a:solidFill>
                          <a:effectLst/>
                          <a:latin typeface="+mn-lt"/>
                          <a:ea typeface="+mn-ea"/>
                          <a:cs typeface="+mn-cs"/>
                        </a:rPr>
                        <a:t> 0.20 </a:t>
                      </a:r>
                    </a:p>
                  </a:txBody>
                  <a:tcPr marL="6350" marR="6350" marT="6350" marB="0" anchor="b"/>
                </a:tc>
                <a:tc>
                  <a:txBody>
                    <a:bodyPr/>
                    <a:lstStyle/>
                    <a:p>
                      <a:pPr marL="0" algn="ctr" defTabSz="914400" rtl="0" eaLnBrk="1" fontAlgn="b" latinLnBrk="0" hangingPunct="1">
                        <a:spcAft>
                          <a:spcPts val="0"/>
                        </a:spcAft>
                      </a:pPr>
                      <a:r>
                        <a:rPr lang="nb-NO" sz="1600" b="1" kern="1200" dirty="0">
                          <a:solidFill>
                            <a:schemeClr val="dk1"/>
                          </a:solidFill>
                          <a:effectLst/>
                          <a:latin typeface="+mn-lt"/>
                          <a:ea typeface="+mn-ea"/>
                          <a:cs typeface="+mn-cs"/>
                        </a:rPr>
                        <a:t> 0.14 </a:t>
                      </a:r>
                    </a:p>
                  </a:txBody>
                  <a:tcPr marL="6350" marR="6350" marT="6350" marB="0" anchor="b"/>
                </a:tc>
                <a:tc>
                  <a:txBody>
                    <a:bodyPr/>
                    <a:lstStyle/>
                    <a:p>
                      <a:pPr marL="0" algn="ctr" defTabSz="914400" rtl="0" eaLnBrk="1" fontAlgn="b" latinLnBrk="0" hangingPunct="1">
                        <a:spcAft>
                          <a:spcPts val="0"/>
                        </a:spcAft>
                      </a:pPr>
                      <a:r>
                        <a:rPr lang="nb-NO" sz="1600" b="1" kern="1200" dirty="0">
                          <a:solidFill>
                            <a:schemeClr val="dk1"/>
                          </a:solidFill>
                          <a:effectLst/>
                          <a:latin typeface="+mn-lt"/>
                          <a:ea typeface="+mn-ea"/>
                          <a:cs typeface="+mn-cs"/>
                        </a:rPr>
                        <a:t>15.4</a:t>
                      </a:r>
                    </a:p>
                  </a:txBody>
                  <a:tcPr marL="6350" marR="6350" marT="6350" marB="0" anchor="b"/>
                </a:tc>
                <a:tc>
                  <a:txBody>
                    <a:bodyPr/>
                    <a:lstStyle/>
                    <a:p>
                      <a:pPr marL="0" algn="ctr" defTabSz="914400" rtl="0" eaLnBrk="1" fontAlgn="b" latinLnBrk="0" hangingPunct="1">
                        <a:spcAft>
                          <a:spcPts val="0"/>
                        </a:spcAft>
                      </a:pPr>
                      <a:r>
                        <a:rPr lang="is-IS" sz="1600" b="0" kern="1200" dirty="0">
                          <a:solidFill>
                            <a:schemeClr val="tx1"/>
                          </a:solidFill>
                          <a:effectLst/>
                          <a:latin typeface="+mn-lt"/>
                          <a:ea typeface="+mn-ea"/>
                          <a:cs typeface="+mn-cs"/>
                        </a:rPr>
                        <a:t>0.009</a:t>
                      </a:r>
                    </a:p>
                  </a:txBody>
                  <a:tcPr marL="6350" marR="6350" marT="6350" marB="0" anchor="b"/>
                </a:tc>
                <a:tc>
                  <a:txBody>
                    <a:bodyPr/>
                    <a:lstStyle/>
                    <a:p>
                      <a:pPr marL="0" algn="ctr" defTabSz="914400" rtl="0" eaLnBrk="1" fontAlgn="b" latinLnBrk="0" hangingPunct="1">
                        <a:spcAft>
                          <a:spcPts val="0"/>
                        </a:spcAft>
                      </a:pPr>
                      <a:r>
                        <a:rPr lang="is-IS" sz="1600" kern="1200" dirty="0">
                          <a:solidFill>
                            <a:schemeClr val="dk1"/>
                          </a:solidFill>
                          <a:effectLst/>
                          <a:latin typeface="+mn-lt"/>
                          <a:ea typeface="+mn-ea"/>
                          <a:cs typeface="+mn-cs"/>
                        </a:rPr>
                        <a:t>22434</a:t>
                      </a:r>
                    </a:p>
                  </a:txBody>
                  <a:tcPr marL="6350" marR="6350" marT="6350" marB="0" anchor="b"/>
                </a:tc>
                <a:extLst>
                  <a:ext uri="{0D108BD9-81ED-4DB2-BD59-A6C34878D82A}">
                    <a16:rowId xmlns:a16="http://schemas.microsoft.com/office/drawing/2014/main" val="10002"/>
                  </a:ext>
                </a:extLst>
              </a:tr>
              <a:tr h="0">
                <a:tc rowSpan="2">
                  <a:txBody>
                    <a:bodyPr/>
                    <a:lstStyle/>
                    <a:p>
                      <a:pPr algn="ctr">
                        <a:spcAft>
                          <a:spcPts val="0"/>
                        </a:spcAft>
                      </a:pPr>
                      <a:r>
                        <a:rPr lang="en-US" sz="1600" dirty="0">
                          <a:effectLst/>
                        </a:rPr>
                        <a:t>CNA</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a:effectLst/>
                        </a:rPr>
                        <a:t>Normal</a:t>
                      </a:r>
                      <a:endParaRPr lang="en-US" sz="160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4.48</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3.86</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0.62</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62.27</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b="0" dirty="0">
                          <a:solidFill>
                            <a:schemeClr val="tx1"/>
                          </a:solidFill>
                          <a:effectLst/>
                        </a:rPr>
                        <a:t>0.010</a:t>
                      </a:r>
                      <a:endParaRPr lang="en-US" sz="1600" b="0" dirty="0">
                        <a:solidFill>
                          <a:schemeClr val="tx1"/>
                        </a:solidFill>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287511</a:t>
                      </a:r>
                      <a:endParaRPr lang="en-US" sz="1600" dirty="0">
                        <a:effectLst/>
                        <a:latin typeface="Times New Roman" charset="0"/>
                        <a:ea typeface="Calibri" charset="0"/>
                      </a:endParaRPr>
                    </a:p>
                  </a:txBody>
                  <a:tcPr marL="68580" marR="68580" marT="0" marB="0" anchor="ctr"/>
                </a:tc>
                <a:extLst>
                  <a:ext uri="{0D108BD9-81ED-4DB2-BD59-A6C34878D82A}">
                    <a16:rowId xmlns:a16="http://schemas.microsoft.com/office/drawing/2014/main" val="10003"/>
                  </a:ext>
                </a:extLst>
              </a:tr>
              <a:tr h="0">
                <a:tc vMerge="1">
                  <a:txBody>
                    <a:bodyPr/>
                    <a:lstStyle/>
                    <a:p>
                      <a:endParaRPr lang="en-US"/>
                    </a:p>
                  </a:txBody>
                  <a:tcPr/>
                </a:tc>
                <a:tc>
                  <a:txBody>
                    <a:bodyPr/>
                    <a:lstStyle/>
                    <a:p>
                      <a:pPr algn="ctr">
                        <a:spcAft>
                          <a:spcPts val="0"/>
                        </a:spcAft>
                      </a:pPr>
                      <a:r>
                        <a:rPr lang="en-US" sz="1600" dirty="0">
                          <a:effectLst/>
                        </a:rPr>
                        <a:t>PSM</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4.48</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4.45</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b="1" dirty="0">
                          <a:solidFill>
                            <a:srgbClr val="C00000"/>
                          </a:solidFill>
                          <a:effectLst/>
                        </a:rPr>
                        <a:t>0.03</a:t>
                      </a:r>
                      <a:endParaRPr lang="en-US" sz="1600" b="1" dirty="0">
                        <a:solidFill>
                          <a:srgbClr val="C00000"/>
                        </a:solidFill>
                        <a:effectLst/>
                        <a:latin typeface="Times New Roman" charset="0"/>
                        <a:ea typeface="Calibri" charset="0"/>
                      </a:endParaRPr>
                    </a:p>
                  </a:txBody>
                  <a:tcPr marL="68580" marR="68580" marT="0" marB="0" anchor="ctr"/>
                </a:tc>
                <a:tc>
                  <a:txBody>
                    <a:bodyPr/>
                    <a:lstStyle/>
                    <a:p>
                      <a:pPr algn="ctr">
                        <a:spcAft>
                          <a:spcPts val="0"/>
                        </a:spcAft>
                      </a:pPr>
                      <a:r>
                        <a:rPr lang="en-US" sz="1600" b="1" dirty="0">
                          <a:solidFill>
                            <a:srgbClr val="C00000"/>
                          </a:solidFill>
                          <a:effectLst/>
                        </a:rPr>
                        <a:t>1.59</a:t>
                      </a:r>
                      <a:endParaRPr lang="en-US" sz="1600" b="1" dirty="0">
                        <a:solidFill>
                          <a:srgbClr val="C00000"/>
                        </a:solidFill>
                        <a:effectLst/>
                        <a:latin typeface="Times New Roman" charset="0"/>
                        <a:ea typeface="Calibri" charset="0"/>
                      </a:endParaRPr>
                    </a:p>
                  </a:txBody>
                  <a:tcPr marL="68580" marR="68580" marT="0" marB="0" anchor="ctr"/>
                </a:tc>
                <a:tc>
                  <a:txBody>
                    <a:bodyPr/>
                    <a:lstStyle/>
                    <a:p>
                      <a:pPr algn="ctr">
                        <a:spcAft>
                          <a:spcPts val="0"/>
                        </a:spcAft>
                      </a:pPr>
                      <a:r>
                        <a:rPr lang="en-US" sz="1600" b="0" dirty="0">
                          <a:solidFill>
                            <a:schemeClr val="tx1"/>
                          </a:solidFill>
                          <a:effectLst/>
                        </a:rPr>
                        <a:t>0.017</a:t>
                      </a:r>
                      <a:endParaRPr lang="en-US" sz="1600" b="0" dirty="0">
                        <a:solidFill>
                          <a:schemeClr val="tx1"/>
                        </a:solidFill>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287474</a:t>
                      </a:r>
                      <a:endParaRPr lang="en-US" sz="1600" dirty="0">
                        <a:effectLst/>
                        <a:latin typeface="Times New Roman" charset="0"/>
                        <a:ea typeface="Calibri" charset="0"/>
                      </a:endParaRPr>
                    </a:p>
                  </a:txBody>
                  <a:tcPr marL="68580" marR="68580" marT="0" marB="0" anchor="ctr"/>
                </a:tc>
                <a:extLst>
                  <a:ext uri="{0D108BD9-81ED-4DB2-BD59-A6C34878D82A}">
                    <a16:rowId xmlns:a16="http://schemas.microsoft.com/office/drawing/2014/main" val="10004"/>
                  </a:ext>
                </a:extLst>
              </a:tr>
              <a:tr h="0">
                <a:tc rowSpan="2">
                  <a:txBody>
                    <a:bodyPr/>
                    <a:lstStyle/>
                    <a:p>
                      <a:pPr algn="ctr">
                        <a:spcAft>
                          <a:spcPts val="0"/>
                        </a:spcAft>
                      </a:pPr>
                      <a:r>
                        <a:rPr lang="en-US" sz="1600">
                          <a:effectLst/>
                        </a:rPr>
                        <a:t>ECAF</a:t>
                      </a:r>
                      <a:endParaRPr lang="en-US" sz="1600">
                        <a:effectLst/>
                        <a:latin typeface="Times New Roman" charset="0"/>
                        <a:ea typeface="Calibri" charset="0"/>
                      </a:endParaRPr>
                    </a:p>
                  </a:txBody>
                  <a:tcPr marL="68580" marR="68580" marT="0" marB="0" anchor="ctr"/>
                </a:tc>
                <a:tc>
                  <a:txBody>
                    <a:bodyPr/>
                    <a:lstStyle/>
                    <a:p>
                      <a:pPr algn="ctr">
                        <a:spcAft>
                          <a:spcPts val="0"/>
                        </a:spcAft>
                      </a:pPr>
                      <a:r>
                        <a:rPr lang="en-US" sz="1600">
                          <a:effectLst/>
                        </a:rPr>
                        <a:t>Normal</a:t>
                      </a:r>
                      <a:endParaRPr lang="en-US" sz="160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0.43</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0.058</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0.37</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14.45</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b="0" dirty="0">
                          <a:solidFill>
                            <a:schemeClr val="tx1"/>
                          </a:solidFill>
                          <a:effectLst/>
                        </a:rPr>
                        <a:t>0.026</a:t>
                      </a:r>
                      <a:endParaRPr lang="en-US" sz="1600" b="0" dirty="0">
                        <a:solidFill>
                          <a:schemeClr val="tx1"/>
                        </a:solidFill>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1471</a:t>
                      </a:r>
                      <a:endParaRPr lang="en-US" sz="1600" dirty="0">
                        <a:effectLst/>
                        <a:latin typeface="Times New Roman" charset="0"/>
                        <a:ea typeface="Calibri" charset="0"/>
                      </a:endParaRPr>
                    </a:p>
                  </a:txBody>
                  <a:tcPr marL="68580" marR="68580" marT="0" marB="0" anchor="ctr"/>
                </a:tc>
                <a:extLst>
                  <a:ext uri="{0D108BD9-81ED-4DB2-BD59-A6C34878D82A}">
                    <a16:rowId xmlns:a16="http://schemas.microsoft.com/office/drawing/2014/main" val="10005"/>
                  </a:ext>
                </a:extLst>
              </a:tr>
              <a:tr h="0">
                <a:tc vMerge="1">
                  <a:txBody>
                    <a:bodyPr/>
                    <a:lstStyle/>
                    <a:p>
                      <a:endParaRPr lang="en-US"/>
                    </a:p>
                  </a:txBody>
                  <a:tcPr/>
                </a:tc>
                <a:tc>
                  <a:txBody>
                    <a:bodyPr/>
                    <a:lstStyle/>
                    <a:p>
                      <a:pPr algn="ctr">
                        <a:spcAft>
                          <a:spcPts val="0"/>
                        </a:spcAft>
                      </a:pPr>
                      <a:r>
                        <a:rPr lang="en-US" sz="1600">
                          <a:effectLst/>
                        </a:rPr>
                        <a:t>PSM</a:t>
                      </a:r>
                      <a:endParaRPr lang="en-US" sz="160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0.43</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0.057</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b="1" dirty="0">
                          <a:solidFill>
                            <a:schemeClr val="tx1"/>
                          </a:solidFill>
                          <a:effectLst/>
                        </a:rPr>
                        <a:t>0.37</a:t>
                      </a:r>
                      <a:endParaRPr lang="en-US" sz="1600" b="1" dirty="0">
                        <a:solidFill>
                          <a:schemeClr val="tx1"/>
                        </a:solidFill>
                        <a:effectLst/>
                        <a:latin typeface="Times New Roman" charset="0"/>
                        <a:ea typeface="Calibri" charset="0"/>
                      </a:endParaRPr>
                    </a:p>
                  </a:txBody>
                  <a:tcPr marL="68580" marR="68580" marT="0" marB="0" anchor="ctr"/>
                </a:tc>
                <a:tc>
                  <a:txBody>
                    <a:bodyPr/>
                    <a:lstStyle/>
                    <a:p>
                      <a:pPr algn="ctr">
                        <a:spcAft>
                          <a:spcPts val="0"/>
                        </a:spcAft>
                      </a:pPr>
                      <a:r>
                        <a:rPr lang="en-US" sz="1600" b="1" dirty="0">
                          <a:solidFill>
                            <a:schemeClr val="tx1"/>
                          </a:solidFill>
                          <a:effectLst/>
                        </a:rPr>
                        <a:t>11.17</a:t>
                      </a:r>
                      <a:endParaRPr lang="en-US" sz="1600" b="1" dirty="0">
                        <a:solidFill>
                          <a:schemeClr val="tx1"/>
                        </a:solidFill>
                        <a:effectLst/>
                        <a:latin typeface="Times New Roman" charset="0"/>
                        <a:ea typeface="Calibri" charset="0"/>
                      </a:endParaRPr>
                    </a:p>
                  </a:txBody>
                  <a:tcPr marL="68580" marR="68580" marT="0" marB="0" anchor="ctr"/>
                </a:tc>
                <a:tc>
                  <a:txBody>
                    <a:bodyPr/>
                    <a:lstStyle/>
                    <a:p>
                      <a:pPr algn="ctr">
                        <a:spcAft>
                          <a:spcPts val="0"/>
                        </a:spcAft>
                      </a:pPr>
                      <a:r>
                        <a:rPr lang="en-US" sz="1600" b="0" dirty="0">
                          <a:solidFill>
                            <a:schemeClr val="tx1"/>
                          </a:solidFill>
                          <a:effectLst/>
                        </a:rPr>
                        <a:t>0.033</a:t>
                      </a:r>
                      <a:endParaRPr lang="en-US" sz="1600" b="0" dirty="0">
                        <a:solidFill>
                          <a:schemeClr val="tx1"/>
                        </a:solidFill>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1471</a:t>
                      </a:r>
                      <a:endParaRPr lang="en-US" sz="1600" dirty="0">
                        <a:effectLst/>
                        <a:latin typeface="Times New Roman" charset="0"/>
                        <a:ea typeface="Calibri" charset="0"/>
                      </a:endParaRPr>
                    </a:p>
                  </a:txBody>
                  <a:tcPr marL="68580" marR="68580" marT="0" marB="0" anchor="ctr"/>
                </a:tc>
                <a:extLst>
                  <a:ext uri="{0D108BD9-81ED-4DB2-BD59-A6C34878D82A}">
                    <a16:rowId xmlns:a16="http://schemas.microsoft.com/office/drawing/2014/main" val="10006"/>
                  </a:ext>
                </a:extLst>
              </a:tr>
              <a:tr h="0">
                <a:tc rowSpan="2">
                  <a:txBody>
                    <a:bodyPr/>
                    <a:lstStyle/>
                    <a:p>
                      <a:pPr algn="ctr">
                        <a:spcAft>
                          <a:spcPts val="0"/>
                        </a:spcAft>
                      </a:pPr>
                      <a:r>
                        <a:rPr lang="en-US" sz="1600" dirty="0">
                          <a:effectLst/>
                        </a:rPr>
                        <a:t>CM (</a:t>
                      </a:r>
                      <a:r>
                        <a:rPr lang="en-US" sz="1600" dirty="0" err="1">
                          <a:effectLst/>
                        </a:rPr>
                        <a:t>títulos</a:t>
                      </a:r>
                      <a:r>
                        <a:rPr lang="en-US" sz="1600" dirty="0">
                          <a:effectLst/>
                        </a:rPr>
                        <a:t>)</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Normal</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a:effectLst/>
                        </a:rPr>
                        <a:t>6.75</a:t>
                      </a:r>
                      <a:endParaRPr lang="en-US" sz="160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5.78</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0.97</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45.11</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b="0" dirty="0">
                          <a:solidFill>
                            <a:schemeClr val="tx1"/>
                          </a:solidFill>
                          <a:effectLst/>
                        </a:rPr>
                        <a:t>0.021</a:t>
                      </a:r>
                      <a:endParaRPr lang="en-US" sz="1600" b="0" dirty="0">
                        <a:solidFill>
                          <a:schemeClr val="tx1"/>
                        </a:solidFill>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14357</a:t>
                      </a:r>
                      <a:endParaRPr lang="en-US" sz="1600" dirty="0">
                        <a:effectLst/>
                        <a:latin typeface="Times New Roman" charset="0"/>
                        <a:ea typeface="Calibri" charset="0"/>
                      </a:endParaRPr>
                    </a:p>
                  </a:txBody>
                  <a:tcPr marL="68580" marR="68580" marT="0" marB="0" anchor="ctr"/>
                </a:tc>
                <a:extLst>
                  <a:ext uri="{0D108BD9-81ED-4DB2-BD59-A6C34878D82A}">
                    <a16:rowId xmlns:a16="http://schemas.microsoft.com/office/drawing/2014/main" val="10007"/>
                  </a:ext>
                </a:extLst>
              </a:tr>
              <a:tr h="0">
                <a:tc vMerge="1">
                  <a:txBody>
                    <a:bodyPr/>
                    <a:lstStyle/>
                    <a:p>
                      <a:endParaRPr lang="en-US"/>
                    </a:p>
                  </a:txBody>
                  <a:tcPr/>
                </a:tc>
                <a:tc>
                  <a:txBody>
                    <a:bodyPr/>
                    <a:lstStyle/>
                    <a:p>
                      <a:pPr algn="ctr">
                        <a:spcAft>
                          <a:spcPts val="0"/>
                        </a:spcAft>
                      </a:pPr>
                      <a:r>
                        <a:rPr lang="en-US" sz="1600">
                          <a:effectLst/>
                        </a:rPr>
                        <a:t>PSM</a:t>
                      </a:r>
                      <a:endParaRPr lang="en-US" sz="160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6.73</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a:effectLst/>
                        </a:rPr>
                        <a:t>6.04</a:t>
                      </a:r>
                      <a:endParaRPr lang="en-US" sz="1600">
                        <a:effectLst/>
                        <a:latin typeface="Times New Roman" charset="0"/>
                        <a:ea typeface="Calibri" charset="0"/>
                      </a:endParaRPr>
                    </a:p>
                  </a:txBody>
                  <a:tcPr marL="68580" marR="68580" marT="0" marB="0" anchor="ctr"/>
                </a:tc>
                <a:tc>
                  <a:txBody>
                    <a:bodyPr/>
                    <a:lstStyle/>
                    <a:p>
                      <a:pPr algn="ctr">
                        <a:spcAft>
                          <a:spcPts val="0"/>
                        </a:spcAft>
                      </a:pPr>
                      <a:r>
                        <a:rPr lang="en-US" sz="1600" b="1" dirty="0">
                          <a:solidFill>
                            <a:schemeClr val="tx1"/>
                          </a:solidFill>
                          <a:effectLst/>
                        </a:rPr>
                        <a:t>0.70</a:t>
                      </a:r>
                      <a:endParaRPr lang="en-US" sz="1600" b="1" dirty="0">
                        <a:solidFill>
                          <a:schemeClr val="tx1"/>
                        </a:solidFill>
                        <a:effectLst/>
                        <a:latin typeface="Times New Roman" charset="0"/>
                        <a:ea typeface="Calibri" charset="0"/>
                      </a:endParaRPr>
                    </a:p>
                  </a:txBody>
                  <a:tcPr marL="68580" marR="68580" marT="0" marB="0" anchor="ctr"/>
                </a:tc>
                <a:tc>
                  <a:txBody>
                    <a:bodyPr/>
                    <a:lstStyle/>
                    <a:p>
                      <a:pPr algn="ctr">
                        <a:spcAft>
                          <a:spcPts val="0"/>
                        </a:spcAft>
                      </a:pPr>
                      <a:r>
                        <a:rPr lang="en-US" sz="1600" b="1" dirty="0">
                          <a:solidFill>
                            <a:schemeClr val="tx1"/>
                          </a:solidFill>
                          <a:effectLst/>
                        </a:rPr>
                        <a:t>13.17</a:t>
                      </a:r>
                      <a:endParaRPr lang="en-US" sz="1600" b="1" dirty="0">
                        <a:solidFill>
                          <a:schemeClr val="tx1"/>
                        </a:solidFill>
                        <a:effectLst/>
                        <a:latin typeface="Times New Roman" charset="0"/>
                        <a:ea typeface="Calibri" charset="0"/>
                      </a:endParaRPr>
                    </a:p>
                  </a:txBody>
                  <a:tcPr marL="68580" marR="68580" marT="0" marB="0" anchor="ctr"/>
                </a:tc>
                <a:tc>
                  <a:txBody>
                    <a:bodyPr/>
                    <a:lstStyle/>
                    <a:p>
                      <a:pPr algn="ctr">
                        <a:spcAft>
                          <a:spcPts val="0"/>
                        </a:spcAft>
                      </a:pPr>
                      <a:r>
                        <a:rPr lang="en-US" sz="1600" b="0" dirty="0">
                          <a:solidFill>
                            <a:schemeClr val="tx1"/>
                          </a:solidFill>
                          <a:effectLst/>
                        </a:rPr>
                        <a:t>0.053</a:t>
                      </a:r>
                      <a:endParaRPr lang="en-US" sz="1600" b="0" dirty="0">
                        <a:solidFill>
                          <a:schemeClr val="tx1"/>
                        </a:solidFill>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13597</a:t>
                      </a:r>
                      <a:endParaRPr lang="en-US" sz="1600" dirty="0">
                        <a:effectLst/>
                        <a:latin typeface="Times New Roman" charset="0"/>
                        <a:ea typeface="Calibri" charset="0"/>
                      </a:endParaRPr>
                    </a:p>
                  </a:txBody>
                  <a:tcPr marL="68580" marR="68580" marT="0" marB="0" anchor="ctr"/>
                </a:tc>
                <a:extLst>
                  <a:ext uri="{0D108BD9-81ED-4DB2-BD59-A6C34878D82A}">
                    <a16:rowId xmlns:a16="http://schemas.microsoft.com/office/drawing/2014/main" val="10008"/>
                  </a:ext>
                </a:extLst>
              </a:tr>
              <a:tr h="0">
                <a:tc rowSpan="2">
                  <a:txBody>
                    <a:bodyPr/>
                    <a:lstStyle/>
                    <a:p>
                      <a:pPr algn="ctr">
                        <a:spcAft>
                          <a:spcPts val="0"/>
                        </a:spcAft>
                      </a:pPr>
                      <a:r>
                        <a:rPr lang="en-US" sz="1600" dirty="0">
                          <a:effectLst/>
                        </a:rPr>
                        <a:t>CM (</a:t>
                      </a:r>
                      <a:r>
                        <a:rPr lang="en-US" sz="1600" dirty="0" err="1">
                          <a:effectLst/>
                        </a:rPr>
                        <a:t>ambiental</a:t>
                      </a:r>
                      <a:r>
                        <a:rPr lang="en-US" sz="1600" dirty="0">
                          <a:effectLst/>
                        </a:rPr>
                        <a:t>)</a:t>
                      </a: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n-US" sz="1600" dirty="0">
                          <a:effectLst/>
                        </a:rPr>
                        <a:t>Normal</a:t>
                      </a:r>
                      <a:endParaRPr lang="en-US" sz="1600" dirty="0">
                        <a:effectLst/>
                        <a:latin typeface="Times New Roman" charset="0"/>
                        <a:ea typeface="Calibri" charset="0"/>
                      </a:endParaRPr>
                    </a:p>
                  </a:txBody>
                  <a:tcPr marL="68580" marR="68580" marT="0" marB="0" anchor="ctr"/>
                </a:tc>
                <a:tc>
                  <a:txBody>
                    <a:bodyPr/>
                    <a:lstStyle/>
                    <a:p>
                      <a:pPr marL="0" algn="ctr" defTabSz="914400" rtl="0" eaLnBrk="1" latinLnBrk="0" hangingPunct="1">
                        <a:lnSpc>
                          <a:spcPct val="115000"/>
                        </a:lnSpc>
                        <a:spcAft>
                          <a:spcPts val="0"/>
                        </a:spcAft>
                      </a:pPr>
                      <a:r>
                        <a:rPr lang="es-CO" sz="1600" kern="1200">
                          <a:solidFill>
                            <a:schemeClr val="dk1"/>
                          </a:solidFill>
                          <a:effectLst/>
                          <a:latin typeface="+mn-lt"/>
                          <a:ea typeface="+mn-ea"/>
                          <a:cs typeface="+mn-cs"/>
                        </a:rPr>
                        <a:t>6.84</a:t>
                      </a:r>
                      <a:endParaRPr lang="en-U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lnSpc>
                          <a:spcPct val="115000"/>
                        </a:lnSpc>
                        <a:spcAft>
                          <a:spcPts val="0"/>
                        </a:spcAft>
                      </a:pPr>
                      <a:r>
                        <a:rPr lang="es-CO" sz="1600" kern="1200">
                          <a:solidFill>
                            <a:schemeClr val="dk1"/>
                          </a:solidFill>
                          <a:effectLst/>
                          <a:latin typeface="+mn-lt"/>
                          <a:ea typeface="+mn-ea"/>
                          <a:cs typeface="+mn-cs"/>
                        </a:rPr>
                        <a:t>5.00</a:t>
                      </a:r>
                      <a:endParaRPr lang="en-U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lnSpc>
                          <a:spcPct val="115000"/>
                        </a:lnSpc>
                        <a:spcAft>
                          <a:spcPts val="0"/>
                        </a:spcAft>
                      </a:pPr>
                      <a:r>
                        <a:rPr lang="es-CO" sz="1600" kern="1200" dirty="0">
                          <a:solidFill>
                            <a:schemeClr val="dk1"/>
                          </a:solidFill>
                          <a:effectLst/>
                          <a:latin typeface="+mn-lt"/>
                          <a:ea typeface="+mn-ea"/>
                          <a:cs typeface="+mn-cs"/>
                        </a:rPr>
                        <a:t>1.84</a:t>
                      </a:r>
                      <a:endParaRPr lang="en-U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lnSpc>
                          <a:spcPct val="115000"/>
                        </a:lnSpc>
                        <a:spcAft>
                          <a:spcPts val="0"/>
                        </a:spcAft>
                      </a:pPr>
                      <a:r>
                        <a:rPr lang="es-CO" sz="1600" kern="1200" dirty="0">
                          <a:solidFill>
                            <a:schemeClr val="dk1"/>
                          </a:solidFill>
                          <a:effectLst/>
                          <a:latin typeface="+mn-lt"/>
                          <a:ea typeface="+mn-ea"/>
                          <a:cs typeface="+mn-cs"/>
                        </a:rPr>
                        <a:t>87.81</a:t>
                      </a:r>
                      <a:endParaRPr lang="en-U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lnSpc>
                          <a:spcPct val="115000"/>
                        </a:lnSpc>
                        <a:spcAft>
                          <a:spcPts val="0"/>
                        </a:spcAft>
                      </a:pPr>
                      <a:r>
                        <a:rPr lang="es-CO" sz="1600" b="0" kern="1200" dirty="0">
                          <a:solidFill>
                            <a:schemeClr val="tx1"/>
                          </a:solidFill>
                          <a:effectLst/>
                          <a:latin typeface="+mn-lt"/>
                          <a:ea typeface="+mn-ea"/>
                          <a:cs typeface="+mn-cs"/>
                        </a:rPr>
                        <a:t>0.02</a:t>
                      </a:r>
                      <a:endParaRPr lang="en-US" sz="1600" b="0" kern="1200" dirty="0">
                        <a:solidFill>
                          <a:schemeClr val="tx1"/>
                        </a:solidFill>
                        <a:effectLst/>
                        <a:latin typeface="+mn-lt"/>
                        <a:ea typeface="+mn-ea"/>
                        <a:cs typeface="+mn-cs"/>
                      </a:endParaRPr>
                    </a:p>
                  </a:txBody>
                  <a:tcPr marL="44450" marR="44450" marT="0" marB="0" anchor="ctr"/>
                </a:tc>
                <a:tc>
                  <a:txBody>
                    <a:bodyPr/>
                    <a:lstStyle/>
                    <a:p>
                      <a:pPr marL="0" algn="ctr" defTabSz="914400" rtl="0" eaLnBrk="1" latinLnBrk="0" hangingPunct="1">
                        <a:lnSpc>
                          <a:spcPct val="115000"/>
                        </a:lnSpc>
                        <a:spcAft>
                          <a:spcPts val="0"/>
                        </a:spcAft>
                      </a:pPr>
                      <a:r>
                        <a:rPr lang="es-CO" sz="1600" kern="1200">
                          <a:solidFill>
                            <a:schemeClr val="dk1"/>
                          </a:solidFill>
                          <a:effectLst/>
                          <a:latin typeface="+mn-lt"/>
                          <a:ea typeface="+mn-ea"/>
                          <a:cs typeface="+mn-cs"/>
                        </a:rPr>
                        <a:t>14326</a:t>
                      </a:r>
                      <a:endParaRPr lang="en-US" sz="1600" kern="120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0009"/>
                  </a:ext>
                </a:extLst>
              </a:tr>
              <a:tr h="0">
                <a:tc vMerge="1">
                  <a:txBody>
                    <a:bodyPr/>
                    <a:lstStyle/>
                    <a:p>
                      <a:endParaRPr lang="en-US"/>
                    </a:p>
                  </a:txBody>
                  <a:tcPr/>
                </a:tc>
                <a:tc>
                  <a:txBody>
                    <a:bodyPr/>
                    <a:lstStyle/>
                    <a:p>
                      <a:pPr algn="ctr">
                        <a:spcAft>
                          <a:spcPts val="0"/>
                        </a:spcAft>
                      </a:pPr>
                      <a:r>
                        <a:rPr lang="en-US" sz="1600">
                          <a:effectLst/>
                        </a:rPr>
                        <a:t>PSM</a:t>
                      </a:r>
                      <a:endParaRPr lang="en-US" sz="1600">
                        <a:effectLst/>
                        <a:latin typeface="Times New Roman" charset="0"/>
                        <a:ea typeface="Calibri" charset="0"/>
                      </a:endParaRPr>
                    </a:p>
                  </a:txBody>
                  <a:tcPr marL="68580" marR="68580" marT="0" marB="0" anchor="ctr"/>
                </a:tc>
                <a:tc>
                  <a:txBody>
                    <a:bodyPr/>
                    <a:lstStyle/>
                    <a:p>
                      <a:pPr marL="0" algn="ctr" defTabSz="914400" rtl="0" eaLnBrk="1" latinLnBrk="0" hangingPunct="1">
                        <a:lnSpc>
                          <a:spcPct val="115000"/>
                        </a:lnSpc>
                        <a:spcAft>
                          <a:spcPts val="0"/>
                        </a:spcAft>
                      </a:pPr>
                      <a:r>
                        <a:rPr lang="es-CO" sz="1600" kern="1200" dirty="0">
                          <a:solidFill>
                            <a:schemeClr val="dk1"/>
                          </a:solidFill>
                          <a:effectLst/>
                          <a:latin typeface="+mn-lt"/>
                          <a:ea typeface="+mn-ea"/>
                          <a:cs typeface="+mn-cs"/>
                        </a:rPr>
                        <a:t>6.84</a:t>
                      </a:r>
                      <a:endParaRPr lang="en-U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lnSpc>
                          <a:spcPct val="115000"/>
                        </a:lnSpc>
                        <a:spcAft>
                          <a:spcPts val="0"/>
                        </a:spcAft>
                      </a:pPr>
                      <a:r>
                        <a:rPr lang="es-CO" sz="1600" kern="1200">
                          <a:solidFill>
                            <a:schemeClr val="dk1"/>
                          </a:solidFill>
                          <a:effectLst/>
                          <a:latin typeface="+mn-lt"/>
                          <a:ea typeface="+mn-ea"/>
                          <a:cs typeface="+mn-cs"/>
                        </a:rPr>
                        <a:t>5.40</a:t>
                      </a:r>
                      <a:endParaRPr lang="en-U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lnSpc>
                          <a:spcPct val="115000"/>
                        </a:lnSpc>
                        <a:spcAft>
                          <a:spcPts val="0"/>
                        </a:spcAft>
                      </a:pPr>
                      <a:r>
                        <a:rPr lang="es-CO" sz="1600" b="1" kern="1200" dirty="0">
                          <a:solidFill>
                            <a:schemeClr val="dk1"/>
                          </a:solidFill>
                          <a:effectLst/>
                          <a:latin typeface="+mn-lt"/>
                          <a:ea typeface="+mn-ea"/>
                          <a:cs typeface="+mn-cs"/>
                        </a:rPr>
                        <a:t>1.44</a:t>
                      </a:r>
                      <a:endParaRPr lang="en-US" sz="1600" b="1"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lnSpc>
                          <a:spcPct val="115000"/>
                        </a:lnSpc>
                        <a:spcAft>
                          <a:spcPts val="0"/>
                        </a:spcAft>
                      </a:pPr>
                      <a:r>
                        <a:rPr lang="es-CO" sz="1600" b="1" kern="1200" dirty="0">
                          <a:solidFill>
                            <a:schemeClr val="dk1"/>
                          </a:solidFill>
                          <a:effectLst/>
                          <a:latin typeface="+mn-lt"/>
                          <a:ea typeface="+mn-ea"/>
                          <a:cs typeface="+mn-cs"/>
                        </a:rPr>
                        <a:t>19.62</a:t>
                      </a:r>
                      <a:endParaRPr lang="en-US" sz="1600" b="1"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lnSpc>
                          <a:spcPct val="115000"/>
                        </a:lnSpc>
                        <a:spcAft>
                          <a:spcPts val="0"/>
                        </a:spcAft>
                      </a:pPr>
                      <a:r>
                        <a:rPr lang="es-CO" sz="1600" b="0" kern="1200" dirty="0">
                          <a:solidFill>
                            <a:schemeClr val="tx1"/>
                          </a:solidFill>
                          <a:effectLst/>
                          <a:latin typeface="+mn-lt"/>
                          <a:ea typeface="+mn-ea"/>
                          <a:cs typeface="+mn-cs"/>
                        </a:rPr>
                        <a:t>0.07</a:t>
                      </a:r>
                      <a:endParaRPr lang="en-US" sz="1600" b="0" kern="1200" dirty="0">
                        <a:solidFill>
                          <a:schemeClr val="tx1"/>
                        </a:solidFill>
                        <a:effectLst/>
                        <a:latin typeface="+mn-lt"/>
                        <a:ea typeface="+mn-ea"/>
                        <a:cs typeface="+mn-cs"/>
                      </a:endParaRPr>
                    </a:p>
                  </a:txBody>
                  <a:tcPr marL="44450" marR="44450" marT="0" marB="0" anchor="ctr"/>
                </a:tc>
                <a:tc>
                  <a:txBody>
                    <a:bodyPr/>
                    <a:lstStyle/>
                    <a:p>
                      <a:pPr marL="0" algn="ctr" defTabSz="914400" rtl="0" eaLnBrk="1" latinLnBrk="0" hangingPunct="1">
                        <a:lnSpc>
                          <a:spcPct val="115000"/>
                        </a:lnSpc>
                        <a:spcAft>
                          <a:spcPts val="0"/>
                        </a:spcAft>
                      </a:pPr>
                      <a:r>
                        <a:rPr lang="es-CO" sz="1600" kern="1200" dirty="0">
                          <a:solidFill>
                            <a:schemeClr val="dk1"/>
                          </a:solidFill>
                          <a:effectLst/>
                          <a:latin typeface="+mn-lt"/>
                          <a:ea typeface="+mn-ea"/>
                          <a:cs typeface="+mn-cs"/>
                        </a:rPr>
                        <a:t>14189</a:t>
                      </a:r>
                      <a:endParaRPr lang="en-US" sz="160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0010"/>
                  </a:ext>
                </a:extLst>
              </a:tr>
            </a:tbl>
          </a:graphicData>
        </a:graphic>
      </p:graphicFrame>
      <p:sp>
        <p:nvSpPr>
          <p:cNvPr id="7" name="TextBox 6"/>
          <p:cNvSpPr txBox="1"/>
          <p:nvPr/>
        </p:nvSpPr>
        <p:spPr>
          <a:xfrm>
            <a:off x="350874" y="1459693"/>
            <a:ext cx="11461897" cy="1909517"/>
          </a:xfrm>
          <a:prstGeom prst="rect">
            <a:avLst/>
          </a:prstGeom>
          <a:solidFill>
            <a:schemeClr val="bg1"/>
          </a:solidFill>
          <a:ln>
            <a:noFill/>
          </a:ln>
        </p:spPr>
        <p:txBody>
          <a:bodyPr wrap="square" rtlCol="0">
            <a:noAutofit/>
          </a:bodyPr>
          <a:lstStyle/>
          <a:p>
            <a:pPr marL="285750" indent="-285750">
              <a:buFont typeface="Arial" charset="0"/>
              <a:buChar char="•"/>
            </a:pPr>
            <a:r>
              <a:rPr lang="es-ES_tradnl" sz="2000" dirty="0"/>
              <a:t>Rango de cero a la cantidad de variables ambientales que dispone cada base.</a:t>
            </a:r>
          </a:p>
          <a:p>
            <a:pPr marL="285750" indent="-285750">
              <a:buFont typeface="Arial" charset="0"/>
              <a:buChar char="•"/>
            </a:pPr>
            <a:endParaRPr lang="es-ES_tradnl" sz="800" dirty="0"/>
          </a:p>
          <a:p>
            <a:pPr marL="285750" indent="-285750">
              <a:buFont typeface="Arial" charset="0"/>
              <a:buChar char="•"/>
            </a:pPr>
            <a:r>
              <a:rPr lang="es-ES_tradnl" sz="2000" dirty="0"/>
              <a:t>En promedio, las unidades formales realizan no más de una actividad adicional con estándares verdes </a:t>
            </a:r>
          </a:p>
          <a:p>
            <a:pPr marL="285750" indent="-285750">
              <a:buFont typeface="Arial" charset="0"/>
              <a:buChar char="•"/>
            </a:pPr>
            <a:endParaRPr lang="es-ES_tradnl" sz="800" dirty="0"/>
          </a:p>
          <a:p>
            <a:pPr marL="285750" indent="-285750">
              <a:buFont typeface="Arial" charset="0"/>
              <a:buChar char="•"/>
            </a:pPr>
            <a:r>
              <a:rPr lang="es-ES_tradnl" sz="2000" dirty="0"/>
              <a:t>Los resultados no se pueden interpretar como efectos diferenciales entre sectores porque utilizan diferentes medidas de informalidad, fuentes de información y variables de control</a:t>
            </a:r>
          </a:p>
          <a:p>
            <a:pPr marL="285750" indent="-285750">
              <a:buFont typeface="Arial" charset="0"/>
              <a:buChar char="•"/>
            </a:pPr>
            <a:endParaRPr lang="es-ES_tradnl" sz="800" dirty="0"/>
          </a:p>
          <a:p>
            <a:pPr marL="285750" indent="-285750">
              <a:buFont typeface="Arial" charset="0"/>
              <a:buChar char="•"/>
            </a:pPr>
            <a:r>
              <a:rPr lang="es-ES_tradnl" sz="2000" dirty="0"/>
              <a:t>El ejercicio con informalidad ambiental tiene más efecto sobre el cumplimiento de estándares ambientales</a:t>
            </a:r>
          </a:p>
        </p:txBody>
      </p:sp>
    </p:spTree>
    <p:extLst>
      <p:ext uri="{BB962C8B-B14F-4D97-AF65-F5344CB8AC3E}">
        <p14:creationId xmlns:p14="http://schemas.microsoft.com/office/powerpoint/2010/main" val="1647003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solidFill>
                  <a:schemeClr val="accent1"/>
                </a:solidFill>
              </a:rPr>
              <a:t>Determinantes del índice de incumplimiento de estándares ambientales en el CM</a:t>
            </a:r>
            <a:br>
              <a:rPr lang="en-US" dirty="0"/>
            </a:b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335635109"/>
              </p:ext>
            </p:extLst>
          </p:nvPr>
        </p:nvGraphicFramePr>
        <p:xfrm>
          <a:off x="5231218" y="1576843"/>
          <a:ext cx="6592896" cy="4572000"/>
        </p:xfrm>
        <a:graphic>
          <a:graphicData uri="http://schemas.openxmlformats.org/drawingml/2006/table">
            <a:tbl>
              <a:tblPr firstRow="1" firstCol="1">
                <a:tableStyleId>{B301B821-A1FF-4177-AEE7-76D212191A09}</a:tableStyleId>
              </a:tblPr>
              <a:tblGrid>
                <a:gridCol w="3809429">
                  <a:extLst>
                    <a:ext uri="{9D8B030D-6E8A-4147-A177-3AD203B41FA5}">
                      <a16:colId xmlns:a16="http://schemas.microsoft.com/office/drawing/2014/main" val="20000"/>
                    </a:ext>
                  </a:extLst>
                </a:gridCol>
                <a:gridCol w="1581150">
                  <a:extLst>
                    <a:ext uri="{9D8B030D-6E8A-4147-A177-3AD203B41FA5}">
                      <a16:colId xmlns:a16="http://schemas.microsoft.com/office/drawing/2014/main" val="20001"/>
                    </a:ext>
                  </a:extLst>
                </a:gridCol>
                <a:gridCol w="1202317">
                  <a:extLst>
                    <a:ext uri="{9D8B030D-6E8A-4147-A177-3AD203B41FA5}">
                      <a16:colId xmlns:a16="http://schemas.microsoft.com/office/drawing/2014/main" val="20002"/>
                    </a:ext>
                  </a:extLst>
                </a:gridCol>
              </a:tblGrid>
              <a:tr h="0">
                <a:tc>
                  <a:txBody>
                    <a:bodyPr/>
                    <a:lstStyle/>
                    <a:p>
                      <a:pPr marL="0" algn="ctr" defTabSz="457200" rtl="0" eaLnBrk="1" latinLnBrk="0" hangingPunct="1">
                        <a:spcAft>
                          <a:spcPts val="0"/>
                        </a:spcAft>
                      </a:pPr>
                      <a:r>
                        <a:rPr lang="es-CO" sz="2000" kern="1200" dirty="0">
                          <a:effectLst/>
                        </a:rPr>
                        <a:t> </a:t>
                      </a:r>
                      <a:endParaRPr lang="en-US" sz="2000" kern="1200" dirty="0">
                        <a:solidFill>
                          <a:schemeClr val="bg1"/>
                        </a:solidFill>
                        <a:effectLst/>
                        <a:latin typeface="+mn-lt"/>
                        <a:ea typeface="+mn-ea"/>
                        <a:cs typeface="+mn-cs"/>
                      </a:endParaRPr>
                    </a:p>
                  </a:txBody>
                  <a:tcPr marL="47625" marR="47625" marT="0" marB="0"/>
                </a:tc>
                <a:tc>
                  <a:txBody>
                    <a:bodyPr/>
                    <a:lstStyle/>
                    <a:p>
                      <a:pPr marL="0" algn="ctr" defTabSz="457200" rtl="0" eaLnBrk="1" latinLnBrk="0" hangingPunct="1">
                        <a:spcAft>
                          <a:spcPts val="0"/>
                        </a:spcAft>
                      </a:pPr>
                      <a:r>
                        <a:rPr lang="en-US" sz="2000" kern="1200" dirty="0">
                          <a:effectLst/>
                        </a:rPr>
                        <a:t>(1)</a:t>
                      </a:r>
                      <a:endParaRPr lang="en-US" sz="2000" kern="1200" dirty="0">
                        <a:solidFill>
                          <a:schemeClr val="bg1"/>
                        </a:solidFill>
                        <a:effectLst/>
                        <a:latin typeface="+mn-lt"/>
                        <a:ea typeface="+mn-ea"/>
                        <a:cs typeface="+mn-cs"/>
                      </a:endParaRPr>
                    </a:p>
                  </a:txBody>
                  <a:tcPr marL="47625" marR="47625" marT="0" marB="0"/>
                </a:tc>
                <a:tc>
                  <a:txBody>
                    <a:bodyPr/>
                    <a:lstStyle/>
                    <a:p>
                      <a:pPr marL="0" algn="ctr" defTabSz="457200" rtl="0" eaLnBrk="1" latinLnBrk="0" hangingPunct="1">
                        <a:spcAft>
                          <a:spcPts val="0"/>
                        </a:spcAft>
                      </a:pPr>
                      <a:r>
                        <a:rPr lang="en-US" sz="2000" kern="1200" dirty="0">
                          <a:effectLst/>
                        </a:rPr>
                        <a:t>(2)</a:t>
                      </a:r>
                      <a:endParaRPr lang="en-US" sz="2000" kern="1200" dirty="0">
                        <a:solidFill>
                          <a:schemeClr val="bg1"/>
                        </a:solidFill>
                        <a:effectLst/>
                        <a:latin typeface="+mn-lt"/>
                        <a:ea typeface="+mn-ea"/>
                        <a:cs typeface="+mn-cs"/>
                      </a:endParaRPr>
                    </a:p>
                  </a:txBody>
                  <a:tcPr marL="47625" marR="47625" marT="0" marB="0"/>
                </a:tc>
                <a:extLst>
                  <a:ext uri="{0D108BD9-81ED-4DB2-BD59-A6C34878D82A}">
                    <a16:rowId xmlns:a16="http://schemas.microsoft.com/office/drawing/2014/main" val="10000"/>
                  </a:ext>
                </a:extLst>
              </a:tr>
              <a:tr h="262265">
                <a:tc rowSpan="2">
                  <a:txBody>
                    <a:bodyPr/>
                    <a:lstStyle/>
                    <a:p>
                      <a:pPr marL="0" algn="ctr" defTabSz="457200" rtl="0" eaLnBrk="1" latinLnBrk="0" hangingPunct="1">
                        <a:spcAft>
                          <a:spcPts val="0"/>
                        </a:spcAft>
                      </a:pPr>
                      <a:r>
                        <a:rPr lang="en-US" sz="2000" b="0" kern="1200" dirty="0">
                          <a:solidFill>
                            <a:schemeClr val="bg1"/>
                          </a:solidFill>
                          <a:effectLst/>
                        </a:rPr>
                        <a:t> Variables</a:t>
                      </a:r>
                      <a:endParaRPr lang="en-US" sz="2000" b="0" kern="1200" dirty="0">
                        <a:solidFill>
                          <a:schemeClr val="bg1"/>
                        </a:solidFill>
                        <a:effectLst/>
                        <a:latin typeface="+mn-lt"/>
                        <a:ea typeface="+mn-ea"/>
                        <a:cs typeface="+mn-cs"/>
                      </a:endParaRPr>
                    </a:p>
                  </a:txBody>
                  <a:tcPr marL="47625" marR="47625" marT="0" marB="0" anchor="ctr">
                    <a:solidFill>
                      <a:schemeClr val="accent1"/>
                    </a:solidFill>
                  </a:tcPr>
                </a:tc>
                <a:tc gridSpan="2">
                  <a:txBody>
                    <a:bodyPr/>
                    <a:lstStyle/>
                    <a:p>
                      <a:pPr marL="0" algn="ctr" defTabSz="457200" rtl="0" eaLnBrk="1" latinLnBrk="0" hangingPunct="1">
                        <a:spcAft>
                          <a:spcPts val="0"/>
                        </a:spcAft>
                      </a:pPr>
                      <a:endParaRPr lang="en-US" sz="2000" b="1" kern="1200" dirty="0">
                        <a:solidFill>
                          <a:schemeClr val="bg1"/>
                        </a:solidFill>
                        <a:effectLst/>
                        <a:latin typeface="+mn-lt"/>
                        <a:ea typeface="+mn-ea"/>
                        <a:cs typeface="+mn-cs"/>
                      </a:endParaRPr>
                    </a:p>
                  </a:txBody>
                  <a:tcPr marL="47625" marR="47625" marT="0" marB="0">
                    <a:solidFill>
                      <a:schemeClr val="accent1"/>
                    </a:solidFill>
                  </a:tcPr>
                </a:tc>
                <a:tc hMerge="1">
                  <a:txBody>
                    <a:bodyPr/>
                    <a:lstStyle/>
                    <a:p>
                      <a:pPr marL="0" algn="ctr" defTabSz="457200" rtl="0" eaLnBrk="1" latinLnBrk="0" hangingPunct="1">
                        <a:spcAft>
                          <a:spcPts val="0"/>
                        </a:spcAft>
                      </a:pPr>
                      <a:endParaRPr lang="en-US" sz="1600" kern="1200" dirty="0">
                        <a:solidFill>
                          <a:schemeClr val="dk1"/>
                        </a:solidFill>
                        <a:effectLst/>
                        <a:latin typeface="+mn-lt"/>
                        <a:ea typeface="+mn-ea"/>
                        <a:cs typeface="+mn-cs"/>
                      </a:endParaRPr>
                    </a:p>
                  </a:txBody>
                  <a:tcPr marL="47625" marR="47625" marT="0" marB="0"/>
                </a:tc>
                <a:extLst>
                  <a:ext uri="{0D108BD9-81ED-4DB2-BD59-A6C34878D82A}">
                    <a16:rowId xmlns:a16="http://schemas.microsoft.com/office/drawing/2014/main" val="10001"/>
                  </a:ext>
                </a:extLst>
              </a:tr>
              <a:tr h="106045">
                <a:tc vMerge="1">
                  <a:txBody>
                    <a:bodyPr/>
                    <a:lstStyle/>
                    <a:p>
                      <a:pPr marL="0" algn="ctr" defTabSz="457200" rtl="0" eaLnBrk="1" latinLnBrk="0" hangingPunct="1">
                        <a:spcAft>
                          <a:spcPts val="0"/>
                        </a:spcAft>
                      </a:pPr>
                      <a:endParaRPr lang="en-US" sz="2000" kern="1200" dirty="0">
                        <a:solidFill>
                          <a:schemeClr val="dk1"/>
                        </a:solidFill>
                        <a:effectLst/>
                        <a:latin typeface="+mn-lt"/>
                        <a:ea typeface="+mn-ea"/>
                        <a:cs typeface="+mn-cs"/>
                      </a:endParaRPr>
                    </a:p>
                  </a:txBody>
                  <a:tcPr marL="47625" marR="47625" marT="0" marB="0"/>
                </a:tc>
                <a:tc>
                  <a:txBody>
                    <a:bodyPr/>
                    <a:lstStyle/>
                    <a:p>
                      <a:pPr marL="0" algn="ctr" defTabSz="457200" rtl="0" eaLnBrk="1" latinLnBrk="0" hangingPunct="1">
                        <a:spcAft>
                          <a:spcPts val="0"/>
                        </a:spcAft>
                      </a:pPr>
                      <a:r>
                        <a:rPr lang="en-US" sz="2000" kern="1200" dirty="0" err="1">
                          <a:solidFill>
                            <a:schemeClr val="bg1"/>
                          </a:solidFill>
                          <a:effectLst/>
                        </a:rPr>
                        <a:t>Coef</a:t>
                      </a:r>
                      <a:endParaRPr lang="en-US" sz="2000" b="1" kern="1200" dirty="0">
                        <a:solidFill>
                          <a:schemeClr val="bg1"/>
                        </a:solidFill>
                        <a:effectLst/>
                        <a:latin typeface="+mn-lt"/>
                        <a:ea typeface="+mn-ea"/>
                        <a:cs typeface="+mn-cs"/>
                      </a:endParaRPr>
                    </a:p>
                  </a:txBody>
                  <a:tcPr marL="47625" marR="47625" marT="0" marB="0">
                    <a:solidFill>
                      <a:schemeClr val="accent1"/>
                    </a:solidFill>
                  </a:tcPr>
                </a:tc>
                <a:tc>
                  <a:txBody>
                    <a:bodyPr/>
                    <a:lstStyle/>
                    <a:p>
                      <a:pPr marL="0" algn="ctr" defTabSz="457200" rtl="0" eaLnBrk="1" latinLnBrk="0" hangingPunct="1">
                        <a:spcAft>
                          <a:spcPts val="0"/>
                        </a:spcAft>
                      </a:pPr>
                      <a:r>
                        <a:rPr lang="en-US" sz="2000" kern="1200" dirty="0">
                          <a:solidFill>
                            <a:schemeClr val="bg1"/>
                          </a:solidFill>
                          <a:effectLst/>
                        </a:rPr>
                        <a:t>S.E.</a:t>
                      </a:r>
                      <a:endParaRPr lang="en-US" sz="2000" b="1" kern="1200" dirty="0">
                        <a:solidFill>
                          <a:schemeClr val="bg1"/>
                        </a:solidFill>
                        <a:effectLst/>
                        <a:latin typeface="+mn-lt"/>
                        <a:ea typeface="+mn-ea"/>
                        <a:cs typeface="+mn-cs"/>
                      </a:endParaRPr>
                    </a:p>
                  </a:txBody>
                  <a:tcPr marL="47625" marR="47625" marT="0" marB="0">
                    <a:solidFill>
                      <a:schemeClr val="accent1"/>
                    </a:solidFill>
                  </a:tcPr>
                </a:tc>
                <a:extLst>
                  <a:ext uri="{0D108BD9-81ED-4DB2-BD59-A6C34878D82A}">
                    <a16:rowId xmlns:a16="http://schemas.microsoft.com/office/drawing/2014/main" val="10002"/>
                  </a:ext>
                </a:extLst>
              </a:tr>
              <a:tr h="0">
                <a:tc>
                  <a:txBody>
                    <a:bodyPr/>
                    <a:lstStyle/>
                    <a:p>
                      <a:pPr marL="0" algn="l" defTabSz="457200" rtl="0" eaLnBrk="1" latinLnBrk="0" hangingPunct="1">
                        <a:spcAft>
                          <a:spcPts val="0"/>
                        </a:spcAft>
                      </a:pPr>
                      <a:r>
                        <a:rPr lang="es-ES_tradnl" sz="2000" b="0" kern="1200" noProof="0" dirty="0">
                          <a:effectLst/>
                        </a:rPr>
                        <a:t>Informalidad de títulos</a:t>
                      </a:r>
                      <a:endParaRPr lang="es-ES_tradnl" sz="2000" b="0" kern="1200" noProof="0" dirty="0">
                        <a:solidFill>
                          <a:schemeClr val="bg1"/>
                        </a:solidFill>
                        <a:effectLst/>
                        <a:latin typeface="+mn-lt"/>
                        <a:ea typeface="+mn-ea"/>
                        <a:cs typeface="+mn-cs"/>
                      </a:endParaRPr>
                    </a:p>
                  </a:txBody>
                  <a:tcPr marL="47625" marR="47625" marT="0" marB="0"/>
                </a:tc>
                <a:tc>
                  <a:txBody>
                    <a:bodyPr/>
                    <a:lstStyle/>
                    <a:p>
                      <a:pPr marL="0" algn="ctr" defTabSz="457200" rtl="0" eaLnBrk="1" latinLnBrk="0" hangingPunct="1">
                        <a:spcAft>
                          <a:spcPts val="0"/>
                        </a:spcAft>
                      </a:pPr>
                      <a:r>
                        <a:rPr lang="en-US" sz="2000" kern="1200" dirty="0">
                          <a:effectLst/>
                        </a:rPr>
                        <a:t>0.569***</a:t>
                      </a:r>
                      <a:endParaRPr lang="en-US" sz="2000" kern="1200" dirty="0">
                        <a:solidFill>
                          <a:schemeClr val="dk1"/>
                        </a:solidFill>
                        <a:effectLst/>
                        <a:latin typeface="+mn-lt"/>
                        <a:ea typeface="+mn-ea"/>
                        <a:cs typeface="+mn-cs"/>
                      </a:endParaRPr>
                    </a:p>
                  </a:txBody>
                  <a:tcPr marL="47625" marR="47625" marT="0" marB="0"/>
                </a:tc>
                <a:tc>
                  <a:txBody>
                    <a:bodyPr/>
                    <a:lstStyle/>
                    <a:p>
                      <a:pPr marL="0" algn="ctr" defTabSz="457200" rtl="0" eaLnBrk="1" latinLnBrk="0" hangingPunct="1">
                        <a:spcAft>
                          <a:spcPts val="0"/>
                        </a:spcAft>
                      </a:pPr>
                      <a:r>
                        <a:rPr lang="en-US" sz="2000" kern="1200" dirty="0">
                          <a:effectLst/>
                        </a:rPr>
                        <a:t>0.023</a:t>
                      </a:r>
                      <a:endParaRPr lang="en-US" sz="2000" kern="1200" dirty="0">
                        <a:solidFill>
                          <a:schemeClr val="dk1"/>
                        </a:solidFill>
                        <a:effectLst/>
                        <a:latin typeface="+mn-lt"/>
                        <a:ea typeface="+mn-ea"/>
                        <a:cs typeface="+mn-cs"/>
                      </a:endParaRPr>
                    </a:p>
                  </a:txBody>
                  <a:tcPr marL="47625" marR="47625" marT="0" marB="0"/>
                </a:tc>
                <a:extLst>
                  <a:ext uri="{0D108BD9-81ED-4DB2-BD59-A6C34878D82A}">
                    <a16:rowId xmlns:a16="http://schemas.microsoft.com/office/drawing/2014/main" val="10003"/>
                  </a:ext>
                </a:extLst>
              </a:tr>
              <a:tr h="0">
                <a:tc>
                  <a:txBody>
                    <a:bodyPr/>
                    <a:lstStyle/>
                    <a:p>
                      <a:pPr marL="0" algn="l" defTabSz="457200" rtl="0" eaLnBrk="1" latinLnBrk="0" hangingPunct="1">
                        <a:spcAft>
                          <a:spcPts val="0"/>
                        </a:spcAft>
                      </a:pPr>
                      <a:r>
                        <a:rPr lang="es-ES_tradnl" sz="2000" b="0" kern="1200" noProof="0" dirty="0">
                          <a:effectLst/>
                        </a:rPr>
                        <a:t>Grandes</a:t>
                      </a:r>
                      <a:endParaRPr lang="es-ES_tradnl" sz="2000" b="0" kern="1200" noProof="0" dirty="0">
                        <a:solidFill>
                          <a:schemeClr val="bg1"/>
                        </a:solidFill>
                        <a:effectLst/>
                        <a:latin typeface="+mn-lt"/>
                        <a:ea typeface="+mn-ea"/>
                        <a:cs typeface="+mn-cs"/>
                      </a:endParaRPr>
                    </a:p>
                  </a:txBody>
                  <a:tcPr marL="47625" marR="47625" marT="0" marB="0">
                    <a:solidFill>
                      <a:schemeClr val="tx2">
                        <a:lumMod val="20000"/>
                        <a:lumOff val="80000"/>
                      </a:schemeClr>
                    </a:solidFill>
                  </a:tcPr>
                </a:tc>
                <a:tc>
                  <a:txBody>
                    <a:bodyPr/>
                    <a:lstStyle/>
                    <a:p>
                      <a:pPr marL="0" algn="ctr" defTabSz="457200" rtl="0" eaLnBrk="1" latinLnBrk="0" hangingPunct="1">
                        <a:spcAft>
                          <a:spcPts val="0"/>
                        </a:spcAft>
                      </a:pPr>
                      <a:r>
                        <a:rPr lang="en-US" sz="2000" kern="1200" dirty="0">
                          <a:effectLst/>
                        </a:rPr>
                        <a:t>-1.610***</a:t>
                      </a:r>
                      <a:endParaRPr lang="en-US" sz="2000" kern="1200" dirty="0">
                        <a:solidFill>
                          <a:schemeClr val="dk1"/>
                        </a:solidFill>
                        <a:effectLst/>
                        <a:latin typeface="+mn-lt"/>
                        <a:ea typeface="+mn-ea"/>
                        <a:cs typeface="+mn-cs"/>
                      </a:endParaRPr>
                    </a:p>
                  </a:txBody>
                  <a:tcPr marL="47625" marR="47625" marT="0" marB="0">
                    <a:solidFill>
                      <a:schemeClr val="tx2">
                        <a:lumMod val="20000"/>
                        <a:lumOff val="80000"/>
                      </a:schemeClr>
                    </a:solidFill>
                  </a:tcPr>
                </a:tc>
                <a:tc>
                  <a:txBody>
                    <a:bodyPr/>
                    <a:lstStyle/>
                    <a:p>
                      <a:pPr marL="0" algn="ctr" defTabSz="457200" rtl="0" eaLnBrk="1" latinLnBrk="0" hangingPunct="1">
                        <a:spcAft>
                          <a:spcPts val="0"/>
                        </a:spcAft>
                      </a:pPr>
                      <a:r>
                        <a:rPr lang="en-US" sz="2000" kern="1200" dirty="0">
                          <a:effectLst/>
                        </a:rPr>
                        <a:t>0.078</a:t>
                      </a:r>
                      <a:endParaRPr lang="en-US" sz="2000" kern="1200" dirty="0">
                        <a:solidFill>
                          <a:schemeClr val="dk1"/>
                        </a:solidFill>
                        <a:effectLst/>
                        <a:latin typeface="+mn-lt"/>
                        <a:ea typeface="+mn-ea"/>
                        <a:cs typeface="+mn-cs"/>
                      </a:endParaRPr>
                    </a:p>
                  </a:txBody>
                  <a:tcPr marL="47625" marR="47625" marT="0" marB="0">
                    <a:solidFill>
                      <a:schemeClr val="tx2">
                        <a:lumMod val="20000"/>
                        <a:lumOff val="80000"/>
                      </a:schemeClr>
                    </a:solidFill>
                  </a:tcPr>
                </a:tc>
                <a:extLst>
                  <a:ext uri="{0D108BD9-81ED-4DB2-BD59-A6C34878D82A}">
                    <a16:rowId xmlns:a16="http://schemas.microsoft.com/office/drawing/2014/main" val="10004"/>
                  </a:ext>
                </a:extLst>
              </a:tr>
              <a:tr h="0">
                <a:tc>
                  <a:txBody>
                    <a:bodyPr/>
                    <a:lstStyle/>
                    <a:p>
                      <a:pPr marL="0" algn="l" defTabSz="457200" rtl="0" eaLnBrk="1" latinLnBrk="0" hangingPunct="1">
                        <a:spcAft>
                          <a:spcPts val="0"/>
                        </a:spcAft>
                      </a:pPr>
                      <a:r>
                        <a:rPr lang="es-ES_tradnl" sz="2000" b="0" kern="1200" noProof="0" dirty="0">
                          <a:effectLst/>
                        </a:rPr>
                        <a:t>Pequeñas</a:t>
                      </a:r>
                      <a:endParaRPr lang="es-ES_tradnl" sz="2000" b="0" kern="1200" noProof="0" dirty="0">
                        <a:solidFill>
                          <a:schemeClr val="bg1"/>
                        </a:solidFill>
                        <a:effectLst/>
                        <a:latin typeface="+mn-lt"/>
                        <a:ea typeface="+mn-ea"/>
                        <a:cs typeface="+mn-cs"/>
                      </a:endParaRPr>
                    </a:p>
                  </a:txBody>
                  <a:tcPr marL="47625" marR="47625" marT="0" marB="0">
                    <a:solidFill>
                      <a:schemeClr val="tx2">
                        <a:lumMod val="20000"/>
                        <a:lumOff val="80000"/>
                      </a:schemeClr>
                    </a:solidFill>
                  </a:tcPr>
                </a:tc>
                <a:tc>
                  <a:txBody>
                    <a:bodyPr/>
                    <a:lstStyle/>
                    <a:p>
                      <a:pPr marL="0" algn="ctr" defTabSz="457200" rtl="0" eaLnBrk="1" latinLnBrk="0" hangingPunct="1">
                        <a:spcAft>
                          <a:spcPts val="0"/>
                        </a:spcAft>
                      </a:pPr>
                      <a:r>
                        <a:rPr lang="en-US" sz="2000" kern="1200" dirty="0">
                          <a:effectLst/>
                        </a:rPr>
                        <a:t>0.649***</a:t>
                      </a:r>
                      <a:endParaRPr lang="en-US" sz="2000" kern="1200" dirty="0">
                        <a:solidFill>
                          <a:schemeClr val="dk1"/>
                        </a:solidFill>
                        <a:effectLst/>
                        <a:latin typeface="+mn-lt"/>
                        <a:ea typeface="+mn-ea"/>
                        <a:cs typeface="+mn-cs"/>
                      </a:endParaRPr>
                    </a:p>
                  </a:txBody>
                  <a:tcPr marL="47625" marR="47625" marT="0" marB="0">
                    <a:solidFill>
                      <a:schemeClr val="tx2">
                        <a:lumMod val="20000"/>
                        <a:lumOff val="80000"/>
                      </a:schemeClr>
                    </a:solidFill>
                  </a:tcPr>
                </a:tc>
                <a:tc>
                  <a:txBody>
                    <a:bodyPr/>
                    <a:lstStyle/>
                    <a:p>
                      <a:pPr marL="0" algn="ctr" defTabSz="457200" rtl="0" eaLnBrk="1" latinLnBrk="0" hangingPunct="1">
                        <a:spcAft>
                          <a:spcPts val="0"/>
                        </a:spcAft>
                      </a:pPr>
                      <a:r>
                        <a:rPr lang="en-US" sz="2000" kern="1200" dirty="0">
                          <a:effectLst/>
                        </a:rPr>
                        <a:t>0.022</a:t>
                      </a:r>
                      <a:endParaRPr lang="en-US" sz="2000" kern="1200" dirty="0">
                        <a:solidFill>
                          <a:schemeClr val="dk1"/>
                        </a:solidFill>
                        <a:effectLst/>
                        <a:latin typeface="+mn-lt"/>
                        <a:ea typeface="+mn-ea"/>
                        <a:cs typeface="+mn-cs"/>
                      </a:endParaRPr>
                    </a:p>
                  </a:txBody>
                  <a:tcPr marL="47625" marR="47625" marT="0" marB="0">
                    <a:solidFill>
                      <a:schemeClr val="tx2">
                        <a:lumMod val="20000"/>
                        <a:lumOff val="80000"/>
                      </a:schemeClr>
                    </a:solidFill>
                  </a:tcPr>
                </a:tc>
                <a:extLst>
                  <a:ext uri="{0D108BD9-81ED-4DB2-BD59-A6C34878D82A}">
                    <a16:rowId xmlns:a16="http://schemas.microsoft.com/office/drawing/2014/main" val="10005"/>
                  </a:ext>
                </a:extLst>
              </a:tr>
              <a:tr h="0">
                <a:tc>
                  <a:txBody>
                    <a:bodyPr/>
                    <a:lstStyle/>
                    <a:p>
                      <a:pPr marL="0" algn="l" defTabSz="457200" rtl="0" eaLnBrk="1" latinLnBrk="0" hangingPunct="1">
                        <a:spcAft>
                          <a:spcPts val="0"/>
                        </a:spcAft>
                      </a:pPr>
                      <a:r>
                        <a:rPr lang="es-ES_tradnl" sz="2000" b="0" kern="1200" noProof="0" dirty="0">
                          <a:effectLst/>
                        </a:rPr>
                        <a:t>Pertenencia a reserva especial</a:t>
                      </a:r>
                      <a:endParaRPr lang="es-ES_tradnl" sz="2000" b="0" kern="1200" noProof="0" dirty="0">
                        <a:solidFill>
                          <a:schemeClr val="bg1"/>
                        </a:solidFill>
                        <a:effectLst/>
                        <a:latin typeface="+mn-lt"/>
                        <a:ea typeface="+mn-ea"/>
                        <a:cs typeface="+mn-cs"/>
                      </a:endParaRPr>
                    </a:p>
                  </a:txBody>
                  <a:tcPr marL="47625" marR="47625" marT="0" marB="0">
                    <a:noFill/>
                  </a:tcPr>
                </a:tc>
                <a:tc>
                  <a:txBody>
                    <a:bodyPr/>
                    <a:lstStyle/>
                    <a:p>
                      <a:pPr marL="0" algn="ctr" defTabSz="457200" rtl="0" eaLnBrk="1" latinLnBrk="0" hangingPunct="1">
                        <a:spcAft>
                          <a:spcPts val="0"/>
                        </a:spcAft>
                      </a:pPr>
                      <a:r>
                        <a:rPr lang="en-US" sz="2000" kern="1200" dirty="0">
                          <a:effectLst/>
                        </a:rPr>
                        <a:t>0.200***</a:t>
                      </a:r>
                      <a:endParaRPr lang="en-US" sz="2000" kern="1200" dirty="0">
                        <a:solidFill>
                          <a:schemeClr val="dk1"/>
                        </a:solidFill>
                        <a:effectLst/>
                        <a:latin typeface="+mn-lt"/>
                        <a:ea typeface="+mn-ea"/>
                        <a:cs typeface="+mn-cs"/>
                      </a:endParaRPr>
                    </a:p>
                  </a:txBody>
                  <a:tcPr marL="47625" marR="47625" marT="0" marB="0">
                    <a:noFill/>
                  </a:tcPr>
                </a:tc>
                <a:tc>
                  <a:txBody>
                    <a:bodyPr/>
                    <a:lstStyle/>
                    <a:p>
                      <a:pPr marL="0" algn="ctr" defTabSz="457200" rtl="0" eaLnBrk="1" latinLnBrk="0" hangingPunct="1">
                        <a:spcAft>
                          <a:spcPts val="0"/>
                        </a:spcAft>
                      </a:pPr>
                      <a:r>
                        <a:rPr lang="en-US" sz="2000" kern="1200">
                          <a:effectLst/>
                        </a:rPr>
                        <a:t>0.048</a:t>
                      </a:r>
                      <a:endParaRPr lang="en-US" sz="2000" kern="1200">
                        <a:solidFill>
                          <a:schemeClr val="dk1"/>
                        </a:solidFill>
                        <a:effectLst/>
                        <a:latin typeface="+mn-lt"/>
                        <a:ea typeface="+mn-ea"/>
                        <a:cs typeface="+mn-cs"/>
                      </a:endParaRPr>
                    </a:p>
                  </a:txBody>
                  <a:tcPr marL="47625" marR="47625" marT="0" marB="0">
                    <a:noFill/>
                  </a:tcPr>
                </a:tc>
                <a:extLst>
                  <a:ext uri="{0D108BD9-81ED-4DB2-BD59-A6C34878D82A}">
                    <a16:rowId xmlns:a16="http://schemas.microsoft.com/office/drawing/2014/main" val="10006"/>
                  </a:ext>
                </a:extLst>
              </a:tr>
              <a:tr h="0">
                <a:tc>
                  <a:txBody>
                    <a:bodyPr/>
                    <a:lstStyle/>
                    <a:p>
                      <a:pPr marL="0" algn="l" defTabSz="457200" rtl="0" eaLnBrk="1" latinLnBrk="0" hangingPunct="1">
                        <a:spcAft>
                          <a:spcPts val="0"/>
                        </a:spcAft>
                      </a:pPr>
                      <a:r>
                        <a:rPr lang="es-ES_tradnl" sz="2000" b="0" kern="1200" noProof="0" dirty="0">
                          <a:effectLst/>
                        </a:rPr>
                        <a:t>Carbón</a:t>
                      </a:r>
                      <a:endParaRPr lang="es-ES_tradnl" sz="2000" b="0" kern="1200" noProof="0" dirty="0">
                        <a:solidFill>
                          <a:schemeClr val="bg1"/>
                        </a:solidFill>
                        <a:effectLst/>
                        <a:latin typeface="+mn-lt"/>
                        <a:ea typeface="+mn-ea"/>
                        <a:cs typeface="+mn-cs"/>
                      </a:endParaRPr>
                    </a:p>
                  </a:txBody>
                  <a:tcPr marL="47625" marR="47625" marT="0" marB="0">
                    <a:solidFill>
                      <a:schemeClr val="tx2">
                        <a:lumMod val="20000"/>
                        <a:lumOff val="80000"/>
                      </a:schemeClr>
                    </a:solidFill>
                  </a:tcPr>
                </a:tc>
                <a:tc>
                  <a:txBody>
                    <a:bodyPr/>
                    <a:lstStyle/>
                    <a:p>
                      <a:pPr marL="0" algn="ctr" defTabSz="457200" rtl="0" eaLnBrk="1" latinLnBrk="0" hangingPunct="1">
                        <a:spcAft>
                          <a:spcPts val="0"/>
                        </a:spcAft>
                      </a:pPr>
                      <a:r>
                        <a:rPr lang="en-US" sz="2000" kern="1200" dirty="0">
                          <a:effectLst/>
                        </a:rPr>
                        <a:t>-0.590***</a:t>
                      </a:r>
                      <a:endParaRPr lang="en-US" sz="2000" kern="1200" dirty="0">
                        <a:solidFill>
                          <a:schemeClr val="dk1"/>
                        </a:solidFill>
                        <a:effectLst/>
                        <a:latin typeface="+mn-lt"/>
                        <a:ea typeface="+mn-ea"/>
                        <a:cs typeface="+mn-cs"/>
                      </a:endParaRPr>
                    </a:p>
                  </a:txBody>
                  <a:tcPr marL="47625" marR="47625" marT="0" marB="0">
                    <a:solidFill>
                      <a:schemeClr val="tx2">
                        <a:lumMod val="20000"/>
                        <a:lumOff val="80000"/>
                      </a:schemeClr>
                    </a:solidFill>
                  </a:tcPr>
                </a:tc>
                <a:tc>
                  <a:txBody>
                    <a:bodyPr/>
                    <a:lstStyle/>
                    <a:p>
                      <a:pPr marL="0" algn="ctr" defTabSz="457200" rtl="0" eaLnBrk="1" latinLnBrk="0" hangingPunct="1">
                        <a:spcAft>
                          <a:spcPts val="0"/>
                        </a:spcAft>
                      </a:pPr>
                      <a:r>
                        <a:rPr lang="en-US" sz="2000" kern="1200">
                          <a:effectLst/>
                        </a:rPr>
                        <a:t>0.131</a:t>
                      </a:r>
                      <a:endParaRPr lang="en-US" sz="2000" kern="1200">
                        <a:solidFill>
                          <a:schemeClr val="dk1"/>
                        </a:solidFill>
                        <a:effectLst/>
                        <a:latin typeface="+mn-lt"/>
                        <a:ea typeface="+mn-ea"/>
                        <a:cs typeface="+mn-cs"/>
                      </a:endParaRPr>
                    </a:p>
                  </a:txBody>
                  <a:tcPr marL="47625" marR="47625" marT="0" marB="0">
                    <a:solidFill>
                      <a:schemeClr val="tx2">
                        <a:lumMod val="20000"/>
                        <a:lumOff val="80000"/>
                      </a:schemeClr>
                    </a:solidFill>
                  </a:tcPr>
                </a:tc>
                <a:extLst>
                  <a:ext uri="{0D108BD9-81ED-4DB2-BD59-A6C34878D82A}">
                    <a16:rowId xmlns:a16="http://schemas.microsoft.com/office/drawing/2014/main" val="10007"/>
                  </a:ext>
                </a:extLst>
              </a:tr>
              <a:tr h="0">
                <a:tc>
                  <a:txBody>
                    <a:bodyPr/>
                    <a:lstStyle/>
                    <a:p>
                      <a:pPr marL="0" algn="l" defTabSz="457200" rtl="0" eaLnBrk="1" latinLnBrk="0" hangingPunct="1">
                        <a:spcAft>
                          <a:spcPts val="0"/>
                        </a:spcAft>
                      </a:pPr>
                      <a:r>
                        <a:rPr lang="es-ES_tradnl" sz="2000" b="0" kern="1200" noProof="0" dirty="0">
                          <a:effectLst/>
                        </a:rPr>
                        <a:t>Metálicos</a:t>
                      </a:r>
                      <a:endParaRPr lang="es-ES_tradnl" sz="2000" b="0" kern="1200" noProof="0" dirty="0">
                        <a:solidFill>
                          <a:schemeClr val="bg1"/>
                        </a:solidFill>
                        <a:effectLst/>
                        <a:latin typeface="+mn-lt"/>
                        <a:ea typeface="+mn-ea"/>
                        <a:cs typeface="+mn-cs"/>
                      </a:endParaRPr>
                    </a:p>
                  </a:txBody>
                  <a:tcPr marL="47625" marR="47625" marT="0" marB="0">
                    <a:solidFill>
                      <a:schemeClr val="tx2">
                        <a:lumMod val="20000"/>
                        <a:lumOff val="80000"/>
                      </a:schemeClr>
                    </a:solidFill>
                  </a:tcPr>
                </a:tc>
                <a:tc>
                  <a:txBody>
                    <a:bodyPr/>
                    <a:lstStyle/>
                    <a:p>
                      <a:pPr marL="0" algn="ctr" defTabSz="457200" rtl="0" eaLnBrk="1" latinLnBrk="0" hangingPunct="1">
                        <a:spcAft>
                          <a:spcPts val="0"/>
                        </a:spcAft>
                      </a:pPr>
                      <a:r>
                        <a:rPr lang="en-US" sz="2000" kern="1200" dirty="0">
                          <a:effectLst/>
                        </a:rPr>
                        <a:t>0.261**</a:t>
                      </a:r>
                      <a:endParaRPr lang="en-US" sz="2000" kern="1200" dirty="0">
                        <a:solidFill>
                          <a:schemeClr val="dk1"/>
                        </a:solidFill>
                        <a:effectLst/>
                        <a:latin typeface="+mn-lt"/>
                        <a:ea typeface="+mn-ea"/>
                        <a:cs typeface="+mn-cs"/>
                      </a:endParaRPr>
                    </a:p>
                  </a:txBody>
                  <a:tcPr marL="47625" marR="47625" marT="0" marB="0">
                    <a:solidFill>
                      <a:schemeClr val="tx2">
                        <a:lumMod val="20000"/>
                        <a:lumOff val="80000"/>
                      </a:schemeClr>
                    </a:solidFill>
                  </a:tcPr>
                </a:tc>
                <a:tc>
                  <a:txBody>
                    <a:bodyPr/>
                    <a:lstStyle/>
                    <a:p>
                      <a:pPr marL="0" algn="ctr" defTabSz="457200" rtl="0" eaLnBrk="1" latinLnBrk="0" hangingPunct="1">
                        <a:spcAft>
                          <a:spcPts val="0"/>
                        </a:spcAft>
                      </a:pPr>
                      <a:r>
                        <a:rPr lang="en-US" sz="2000" kern="1200">
                          <a:effectLst/>
                        </a:rPr>
                        <a:t>0.127</a:t>
                      </a:r>
                      <a:endParaRPr lang="en-US" sz="2000" kern="1200">
                        <a:solidFill>
                          <a:schemeClr val="dk1"/>
                        </a:solidFill>
                        <a:effectLst/>
                        <a:latin typeface="+mn-lt"/>
                        <a:ea typeface="+mn-ea"/>
                        <a:cs typeface="+mn-cs"/>
                      </a:endParaRPr>
                    </a:p>
                  </a:txBody>
                  <a:tcPr marL="47625" marR="47625" marT="0" marB="0">
                    <a:solidFill>
                      <a:schemeClr val="tx2">
                        <a:lumMod val="20000"/>
                        <a:lumOff val="80000"/>
                      </a:schemeClr>
                    </a:solidFill>
                  </a:tcPr>
                </a:tc>
                <a:extLst>
                  <a:ext uri="{0D108BD9-81ED-4DB2-BD59-A6C34878D82A}">
                    <a16:rowId xmlns:a16="http://schemas.microsoft.com/office/drawing/2014/main" val="10008"/>
                  </a:ext>
                </a:extLst>
              </a:tr>
              <a:tr h="0">
                <a:tc>
                  <a:txBody>
                    <a:bodyPr/>
                    <a:lstStyle/>
                    <a:p>
                      <a:pPr marL="0" algn="l" defTabSz="457200" rtl="0" eaLnBrk="1" latinLnBrk="0" hangingPunct="1">
                        <a:spcAft>
                          <a:spcPts val="0"/>
                        </a:spcAft>
                      </a:pPr>
                      <a:r>
                        <a:rPr lang="es-ES_tradnl" sz="2000" b="0" kern="1200" noProof="0" dirty="0">
                          <a:effectLst/>
                        </a:rPr>
                        <a:t>No metálicos</a:t>
                      </a:r>
                      <a:endParaRPr lang="es-ES_tradnl" sz="2000" b="0" kern="1200" noProof="0" dirty="0">
                        <a:solidFill>
                          <a:schemeClr val="bg1"/>
                        </a:solidFill>
                        <a:effectLst/>
                        <a:latin typeface="+mn-lt"/>
                        <a:ea typeface="+mn-ea"/>
                        <a:cs typeface="+mn-cs"/>
                      </a:endParaRPr>
                    </a:p>
                  </a:txBody>
                  <a:tcPr marL="47625" marR="47625" marT="0" marB="0">
                    <a:solidFill>
                      <a:schemeClr val="tx2">
                        <a:lumMod val="20000"/>
                        <a:lumOff val="80000"/>
                      </a:schemeClr>
                    </a:solidFill>
                  </a:tcPr>
                </a:tc>
                <a:tc>
                  <a:txBody>
                    <a:bodyPr/>
                    <a:lstStyle/>
                    <a:p>
                      <a:pPr marL="0" algn="ctr" defTabSz="457200" rtl="0" eaLnBrk="1" latinLnBrk="0" hangingPunct="1">
                        <a:spcAft>
                          <a:spcPts val="0"/>
                        </a:spcAft>
                      </a:pPr>
                      <a:r>
                        <a:rPr lang="en-US" sz="2000" kern="1200" dirty="0">
                          <a:effectLst/>
                        </a:rPr>
                        <a:t>-0.240*</a:t>
                      </a:r>
                      <a:endParaRPr lang="en-US" sz="2000" kern="1200" dirty="0">
                        <a:solidFill>
                          <a:schemeClr val="dk1"/>
                        </a:solidFill>
                        <a:effectLst/>
                        <a:latin typeface="+mn-lt"/>
                        <a:ea typeface="+mn-ea"/>
                        <a:cs typeface="+mn-cs"/>
                      </a:endParaRPr>
                    </a:p>
                  </a:txBody>
                  <a:tcPr marL="47625" marR="47625" marT="0" marB="0">
                    <a:solidFill>
                      <a:schemeClr val="tx2">
                        <a:lumMod val="20000"/>
                        <a:lumOff val="80000"/>
                      </a:schemeClr>
                    </a:solidFill>
                  </a:tcPr>
                </a:tc>
                <a:tc>
                  <a:txBody>
                    <a:bodyPr/>
                    <a:lstStyle/>
                    <a:p>
                      <a:pPr marL="0" algn="ctr" defTabSz="457200" rtl="0" eaLnBrk="1" latinLnBrk="0" hangingPunct="1">
                        <a:spcAft>
                          <a:spcPts val="0"/>
                        </a:spcAft>
                      </a:pPr>
                      <a:r>
                        <a:rPr lang="en-US" sz="2000" kern="1200" dirty="0">
                          <a:effectLst/>
                        </a:rPr>
                        <a:t>0.128</a:t>
                      </a:r>
                      <a:endParaRPr lang="en-US" sz="2000" kern="1200" dirty="0">
                        <a:solidFill>
                          <a:schemeClr val="dk1"/>
                        </a:solidFill>
                        <a:effectLst/>
                        <a:latin typeface="+mn-lt"/>
                        <a:ea typeface="+mn-ea"/>
                        <a:cs typeface="+mn-cs"/>
                      </a:endParaRPr>
                    </a:p>
                  </a:txBody>
                  <a:tcPr marL="47625" marR="47625" marT="0" marB="0">
                    <a:solidFill>
                      <a:schemeClr val="tx2">
                        <a:lumMod val="20000"/>
                        <a:lumOff val="80000"/>
                      </a:schemeClr>
                    </a:solidFill>
                  </a:tcPr>
                </a:tc>
                <a:extLst>
                  <a:ext uri="{0D108BD9-81ED-4DB2-BD59-A6C34878D82A}">
                    <a16:rowId xmlns:a16="http://schemas.microsoft.com/office/drawing/2014/main" val="10009"/>
                  </a:ext>
                </a:extLst>
              </a:tr>
              <a:tr h="0">
                <a:tc>
                  <a:txBody>
                    <a:bodyPr/>
                    <a:lstStyle/>
                    <a:p>
                      <a:pPr marL="0" algn="l" defTabSz="457200" rtl="0" eaLnBrk="1" latinLnBrk="0" hangingPunct="1">
                        <a:spcAft>
                          <a:spcPts val="0"/>
                        </a:spcAft>
                      </a:pPr>
                      <a:r>
                        <a:rPr lang="es-ES_tradnl" sz="2000" b="0" kern="1200" noProof="0" dirty="0">
                          <a:effectLst/>
                        </a:rPr>
                        <a:t>Piedras preciosas</a:t>
                      </a:r>
                      <a:endParaRPr lang="es-ES_tradnl" sz="2000" b="0" kern="1200" noProof="0" dirty="0">
                        <a:solidFill>
                          <a:schemeClr val="bg1"/>
                        </a:solidFill>
                        <a:effectLst/>
                        <a:latin typeface="+mn-lt"/>
                        <a:ea typeface="+mn-ea"/>
                        <a:cs typeface="+mn-cs"/>
                      </a:endParaRPr>
                    </a:p>
                  </a:txBody>
                  <a:tcPr marL="47625" marR="47625" marT="0" marB="0">
                    <a:solidFill>
                      <a:schemeClr val="tx2">
                        <a:lumMod val="20000"/>
                        <a:lumOff val="80000"/>
                      </a:schemeClr>
                    </a:solidFill>
                  </a:tcPr>
                </a:tc>
                <a:tc>
                  <a:txBody>
                    <a:bodyPr/>
                    <a:lstStyle/>
                    <a:p>
                      <a:pPr marL="0" algn="ctr" defTabSz="457200" rtl="0" eaLnBrk="1" latinLnBrk="0" hangingPunct="1">
                        <a:spcAft>
                          <a:spcPts val="0"/>
                        </a:spcAft>
                      </a:pPr>
                      <a:r>
                        <a:rPr lang="en-US" sz="2000" kern="1200" dirty="0">
                          <a:effectLst/>
                        </a:rPr>
                        <a:t>0.179</a:t>
                      </a:r>
                      <a:endParaRPr lang="en-US" sz="2000" kern="1200" dirty="0">
                        <a:solidFill>
                          <a:schemeClr val="dk1"/>
                        </a:solidFill>
                        <a:effectLst/>
                        <a:latin typeface="+mn-lt"/>
                        <a:ea typeface="+mn-ea"/>
                        <a:cs typeface="+mn-cs"/>
                      </a:endParaRPr>
                    </a:p>
                  </a:txBody>
                  <a:tcPr marL="47625" marR="47625" marT="0" marB="0">
                    <a:solidFill>
                      <a:schemeClr val="tx2">
                        <a:lumMod val="20000"/>
                        <a:lumOff val="80000"/>
                      </a:schemeClr>
                    </a:solidFill>
                  </a:tcPr>
                </a:tc>
                <a:tc>
                  <a:txBody>
                    <a:bodyPr/>
                    <a:lstStyle/>
                    <a:p>
                      <a:pPr marL="0" algn="ctr" defTabSz="457200" rtl="0" eaLnBrk="1" latinLnBrk="0" hangingPunct="1">
                        <a:spcAft>
                          <a:spcPts val="0"/>
                        </a:spcAft>
                      </a:pPr>
                      <a:r>
                        <a:rPr lang="en-US" sz="2000" kern="1200" dirty="0">
                          <a:effectLst/>
                        </a:rPr>
                        <a:t>0.142</a:t>
                      </a:r>
                      <a:endParaRPr lang="en-US" sz="2000" kern="1200" dirty="0">
                        <a:solidFill>
                          <a:schemeClr val="dk1"/>
                        </a:solidFill>
                        <a:effectLst/>
                        <a:latin typeface="+mn-lt"/>
                        <a:ea typeface="+mn-ea"/>
                        <a:cs typeface="+mn-cs"/>
                      </a:endParaRPr>
                    </a:p>
                  </a:txBody>
                  <a:tcPr marL="47625" marR="47625" marT="0" marB="0">
                    <a:solidFill>
                      <a:schemeClr val="tx2">
                        <a:lumMod val="20000"/>
                        <a:lumOff val="80000"/>
                      </a:schemeClr>
                    </a:solidFill>
                  </a:tcPr>
                </a:tc>
                <a:extLst>
                  <a:ext uri="{0D108BD9-81ED-4DB2-BD59-A6C34878D82A}">
                    <a16:rowId xmlns:a16="http://schemas.microsoft.com/office/drawing/2014/main" val="10010"/>
                  </a:ext>
                </a:extLst>
              </a:tr>
              <a:tr h="0">
                <a:tc>
                  <a:txBody>
                    <a:bodyPr/>
                    <a:lstStyle/>
                    <a:p>
                      <a:pPr marL="0" algn="l" defTabSz="457200" rtl="0" eaLnBrk="1" latinLnBrk="0" hangingPunct="1">
                        <a:spcAft>
                          <a:spcPts val="0"/>
                        </a:spcAft>
                      </a:pPr>
                      <a:r>
                        <a:rPr lang="es-ES_tradnl" sz="2000" b="0" kern="1200" noProof="0" dirty="0">
                          <a:effectLst/>
                        </a:rPr>
                        <a:t>Otro</a:t>
                      </a:r>
                      <a:r>
                        <a:rPr lang="es-ES_tradnl" sz="2000" b="0" kern="1200" baseline="0" noProof="0" dirty="0">
                          <a:effectLst/>
                        </a:rPr>
                        <a:t> sector</a:t>
                      </a:r>
                      <a:endParaRPr lang="es-ES_tradnl" sz="2000" b="0" kern="1200" noProof="0" dirty="0">
                        <a:solidFill>
                          <a:schemeClr val="bg1"/>
                        </a:solidFill>
                        <a:effectLst/>
                        <a:latin typeface="+mn-lt"/>
                        <a:ea typeface="+mn-ea"/>
                        <a:cs typeface="+mn-cs"/>
                      </a:endParaRPr>
                    </a:p>
                  </a:txBody>
                  <a:tcPr marL="47625" marR="47625" marT="0" marB="0">
                    <a:solidFill>
                      <a:schemeClr val="tx2">
                        <a:lumMod val="20000"/>
                        <a:lumOff val="80000"/>
                      </a:schemeClr>
                    </a:solidFill>
                  </a:tcPr>
                </a:tc>
                <a:tc>
                  <a:txBody>
                    <a:bodyPr/>
                    <a:lstStyle/>
                    <a:p>
                      <a:pPr marL="0" algn="ctr" defTabSz="457200" rtl="0" eaLnBrk="1" latinLnBrk="0" hangingPunct="1">
                        <a:spcAft>
                          <a:spcPts val="0"/>
                        </a:spcAft>
                      </a:pPr>
                      <a:r>
                        <a:rPr lang="en-US" sz="2000" kern="1200" dirty="0">
                          <a:effectLst/>
                        </a:rPr>
                        <a:t>-0.060</a:t>
                      </a:r>
                      <a:endParaRPr lang="en-US" sz="2000" kern="1200" dirty="0">
                        <a:solidFill>
                          <a:schemeClr val="dk1"/>
                        </a:solidFill>
                        <a:effectLst/>
                        <a:latin typeface="+mn-lt"/>
                        <a:ea typeface="+mn-ea"/>
                        <a:cs typeface="+mn-cs"/>
                      </a:endParaRPr>
                    </a:p>
                  </a:txBody>
                  <a:tcPr marL="47625" marR="47625" marT="0" marB="0">
                    <a:solidFill>
                      <a:schemeClr val="tx2">
                        <a:lumMod val="20000"/>
                        <a:lumOff val="80000"/>
                      </a:schemeClr>
                    </a:solidFill>
                  </a:tcPr>
                </a:tc>
                <a:tc>
                  <a:txBody>
                    <a:bodyPr/>
                    <a:lstStyle/>
                    <a:p>
                      <a:pPr marL="0" algn="ctr" defTabSz="457200" rtl="0" eaLnBrk="1" latinLnBrk="0" hangingPunct="1">
                        <a:spcAft>
                          <a:spcPts val="0"/>
                        </a:spcAft>
                      </a:pPr>
                      <a:r>
                        <a:rPr lang="en-US" sz="2000" kern="1200" dirty="0">
                          <a:effectLst/>
                        </a:rPr>
                        <a:t>0.141</a:t>
                      </a:r>
                      <a:endParaRPr lang="en-US" sz="2000" kern="1200" dirty="0">
                        <a:solidFill>
                          <a:schemeClr val="dk1"/>
                        </a:solidFill>
                        <a:effectLst/>
                        <a:latin typeface="+mn-lt"/>
                        <a:ea typeface="+mn-ea"/>
                        <a:cs typeface="+mn-cs"/>
                      </a:endParaRPr>
                    </a:p>
                  </a:txBody>
                  <a:tcPr marL="47625" marR="47625" marT="0" marB="0">
                    <a:solidFill>
                      <a:schemeClr val="tx2">
                        <a:lumMod val="20000"/>
                        <a:lumOff val="80000"/>
                      </a:schemeClr>
                    </a:solidFill>
                  </a:tcPr>
                </a:tc>
                <a:extLst>
                  <a:ext uri="{0D108BD9-81ED-4DB2-BD59-A6C34878D82A}">
                    <a16:rowId xmlns:a16="http://schemas.microsoft.com/office/drawing/2014/main" val="10011"/>
                  </a:ext>
                </a:extLst>
              </a:tr>
              <a:tr h="0">
                <a:tc>
                  <a:txBody>
                    <a:bodyPr/>
                    <a:lstStyle/>
                    <a:p>
                      <a:pPr marL="0" algn="l" defTabSz="457200" rtl="0" eaLnBrk="1" latinLnBrk="0" hangingPunct="1">
                        <a:spcAft>
                          <a:spcPts val="0"/>
                        </a:spcAft>
                      </a:pPr>
                      <a:r>
                        <a:rPr lang="es-ES_tradnl" sz="2000" b="0" kern="1200" noProof="0" dirty="0">
                          <a:effectLst/>
                        </a:rPr>
                        <a:t>Constante</a:t>
                      </a:r>
                      <a:endParaRPr lang="es-ES_tradnl" sz="2000" b="0" kern="1200" noProof="0" dirty="0">
                        <a:solidFill>
                          <a:schemeClr val="bg1"/>
                        </a:solidFill>
                        <a:effectLst/>
                        <a:latin typeface="+mn-lt"/>
                        <a:ea typeface="+mn-ea"/>
                        <a:cs typeface="+mn-cs"/>
                      </a:endParaRPr>
                    </a:p>
                  </a:txBody>
                  <a:tcPr marL="47625" marR="47625" marT="0" marB="0"/>
                </a:tc>
                <a:tc>
                  <a:txBody>
                    <a:bodyPr/>
                    <a:lstStyle/>
                    <a:p>
                      <a:pPr marL="0" algn="ctr" defTabSz="457200" rtl="0" eaLnBrk="1" latinLnBrk="0" hangingPunct="1">
                        <a:spcAft>
                          <a:spcPts val="0"/>
                        </a:spcAft>
                      </a:pPr>
                      <a:r>
                        <a:rPr lang="en-US" sz="2000" kern="1200" dirty="0">
                          <a:effectLst/>
                        </a:rPr>
                        <a:t>5.371***</a:t>
                      </a:r>
                      <a:endParaRPr lang="en-US" sz="2000" kern="1200" dirty="0">
                        <a:solidFill>
                          <a:schemeClr val="dk1"/>
                        </a:solidFill>
                        <a:effectLst/>
                        <a:latin typeface="+mn-lt"/>
                        <a:ea typeface="+mn-ea"/>
                        <a:cs typeface="+mn-cs"/>
                      </a:endParaRPr>
                    </a:p>
                  </a:txBody>
                  <a:tcPr marL="47625" marR="47625" marT="0" marB="0"/>
                </a:tc>
                <a:tc>
                  <a:txBody>
                    <a:bodyPr/>
                    <a:lstStyle/>
                    <a:p>
                      <a:pPr marL="0" algn="ctr" defTabSz="457200" rtl="0" eaLnBrk="1" latinLnBrk="0" hangingPunct="1">
                        <a:spcAft>
                          <a:spcPts val="0"/>
                        </a:spcAft>
                      </a:pPr>
                      <a:r>
                        <a:rPr lang="en-US" sz="2000" kern="1200">
                          <a:effectLst/>
                        </a:rPr>
                        <a:t>0.131</a:t>
                      </a:r>
                      <a:endParaRPr lang="en-US" sz="2000" kern="1200">
                        <a:solidFill>
                          <a:schemeClr val="dk1"/>
                        </a:solidFill>
                        <a:effectLst/>
                        <a:latin typeface="+mn-lt"/>
                        <a:ea typeface="+mn-ea"/>
                        <a:cs typeface="+mn-cs"/>
                      </a:endParaRPr>
                    </a:p>
                  </a:txBody>
                  <a:tcPr marL="47625" marR="47625" marT="0" marB="0"/>
                </a:tc>
                <a:extLst>
                  <a:ext uri="{0D108BD9-81ED-4DB2-BD59-A6C34878D82A}">
                    <a16:rowId xmlns:a16="http://schemas.microsoft.com/office/drawing/2014/main" val="10012"/>
                  </a:ext>
                </a:extLst>
              </a:tr>
              <a:tr h="0">
                <a:tc>
                  <a:txBody>
                    <a:bodyPr/>
                    <a:lstStyle/>
                    <a:p>
                      <a:pPr marL="0" algn="l" defTabSz="457200" rtl="0" eaLnBrk="1" latinLnBrk="0" hangingPunct="1">
                        <a:spcAft>
                          <a:spcPts val="0"/>
                        </a:spcAft>
                      </a:pPr>
                      <a:r>
                        <a:rPr lang="es-ES_tradnl" sz="2000" b="0" kern="1200" noProof="0" dirty="0">
                          <a:effectLst/>
                        </a:rPr>
                        <a:t>Observaciones</a:t>
                      </a:r>
                      <a:endParaRPr lang="es-ES_tradnl" sz="2000" b="0" kern="1200" noProof="0" dirty="0">
                        <a:solidFill>
                          <a:schemeClr val="bg1"/>
                        </a:solidFill>
                        <a:effectLst/>
                        <a:latin typeface="+mn-lt"/>
                        <a:ea typeface="+mn-ea"/>
                        <a:cs typeface="+mn-cs"/>
                      </a:endParaRPr>
                    </a:p>
                  </a:txBody>
                  <a:tcPr marL="47625" marR="47625" marT="0" marB="0"/>
                </a:tc>
                <a:tc gridSpan="2">
                  <a:txBody>
                    <a:bodyPr/>
                    <a:lstStyle/>
                    <a:p>
                      <a:pPr marL="0" algn="l" defTabSz="457200" rtl="0" eaLnBrk="1" latinLnBrk="0" hangingPunct="1">
                        <a:spcAft>
                          <a:spcPts val="0"/>
                        </a:spcAft>
                      </a:pPr>
                      <a:r>
                        <a:rPr lang="en-US" sz="2000" kern="1200" dirty="0">
                          <a:effectLst/>
                        </a:rPr>
                        <a:t>14,357</a:t>
                      </a:r>
                      <a:endParaRPr lang="en-US" sz="2000" kern="1200" dirty="0">
                        <a:solidFill>
                          <a:schemeClr val="dk1"/>
                        </a:solidFill>
                        <a:effectLst/>
                        <a:latin typeface="+mn-lt"/>
                        <a:ea typeface="+mn-ea"/>
                        <a:cs typeface="+mn-cs"/>
                      </a:endParaRPr>
                    </a:p>
                  </a:txBody>
                  <a:tcPr marL="47625" marR="47625" marT="0" marB="0"/>
                </a:tc>
                <a:tc hMerge="1">
                  <a:txBody>
                    <a:bodyPr/>
                    <a:lstStyle/>
                    <a:p>
                      <a:pPr marL="0" algn="ctr" defTabSz="457200" rtl="0" eaLnBrk="1" latinLnBrk="0" hangingPunct="1">
                        <a:spcAft>
                          <a:spcPts val="0"/>
                        </a:spcAft>
                      </a:pPr>
                      <a:endParaRPr lang="en-US" sz="1600" kern="1200" dirty="0">
                        <a:solidFill>
                          <a:schemeClr val="dk1"/>
                        </a:solidFill>
                        <a:effectLst/>
                        <a:latin typeface="+mn-lt"/>
                        <a:ea typeface="+mn-ea"/>
                        <a:cs typeface="+mn-cs"/>
                      </a:endParaRPr>
                    </a:p>
                  </a:txBody>
                  <a:tcPr marL="47625" marR="47625" marT="0" marB="0"/>
                </a:tc>
                <a:extLst>
                  <a:ext uri="{0D108BD9-81ED-4DB2-BD59-A6C34878D82A}">
                    <a16:rowId xmlns:a16="http://schemas.microsoft.com/office/drawing/2014/main" val="10013"/>
                  </a:ext>
                </a:extLst>
              </a:tr>
              <a:tr h="0">
                <a:tc>
                  <a:txBody>
                    <a:bodyPr/>
                    <a:lstStyle/>
                    <a:p>
                      <a:pPr marL="0" algn="l" defTabSz="457200" rtl="0" eaLnBrk="1" latinLnBrk="0" hangingPunct="1">
                        <a:spcAft>
                          <a:spcPts val="0"/>
                        </a:spcAft>
                      </a:pPr>
                      <a:r>
                        <a:rPr lang="es-ES_tradnl" sz="2000" b="0" kern="1200" noProof="0" dirty="0">
                          <a:effectLst/>
                        </a:rPr>
                        <a:t>R-cuadrado</a:t>
                      </a:r>
                      <a:endParaRPr lang="es-ES_tradnl" sz="2000" b="0" kern="1200" noProof="0" dirty="0">
                        <a:solidFill>
                          <a:schemeClr val="bg1"/>
                        </a:solidFill>
                        <a:effectLst/>
                        <a:latin typeface="+mn-lt"/>
                        <a:ea typeface="+mn-ea"/>
                        <a:cs typeface="+mn-cs"/>
                      </a:endParaRPr>
                    </a:p>
                  </a:txBody>
                  <a:tcPr marL="47625" marR="47625" marT="0" marB="0"/>
                </a:tc>
                <a:tc gridSpan="2">
                  <a:txBody>
                    <a:bodyPr/>
                    <a:lstStyle/>
                    <a:p>
                      <a:pPr marL="0" algn="l" defTabSz="457200" rtl="0" eaLnBrk="1" latinLnBrk="0" hangingPunct="1">
                        <a:spcAft>
                          <a:spcPts val="0"/>
                        </a:spcAft>
                      </a:pPr>
                      <a:r>
                        <a:rPr lang="en-US" sz="2000" kern="1200" dirty="0">
                          <a:effectLst/>
                        </a:rPr>
                        <a:t>0.341</a:t>
                      </a:r>
                      <a:endParaRPr lang="en-US" sz="2000" kern="1200" dirty="0">
                        <a:solidFill>
                          <a:schemeClr val="dk1"/>
                        </a:solidFill>
                        <a:effectLst/>
                        <a:latin typeface="+mn-lt"/>
                        <a:ea typeface="+mn-ea"/>
                        <a:cs typeface="+mn-cs"/>
                      </a:endParaRPr>
                    </a:p>
                  </a:txBody>
                  <a:tcPr marL="47625" marR="47625" marT="0" marB="0"/>
                </a:tc>
                <a:tc hMerge="1">
                  <a:txBody>
                    <a:bodyPr/>
                    <a:lstStyle/>
                    <a:p>
                      <a:pPr marL="0" algn="ctr" defTabSz="457200" rtl="0" eaLnBrk="1" latinLnBrk="0" hangingPunct="1">
                        <a:spcAft>
                          <a:spcPts val="0"/>
                        </a:spcAft>
                      </a:pPr>
                      <a:endParaRPr lang="en-US" sz="1600" kern="1200" dirty="0">
                        <a:solidFill>
                          <a:schemeClr val="dk1"/>
                        </a:solidFill>
                        <a:effectLst/>
                        <a:latin typeface="+mn-lt"/>
                        <a:ea typeface="+mn-ea"/>
                        <a:cs typeface="+mn-cs"/>
                      </a:endParaRPr>
                    </a:p>
                  </a:txBody>
                  <a:tcPr marL="47625" marR="47625" marT="0" marB="0"/>
                </a:tc>
                <a:extLst>
                  <a:ext uri="{0D108BD9-81ED-4DB2-BD59-A6C34878D82A}">
                    <a16:rowId xmlns:a16="http://schemas.microsoft.com/office/drawing/2014/main" val="10014"/>
                  </a:ext>
                </a:extLst>
              </a:tr>
            </a:tbl>
          </a:graphicData>
        </a:graphic>
      </p:graphicFrame>
      <p:sp>
        <p:nvSpPr>
          <p:cNvPr id="7" name="TextBox 6"/>
          <p:cNvSpPr txBox="1"/>
          <p:nvPr/>
        </p:nvSpPr>
        <p:spPr>
          <a:xfrm>
            <a:off x="728242" y="1970359"/>
            <a:ext cx="3811859" cy="2580600"/>
          </a:xfrm>
          <a:prstGeom prst="rect">
            <a:avLst/>
          </a:prstGeom>
          <a:solidFill>
            <a:schemeClr val="bg1"/>
          </a:solidFill>
          <a:ln>
            <a:noFill/>
          </a:ln>
        </p:spPr>
        <p:txBody>
          <a:bodyPr wrap="square" rtlCol="0">
            <a:noAutofit/>
          </a:bodyPr>
          <a:lstStyle/>
          <a:p>
            <a:pPr marL="285750" indent="-285750">
              <a:buFont typeface="Arial" charset="0"/>
              <a:buChar char="•"/>
            </a:pPr>
            <a:r>
              <a:rPr lang="es-ES_tradnl" sz="2000" dirty="0"/>
              <a:t>La informalidad está asociada con mayor incumplimiento de los estándares ambientales</a:t>
            </a:r>
          </a:p>
          <a:p>
            <a:pPr marL="285750" indent="-285750">
              <a:buFont typeface="Arial" charset="0"/>
              <a:buChar char="•"/>
            </a:pPr>
            <a:endParaRPr lang="es-ES_tradnl" dirty="0"/>
          </a:p>
          <a:p>
            <a:pPr marL="285750" indent="-285750">
              <a:buFont typeface="Arial" charset="0"/>
              <a:buChar char="•"/>
            </a:pPr>
            <a:r>
              <a:rPr lang="es-ES_tradnl" sz="2000" dirty="0"/>
              <a:t>El tamaño reduce el incumplimiento de estándares ambientales</a:t>
            </a:r>
          </a:p>
          <a:p>
            <a:pPr marL="285750" indent="-285750">
              <a:buFont typeface="Arial" charset="0"/>
              <a:buChar char="•"/>
            </a:pPr>
            <a:endParaRPr lang="es-ES_tradnl" dirty="0"/>
          </a:p>
          <a:p>
            <a:pPr marL="285750" indent="-285750">
              <a:buFont typeface="Arial" charset="0"/>
              <a:buChar char="•"/>
            </a:pPr>
            <a:r>
              <a:rPr lang="es-ES_tradnl" sz="2000" dirty="0"/>
              <a:t>El carbón y los no metálicos relativamente tienen un mejor comportamiento ambiental</a:t>
            </a:r>
            <a:endParaRPr lang="es-ES_tradnl" dirty="0"/>
          </a:p>
          <a:p>
            <a:endParaRPr lang="es-ES_tradnl" dirty="0"/>
          </a:p>
        </p:txBody>
      </p:sp>
    </p:spTree>
    <p:extLst>
      <p:ext uri="{BB962C8B-B14F-4D97-AF65-F5344CB8AC3E}">
        <p14:creationId xmlns:p14="http://schemas.microsoft.com/office/powerpoint/2010/main" val="475852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5" y="636107"/>
            <a:ext cx="4805915" cy="1320800"/>
          </a:xfrm>
        </p:spPr>
        <p:txBody>
          <a:bodyPr>
            <a:noAutofit/>
          </a:bodyPr>
          <a:lstStyle/>
          <a:p>
            <a:r>
              <a:rPr lang="es-ES" sz="3600" dirty="0">
                <a:solidFill>
                  <a:schemeClr val="accent1"/>
                </a:solidFill>
              </a:rPr>
              <a:t>Determinantes del índice de incumplimiento de estándares ambientales en el CNA</a:t>
            </a:r>
            <a:br>
              <a:rPr lang="en-US" sz="2800" dirty="0"/>
            </a:b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781331342"/>
              </p:ext>
            </p:extLst>
          </p:nvPr>
        </p:nvGraphicFramePr>
        <p:xfrm>
          <a:off x="5326680" y="0"/>
          <a:ext cx="6865320" cy="6858000"/>
        </p:xfrm>
        <a:graphic>
          <a:graphicData uri="http://schemas.openxmlformats.org/drawingml/2006/table">
            <a:tbl>
              <a:tblPr firstRow="1" firstCol="1">
                <a:tableStyleId>{B301B821-A1FF-4177-AEE7-76D212191A09}</a:tableStyleId>
              </a:tblPr>
              <a:tblGrid>
                <a:gridCol w="3712843">
                  <a:extLst>
                    <a:ext uri="{9D8B030D-6E8A-4147-A177-3AD203B41FA5}">
                      <a16:colId xmlns:a16="http://schemas.microsoft.com/office/drawing/2014/main" val="20000"/>
                    </a:ext>
                  </a:extLst>
                </a:gridCol>
                <a:gridCol w="1507184">
                  <a:extLst>
                    <a:ext uri="{9D8B030D-6E8A-4147-A177-3AD203B41FA5}">
                      <a16:colId xmlns:a16="http://schemas.microsoft.com/office/drawing/2014/main" val="20001"/>
                    </a:ext>
                  </a:extLst>
                </a:gridCol>
                <a:gridCol w="1645293">
                  <a:extLst>
                    <a:ext uri="{9D8B030D-6E8A-4147-A177-3AD203B41FA5}">
                      <a16:colId xmlns:a16="http://schemas.microsoft.com/office/drawing/2014/main" val="20002"/>
                    </a:ext>
                  </a:extLst>
                </a:gridCol>
              </a:tblGrid>
              <a:tr h="133843">
                <a:tc>
                  <a:txBody>
                    <a:bodyPr/>
                    <a:lstStyle/>
                    <a:p>
                      <a:pPr marL="0" algn="ctr" defTabSz="457200" rtl="0" eaLnBrk="1" latinLnBrk="0" hangingPunct="1">
                        <a:spcAft>
                          <a:spcPts val="0"/>
                        </a:spcAft>
                      </a:pPr>
                      <a:r>
                        <a:rPr lang="en-US" sz="1600" kern="1200" dirty="0">
                          <a:effectLst/>
                        </a:rPr>
                        <a:t>Variables</a:t>
                      </a:r>
                      <a:endParaRPr lang="en-US" sz="1600" b="0" kern="1200" dirty="0">
                        <a:solidFill>
                          <a:schemeClr val="bg1"/>
                        </a:solidFill>
                        <a:effectLst/>
                        <a:latin typeface="+mn-lt"/>
                        <a:ea typeface="+mn-ea"/>
                        <a:cs typeface="+mn-cs"/>
                      </a:endParaRPr>
                    </a:p>
                  </a:txBody>
                  <a:tcPr marL="46473" marR="46473" marT="0" marB="0" anchor="ctr"/>
                </a:tc>
                <a:tc>
                  <a:txBody>
                    <a:bodyPr/>
                    <a:lstStyle/>
                    <a:p>
                      <a:pPr marL="0" algn="ctr" defTabSz="457200" rtl="0" eaLnBrk="1" latinLnBrk="0" hangingPunct="1">
                        <a:spcAft>
                          <a:spcPts val="0"/>
                        </a:spcAft>
                      </a:pPr>
                      <a:r>
                        <a:rPr lang="en-US" sz="1800" kern="1200" dirty="0" err="1">
                          <a:effectLst/>
                        </a:rPr>
                        <a:t>Coeficiente</a:t>
                      </a:r>
                      <a:endParaRPr lang="en-US" sz="1800" b="1" kern="1200" dirty="0">
                        <a:solidFill>
                          <a:schemeClr val="bg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dirty="0">
                          <a:effectLst/>
                        </a:rPr>
                        <a:t>S.E.</a:t>
                      </a:r>
                      <a:endParaRPr lang="en-US" sz="1800" b="1" kern="1200" dirty="0">
                        <a:solidFill>
                          <a:schemeClr val="bg1"/>
                        </a:solidFill>
                        <a:effectLst/>
                        <a:latin typeface="+mn-lt"/>
                        <a:ea typeface="+mn-ea"/>
                        <a:cs typeface="+mn-cs"/>
                      </a:endParaRPr>
                    </a:p>
                  </a:txBody>
                  <a:tcPr marL="46473" marR="46473" marT="0" marB="0"/>
                </a:tc>
                <a:extLst>
                  <a:ext uri="{0D108BD9-81ED-4DB2-BD59-A6C34878D82A}">
                    <a16:rowId xmlns:a16="http://schemas.microsoft.com/office/drawing/2014/main" val="10000"/>
                  </a:ext>
                </a:extLst>
              </a:tr>
              <a:tr h="133843">
                <a:tc>
                  <a:txBody>
                    <a:bodyPr/>
                    <a:lstStyle/>
                    <a:p>
                      <a:pPr marL="0" algn="l" defTabSz="457200" rtl="0" eaLnBrk="1" latinLnBrk="0" hangingPunct="1">
                        <a:spcAft>
                          <a:spcPts val="0"/>
                        </a:spcAft>
                      </a:pPr>
                      <a:r>
                        <a:rPr lang="en-US" sz="1600" b="0" kern="1200" dirty="0" err="1">
                          <a:effectLst/>
                        </a:rPr>
                        <a:t>Informalidad</a:t>
                      </a:r>
                      <a:r>
                        <a:rPr lang="en-US" sz="1600" b="0" kern="1200" dirty="0">
                          <a:effectLst/>
                        </a:rPr>
                        <a:t> </a:t>
                      </a:r>
                      <a:r>
                        <a:rPr lang="en-US" sz="1600" b="0" kern="1200" dirty="0" err="1">
                          <a:effectLst/>
                        </a:rPr>
                        <a:t>laboral</a:t>
                      </a:r>
                      <a:endParaRPr lang="en-US" sz="1600" b="0" kern="1200" dirty="0">
                        <a:solidFill>
                          <a:schemeClr val="bg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a:effectLst/>
                        </a:rPr>
                        <a:t>0.114***</a:t>
                      </a:r>
                      <a:endParaRPr lang="en-US" sz="1800" kern="1200">
                        <a:solidFill>
                          <a:schemeClr val="dk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dirty="0">
                          <a:effectLst/>
                        </a:rPr>
                        <a:t>0.008</a:t>
                      </a:r>
                      <a:endParaRPr lang="en-US" sz="1800" kern="1200" dirty="0">
                        <a:solidFill>
                          <a:schemeClr val="dk1"/>
                        </a:solidFill>
                        <a:effectLst/>
                        <a:latin typeface="+mn-lt"/>
                        <a:ea typeface="+mn-ea"/>
                        <a:cs typeface="+mn-cs"/>
                      </a:endParaRPr>
                    </a:p>
                  </a:txBody>
                  <a:tcPr marL="46473" marR="46473" marT="0" marB="0"/>
                </a:tc>
                <a:extLst>
                  <a:ext uri="{0D108BD9-81ED-4DB2-BD59-A6C34878D82A}">
                    <a16:rowId xmlns:a16="http://schemas.microsoft.com/office/drawing/2014/main" val="10001"/>
                  </a:ext>
                </a:extLst>
              </a:tr>
              <a:tr h="133843">
                <a:tc>
                  <a:txBody>
                    <a:bodyPr/>
                    <a:lstStyle/>
                    <a:p>
                      <a:pPr marL="0" algn="l" defTabSz="457200" rtl="0" eaLnBrk="1" latinLnBrk="0" hangingPunct="1">
                        <a:spcAft>
                          <a:spcPts val="0"/>
                        </a:spcAft>
                      </a:pPr>
                      <a:r>
                        <a:rPr lang="en-US" sz="1600" b="0" kern="1200" dirty="0" err="1">
                          <a:effectLst/>
                        </a:rPr>
                        <a:t>Básica</a:t>
                      </a:r>
                      <a:r>
                        <a:rPr lang="en-US" sz="1600" b="0" kern="1200" dirty="0">
                          <a:effectLst/>
                        </a:rPr>
                        <a:t> </a:t>
                      </a:r>
                      <a:r>
                        <a:rPr lang="en-US" sz="1600" b="0" kern="1200" dirty="0" err="1">
                          <a:effectLst/>
                        </a:rPr>
                        <a:t>primaria</a:t>
                      </a:r>
                      <a:endParaRPr lang="en-US" sz="1600" b="0" kern="1200" dirty="0">
                        <a:solidFill>
                          <a:schemeClr val="bg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-0.110***</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0.014</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extLst>
                  <a:ext uri="{0D108BD9-81ED-4DB2-BD59-A6C34878D82A}">
                    <a16:rowId xmlns:a16="http://schemas.microsoft.com/office/drawing/2014/main" val="10002"/>
                  </a:ext>
                </a:extLst>
              </a:tr>
              <a:tr h="133843">
                <a:tc>
                  <a:txBody>
                    <a:bodyPr/>
                    <a:lstStyle/>
                    <a:p>
                      <a:pPr marL="0" algn="l" defTabSz="457200" rtl="0" eaLnBrk="1" latinLnBrk="0" hangingPunct="1">
                        <a:spcAft>
                          <a:spcPts val="0"/>
                        </a:spcAft>
                      </a:pPr>
                      <a:r>
                        <a:rPr lang="en-US" sz="1600" b="0" kern="1200" dirty="0" err="1">
                          <a:effectLst/>
                        </a:rPr>
                        <a:t>Básica</a:t>
                      </a:r>
                      <a:r>
                        <a:rPr lang="en-US" sz="1600" b="0" kern="1200" dirty="0">
                          <a:effectLst/>
                        </a:rPr>
                        <a:t> </a:t>
                      </a:r>
                      <a:r>
                        <a:rPr lang="en-US" sz="1600" b="0" kern="1200" dirty="0" err="1">
                          <a:effectLst/>
                        </a:rPr>
                        <a:t>secundaria</a:t>
                      </a:r>
                      <a:endParaRPr lang="en-US" sz="1600" b="0" kern="1200" dirty="0">
                        <a:solidFill>
                          <a:schemeClr val="bg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-0.197***</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0.016</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extLst>
                  <a:ext uri="{0D108BD9-81ED-4DB2-BD59-A6C34878D82A}">
                    <a16:rowId xmlns:a16="http://schemas.microsoft.com/office/drawing/2014/main" val="10003"/>
                  </a:ext>
                </a:extLst>
              </a:tr>
              <a:tr h="133843">
                <a:tc>
                  <a:txBody>
                    <a:bodyPr/>
                    <a:lstStyle/>
                    <a:p>
                      <a:pPr marL="0" algn="l" defTabSz="457200" rtl="0" eaLnBrk="1" latinLnBrk="0" hangingPunct="1">
                        <a:spcAft>
                          <a:spcPts val="0"/>
                        </a:spcAft>
                      </a:pPr>
                      <a:r>
                        <a:rPr lang="en-US" sz="1600" b="0" kern="1200" dirty="0">
                          <a:effectLst/>
                        </a:rPr>
                        <a:t>Media</a:t>
                      </a:r>
                      <a:endParaRPr lang="en-US" sz="1600" b="0" kern="1200" dirty="0">
                        <a:solidFill>
                          <a:schemeClr val="bg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a:effectLst/>
                        </a:rPr>
                        <a:t>-0.216***</a:t>
                      </a:r>
                      <a:endParaRPr lang="en-US" sz="1800" kern="1200">
                        <a:solidFill>
                          <a:schemeClr val="dk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0.017</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extLst>
                  <a:ext uri="{0D108BD9-81ED-4DB2-BD59-A6C34878D82A}">
                    <a16:rowId xmlns:a16="http://schemas.microsoft.com/office/drawing/2014/main" val="10004"/>
                  </a:ext>
                </a:extLst>
              </a:tr>
              <a:tr h="133843">
                <a:tc>
                  <a:txBody>
                    <a:bodyPr/>
                    <a:lstStyle/>
                    <a:p>
                      <a:pPr marL="0" algn="l" defTabSz="457200" rtl="0" eaLnBrk="1" latinLnBrk="0" hangingPunct="1">
                        <a:spcAft>
                          <a:spcPts val="0"/>
                        </a:spcAft>
                      </a:pPr>
                      <a:r>
                        <a:rPr lang="en-US" sz="1600" b="0" kern="1200" dirty="0" err="1">
                          <a:effectLst/>
                        </a:rPr>
                        <a:t>Técnica</a:t>
                      </a:r>
                      <a:endParaRPr lang="en-US" sz="1600" b="0" kern="1200" dirty="0">
                        <a:solidFill>
                          <a:schemeClr val="bg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-0.378***</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a:effectLst/>
                        </a:rPr>
                        <a:t>0.028</a:t>
                      </a:r>
                      <a:endParaRPr lang="en-US" sz="1800" kern="1200">
                        <a:solidFill>
                          <a:schemeClr val="dk1"/>
                        </a:solidFill>
                        <a:effectLst/>
                        <a:latin typeface="+mn-lt"/>
                        <a:ea typeface="+mn-ea"/>
                        <a:cs typeface="+mn-cs"/>
                      </a:endParaRPr>
                    </a:p>
                  </a:txBody>
                  <a:tcPr marL="46473" marR="46473" marT="0" marB="0">
                    <a:solidFill>
                      <a:schemeClr val="tx2">
                        <a:lumMod val="20000"/>
                        <a:lumOff val="80000"/>
                      </a:schemeClr>
                    </a:solidFill>
                  </a:tcPr>
                </a:tc>
                <a:extLst>
                  <a:ext uri="{0D108BD9-81ED-4DB2-BD59-A6C34878D82A}">
                    <a16:rowId xmlns:a16="http://schemas.microsoft.com/office/drawing/2014/main" val="10005"/>
                  </a:ext>
                </a:extLst>
              </a:tr>
              <a:tr h="133843">
                <a:tc>
                  <a:txBody>
                    <a:bodyPr/>
                    <a:lstStyle/>
                    <a:p>
                      <a:pPr marL="0" algn="l" defTabSz="457200" rtl="0" eaLnBrk="1" latinLnBrk="0" hangingPunct="1">
                        <a:spcAft>
                          <a:spcPts val="0"/>
                        </a:spcAft>
                      </a:pPr>
                      <a:r>
                        <a:rPr lang="en-US" sz="1600" b="0" kern="1200" dirty="0" err="1">
                          <a:effectLst/>
                        </a:rPr>
                        <a:t>Tecnológica</a:t>
                      </a:r>
                      <a:endParaRPr lang="en-US" sz="1600" b="0" kern="1200" dirty="0">
                        <a:solidFill>
                          <a:schemeClr val="bg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-0.434***</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a:effectLst/>
                        </a:rPr>
                        <a:t>0.038</a:t>
                      </a:r>
                      <a:endParaRPr lang="en-US" sz="1800" kern="1200">
                        <a:solidFill>
                          <a:schemeClr val="dk1"/>
                        </a:solidFill>
                        <a:effectLst/>
                        <a:latin typeface="+mn-lt"/>
                        <a:ea typeface="+mn-ea"/>
                        <a:cs typeface="+mn-cs"/>
                      </a:endParaRPr>
                    </a:p>
                  </a:txBody>
                  <a:tcPr marL="46473" marR="46473" marT="0" marB="0">
                    <a:solidFill>
                      <a:schemeClr val="tx2">
                        <a:lumMod val="20000"/>
                        <a:lumOff val="80000"/>
                      </a:schemeClr>
                    </a:solidFill>
                  </a:tcPr>
                </a:tc>
                <a:extLst>
                  <a:ext uri="{0D108BD9-81ED-4DB2-BD59-A6C34878D82A}">
                    <a16:rowId xmlns:a16="http://schemas.microsoft.com/office/drawing/2014/main" val="10006"/>
                  </a:ext>
                </a:extLst>
              </a:tr>
              <a:tr h="133843">
                <a:tc>
                  <a:txBody>
                    <a:bodyPr/>
                    <a:lstStyle/>
                    <a:p>
                      <a:pPr marL="0" algn="l" defTabSz="457200" rtl="0" eaLnBrk="1" latinLnBrk="0" hangingPunct="1">
                        <a:spcAft>
                          <a:spcPts val="0"/>
                        </a:spcAft>
                      </a:pPr>
                      <a:r>
                        <a:rPr lang="en-US" sz="1600" b="0" kern="1200" dirty="0" err="1">
                          <a:effectLst/>
                        </a:rPr>
                        <a:t>Universitaria</a:t>
                      </a:r>
                      <a:endParaRPr lang="en-US" sz="1600" b="0" kern="1200" dirty="0">
                        <a:solidFill>
                          <a:schemeClr val="bg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-0.322***</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0.024</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extLst>
                  <a:ext uri="{0D108BD9-81ED-4DB2-BD59-A6C34878D82A}">
                    <a16:rowId xmlns:a16="http://schemas.microsoft.com/office/drawing/2014/main" val="10007"/>
                  </a:ext>
                </a:extLst>
              </a:tr>
              <a:tr h="133843">
                <a:tc>
                  <a:txBody>
                    <a:bodyPr/>
                    <a:lstStyle/>
                    <a:p>
                      <a:pPr marL="0" algn="l" defTabSz="457200" rtl="0" eaLnBrk="1" latinLnBrk="0" hangingPunct="1">
                        <a:spcAft>
                          <a:spcPts val="0"/>
                        </a:spcAft>
                      </a:pPr>
                      <a:r>
                        <a:rPr lang="en-US" sz="1600" b="0" kern="1200" dirty="0" err="1">
                          <a:effectLst/>
                        </a:rPr>
                        <a:t>Postgrado</a:t>
                      </a:r>
                      <a:endParaRPr lang="en-US" sz="1600" b="0" kern="1200" dirty="0">
                        <a:solidFill>
                          <a:schemeClr val="bg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-0.431***</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0.046</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extLst>
                  <a:ext uri="{0D108BD9-81ED-4DB2-BD59-A6C34878D82A}">
                    <a16:rowId xmlns:a16="http://schemas.microsoft.com/office/drawing/2014/main" val="10008"/>
                  </a:ext>
                </a:extLst>
              </a:tr>
              <a:tr h="133843">
                <a:tc>
                  <a:txBody>
                    <a:bodyPr/>
                    <a:lstStyle/>
                    <a:p>
                      <a:pPr marL="0" algn="l" defTabSz="457200" rtl="0" eaLnBrk="1" latinLnBrk="0" hangingPunct="1">
                        <a:spcAft>
                          <a:spcPts val="0"/>
                        </a:spcAft>
                      </a:pPr>
                      <a:r>
                        <a:rPr lang="en-US" sz="1600" b="0" kern="1200" dirty="0" err="1">
                          <a:effectLst/>
                        </a:rPr>
                        <a:t>Educación</a:t>
                      </a:r>
                      <a:r>
                        <a:rPr lang="en-US" sz="1600" b="0" kern="1200" baseline="0" dirty="0">
                          <a:effectLst/>
                        </a:rPr>
                        <a:t> 0</a:t>
                      </a:r>
                      <a:endParaRPr lang="en-US" sz="1600" b="0" kern="1200" dirty="0">
                        <a:solidFill>
                          <a:schemeClr val="bg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0.025*</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0.015</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extLst>
                  <a:ext uri="{0D108BD9-81ED-4DB2-BD59-A6C34878D82A}">
                    <a16:rowId xmlns:a16="http://schemas.microsoft.com/office/drawing/2014/main" val="10009"/>
                  </a:ext>
                </a:extLst>
              </a:tr>
              <a:tr h="133843">
                <a:tc>
                  <a:txBody>
                    <a:bodyPr/>
                    <a:lstStyle/>
                    <a:p>
                      <a:pPr marL="0" algn="l" defTabSz="457200" rtl="0" eaLnBrk="1" latinLnBrk="0" hangingPunct="1">
                        <a:spcAft>
                          <a:spcPts val="0"/>
                        </a:spcAft>
                      </a:pPr>
                      <a:r>
                        <a:rPr lang="en-US" sz="1600" b="0" kern="1200" dirty="0" err="1">
                          <a:effectLst/>
                        </a:rPr>
                        <a:t>Pobreza</a:t>
                      </a:r>
                      <a:r>
                        <a:rPr lang="en-US" sz="1600" b="0" kern="1200" dirty="0">
                          <a:effectLst/>
                        </a:rPr>
                        <a:t> (se </a:t>
                      </a:r>
                      <a:r>
                        <a:rPr lang="en-US" sz="1600" b="0" kern="1200" dirty="0" err="1">
                          <a:effectLst/>
                        </a:rPr>
                        <a:t>considera</a:t>
                      </a:r>
                      <a:r>
                        <a:rPr lang="en-US" sz="1600" b="0" kern="1200" dirty="0">
                          <a:effectLst/>
                        </a:rPr>
                        <a:t> </a:t>
                      </a:r>
                      <a:r>
                        <a:rPr lang="en-US" sz="1600" b="0" kern="1200" dirty="0" err="1">
                          <a:effectLst/>
                        </a:rPr>
                        <a:t>pobre</a:t>
                      </a:r>
                      <a:r>
                        <a:rPr lang="en-US" sz="1600" b="0" kern="1200" dirty="0">
                          <a:effectLst/>
                        </a:rPr>
                        <a:t>)</a:t>
                      </a:r>
                      <a:endParaRPr lang="en-US" sz="1600" b="0" kern="1200" dirty="0">
                        <a:solidFill>
                          <a:schemeClr val="bg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a:effectLst/>
                        </a:rPr>
                        <a:t>-0.019***</a:t>
                      </a:r>
                      <a:endParaRPr lang="en-US" sz="1800" kern="1200">
                        <a:solidFill>
                          <a:schemeClr val="dk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dirty="0">
                          <a:effectLst/>
                        </a:rPr>
                        <a:t>0.002</a:t>
                      </a:r>
                      <a:endParaRPr lang="en-US" sz="1800" kern="1200" dirty="0">
                        <a:solidFill>
                          <a:schemeClr val="dk1"/>
                        </a:solidFill>
                        <a:effectLst/>
                        <a:latin typeface="+mn-lt"/>
                        <a:ea typeface="+mn-ea"/>
                        <a:cs typeface="+mn-cs"/>
                      </a:endParaRPr>
                    </a:p>
                  </a:txBody>
                  <a:tcPr marL="46473" marR="46473" marT="0" marB="0"/>
                </a:tc>
                <a:extLst>
                  <a:ext uri="{0D108BD9-81ED-4DB2-BD59-A6C34878D82A}">
                    <a16:rowId xmlns:a16="http://schemas.microsoft.com/office/drawing/2014/main" val="10010"/>
                  </a:ext>
                </a:extLst>
              </a:tr>
              <a:tr h="133843">
                <a:tc>
                  <a:txBody>
                    <a:bodyPr/>
                    <a:lstStyle/>
                    <a:p>
                      <a:pPr marL="0" algn="l" defTabSz="457200" rtl="0" eaLnBrk="1" latinLnBrk="0" hangingPunct="1">
                        <a:spcAft>
                          <a:spcPts val="0"/>
                        </a:spcAft>
                      </a:pPr>
                      <a:r>
                        <a:rPr lang="es-CO" sz="1600" b="0" kern="1200" dirty="0">
                          <a:effectLst/>
                        </a:rPr>
                        <a:t>Cantidad de productores en el hogar</a:t>
                      </a:r>
                      <a:endParaRPr lang="en-US" sz="1600" b="0" kern="1200" dirty="0">
                        <a:solidFill>
                          <a:schemeClr val="bg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dirty="0">
                          <a:effectLst/>
                        </a:rPr>
                        <a:t>-0.041***</a:t>
                      </a:r>
                      <a:endParaRPr lang="en-US" sz="1800" kern="1200" dirty="0">
                        <a:solidFill>
                          <a:schemeClr val="dk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dirty="0">
                          <a:effectLst/>
                        </a:rPr>
                        <a:t>0.004</a:t>
                      </a:r>
                      <a:endParaRPr lang="en-US" sz="1800" kern="1200" dirty="0">
                        <a:solidFill>
                          <a:schemeClr val="dk1"/>
                        </a:solidFill>
                        <a:effectLst/>
                        <a:latin typeface="+mn-lt"/>
                        <a:ea typeface="+mn-ea"/>
                        <a:cs typeface="+mn-cs"/>
                      </a:endParaRPr>
                    </a:p>
                  </a:txBody>
                  <a:tcPr marL="46473" marR="46473" marT="0" marB="0"/>
                </a:tc>
                <a:extLst>
                  <a:ext uri="{0D108BD9-81ED-4DB2-BD59-A6C34878D82A}">
                    <a16:rowId xmlns:a16="http://schemas.microsoft.com/office/drawing/2014/main" val="10011"/>
                  </a:ext>
                </a:extLst>
              </a:tr>
              <a:tr h="133843">
                <a:tc>
                  <a:txBody>
                    <a:bodyPr/>
                    <a:lstStyle/>
                    <a:p>
                      <a:pPr marL="0" algn="l" defTabSz="457200" rtl="0" eaLnBrk="1" latinLnBrk="0" hangingPunct="1">
                        <a:spcAft>
                          <a:spcPts val="0"/>
                        </a:spcAft>
                      </a:pPr>
                      <a:r>
                        <a:rPr lang="en-US" sz="1600" b="0" kern="1200" dirty="0" err="1">
                          <a:effectLst/>
                        </a:rPr>
                        <a:t>Trabajadores</a:t>
                      </a:r>
                      <a:endParaRPr lang="en-US" sz="1600" b="0" kern="1200" dirty="0">
                        <a:solidFill>
                          <a:schemeClr val="bg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a:effectLst/>
                        </a:rPr>
                        <a:t>0.005***</a:t>
                      </a:r>
                      <a:endParaRPr lang="en-US" sz="1800" kern="1200">
                        <a:solidFill>
                          <a:schemeClr val="dk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a:effectLst/>
                        </a:rPr>
                        <a:t>0.001</a:t>
                      </a:r>
                      <a:endParaRPr lang="en-US" sz="1800" kern="1200">
                        <a:solidFill>
                          <a:schemeClr val="dk1"/>
                        </a:solidFill>
                        <a:effectLst/>
                        <a:latin typeface="+mn-lt"/>
                        <a:ea typeface="+mn-ea"/>
                        <a:cs typeface="+mn-cs"/>
                      </a:endParaRPr>
                    </a:p>
                  </a:txBody>
                  <a:tcPr marL="46473" marR="46473" marT="0" marB="0"/>
                </a:tc>
                <a:extLst>
                  <a:ext uri="{0D108BD9-81ED-4DB2-BD59-A6C34878D82A}">
                    <a16:rowId xmlns:a16="http://schemas.microsoft.com/office/drawing/2014/main" val="10012"/>
                  </a:ext>
                </a:extLst>
              </a:tr>
              <a:tr h="133843">
                <a:tc>
                  <a:txBody>
                    <a:bodyPr/>
                    <a:lstStyle/>
                    <a:p>
                      <a:pPr marL="0" algn="l" defTabSz="457200" rtl="0" eaLnBrk="1" latinLnBrk="0" hangingPunct="1">
                        <a:spcAft>
                          <a:spcPts val="0"/>
                        </a:spcAft>
                      </a:pPr>
                      <a:r>
                        <a:rPr lang="en-US" sz="1600" b="0" kern="1200" dirty="0" err="1">
                          <a:effectLst/>
                        </a:rPr>
                        <a:t>Sexo</a:t>
                      </a:r>
                      <a:endParaRPr lang="en-US" sz="1600" b="0" kern="1200" dirty="0">
                        <a:solidFill>
                          <a:schemeClr val="bg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a:effectLst/>
                        </a:rPr>
                        <a:t>-0.031***</a:t>
                      </a:r>
                      <a:endParaRPr lang="en-US" sz="1800" kern="1200">
                        <a:solidFill>
                          <a:schemeClr val="dk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a:effectLst/>
                        </a:rPr>
                        <a:t>0.007</a:t>
                      </a:r>
                      <a:endParaRPr lang="en-US" sz="1800" kern="1200">
                        <a:solidFill>
                          <a:schemeClr val="dk1"/>
                        </a:solidFill>
                        <a:effectLst/>
                        <a:latin typeface="+mn-lt"/>
                        <a:ea typeface="+mn-ea"/>
                        <a:cs typeface="+mn-cs"/>
                      </a:endParaRPr>
                    </a:p>
                  </a:txBody>
                  <a:tcPr marL="46473" marR="46473" marT="0" marB="0"/>
                </a:tc>
                <a:extLst>
                  <a:ext uri="{0D108BD9-81ED-4DB2-BD59-A6C34878D82A}">
                    <a16:rowId xmlns:a16="http://schemas.microsoft.com/office/drawing/2014/main" val="10013"/>
                  </a:ext>
                </a:extLst>
              </a:tr>
              <a:tr h="133843">
                <a:tc>
                  <a:txBody>
                    <a:bodyPr/>
                    <a:lstStyle/>
                    <a:p>
                      <a:pPr marL="0" algn="l" defTabSz="457200" rtl="0" eaLnBrk="1" latinLnBrk="0" hangingPunct="1">
                        <a:spcAft>
                          <a:spcPts val="0"/>
                        </a:spcAft>
                      </a:pPr>
                      <a:r>
                        <a:rPr lang="en-US" sz="1600" b="0" kern="1200" dirty="0" err="1">
                          <a:effectLst/>
                        </a:rPr>
                        <a:t>Edad</a:t>
                      </a:r>
                      <a:endParaRPr lang="en-US" sz="1600" b="0" kern="1200" dirty="0">
                        <a:solidFill>
                          <a:schemeClr val="bg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a:effectLst/>
                        </a:rPr>
                        <a:t>-0.006***</a:t>
                      </a:r>
                      <a:endParaRPr lang="en-US" sz="1800" kern="1200">
                        <a:solidFill>
                          <a:schemeClr val="dk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a:effectLst/>
                        </a:rPr>
                        <a:t>0.000</a:t>
                      </a:r>
                      <a:endParaRPr lang="en-US" sz="1800" kern="1200">
                        <a:solidFill>
                          <a:schemeClr val="dk1"/>
                        </a:solidFill>
                        <a:effectLst/>
                        <a:latin typeface="+mn-lt"/>
                        <a:ea typeface="+mn-ea"/>
                        <a:cs typeface="+mn-cs"/>
                      </a:endParaRPr>
                    </a:p>
                  </a:txBody>
                  <a:tcPr marL="46473" marR="46473" marT="0" marB="0"/>
                </a:tc>
                <a:extLst>
                  <a:ext uri="{0D108BD9-81ED-4DB2-BD59-A6C34878D82A}">
                    <a16:rowId xmlns:a16="http://schemas.microsoft.com/office/drawing/2014/main" val="10014"/>
                  </a:ext>
                </a:extLst>
              </a:tr>
              <a:tr h="133843">
                <a:tc>
                  <a:txBody>
                    <a:bodyPr/>
                    <a:lstStyle/>
                    <a:p>
                      <a:pPr marL="0" algn="l" defTabSz="457200" rtl="0" eaLnBrk="1" latinLnBrk="0" hangingPunct="1">
                        <a:spcAft>
                          <a:spcPts val="0"/>
                        </a:spcAft>
                      </a:pPr>
                      <a:r>
                        <a:rPr lang="en-US" sz="1600" b="0" kern="1200" dirty="0" err="1">
                          <a:effectLst/>
                        </a:rPr>
                        <a:t>Parque</a:t>
                      </a:r>
                      <a:r>
                        <a:rPr lang="en-US" sz="1600" b="0" kern="1200" dirty="0">
                          <a:effectLst/>
                        </a:rPr>
                        <a:t> natural</a:t>
                      </a:r>
                      <a:endParaRPr lang="en-US" sz="1600" b="0" kern="1200" dirty="0">
                        <a:solidFill>
                          <a:schemeClr val="bg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dirty="0">
                          <a:effectLst/>
                        </a:rPr>
                        <a:t>0.073***</a:t>
                      </a:r>
                      <a:endParaRPr lang="en-US" sz="1800" kern="1200" dirty="0">
                        <a:solidFill>
                          <a:schemeClr val="dk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a:effectLst/>
                        </a:rPr>
                        <a:t>0.023</a:t>
                      </a:r>
                      <a:endParaRPr lang="en-US" sz="1800" kern="1200">
                        <a:solidFill>
                          <a:schemeClr val="dk1"/>
                        </a:solidFill>
                        <a:effectLst/>
                        <a:latin typeface="+mn-lt"/>
                        <a:ea typeface="+mn-ea"/>
                        <a:cs typeface="+mn-cs"/>
                      </a:endParaRPr>
                    </a:p>
                  </a:txBody>
                  <a:tcPr marL="46473" marR="46473" marT="0" marB="0"/>
                </a:tc>
                <a:extLst>
                  <a:ext uri="{0D108BD9-81ED-4DB2-BD59-A6C34878D82A}">
                    <a16:rowId xmlns:a16="http://schemas.microsoft.com/office/drawing/2014/main" val="10015"/>
                  </a:ext>
                </a:extLst>
              </a:tr>
              <a:tr h="133843">
                <a:tc>
                  <a:txBody>
                    <a:bodyPr/>
                    <a:lstStyle/>
                    <a:p>
                      <a:pPr marL="0" algn="l" defTabSz="457200" rtl="0" eaLnBrk="1" latinLnBrk="0" hangingPunct="1">
                        <a:spcAft>
                          <a:spcPts val="0"/>
                        </a:spcAft>
                      </a:pPr>
                      <a:r>
                        <a:rPr lang="en-US" sz="1600" b="0" kern="1200" dirty="0" err="1">
                          <a:effectLst/>
                        </a:rPr>
                        <a:t>Pertenencia</a:t>
                      </a:r>
                      <a:r>
                        <a:rPr lang="en-US" sz="1600" b="0" kern="1200" dirty="0">
                          <a:effectLst/>
                        </a:rPr>
                        <a:t> a </a:t>
                      </a:r>
                      <a:r>
                        <a:rPr lang="en-US" sz="1600" b="0" kern="1200" dirty="0" err="1">
                          <a:effectLst/>
                        </a:rPr>
                        <a:t>asociaciones</a:t>
                      </a:r>
                      <a:endParaRPr lang="en-US" sz="1600" b="0" kern="1200" dirty="0">
                        <a:solidFill>
                          <a:schemeClr val="bg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a:effectLst/>
                        </a:rPr>
                        <a:t>-0.232***</a:t>
                      </a:r>
                      <a:endParaRPr lang="en-US" sz="1800" kern="1200">
                        <a:solidFill>
                          <a:schemeClr val="dk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dirty="0">
                          <a:effectLst/>
                        </a:rPr>
                        <a:t>0.006</a:t>
                      </a:r>
                      <a:endParaRPr lang="en-US" sz="1800" kern="1200" dirty="0">
                        <a:solidFill>
                          <a:schemeClr val="dk1"/>
                        </a:solidFill>
                        <a:effectLst/>
                        <a:latin typeface="+mn-lt"/>
                        <a:ea typeface="+mn-ea"/>
                        <a:cs typeface="+mn-cs"/>
                      </a:endParaRPr>
                    </a:p>
                  </a:txBody>
                  <a:tcPr marL="46473" marR="46473" marT="0" marB="0"/>
                </a:tc>
                <a:extLst>
                  <a:ext uri="{0D108BD9-81ED-4DB2-BD59-A6C34878D82A}">
                    <a16:rowId xmlns:a16="http://schemas.microsoft.com/office/drawing/2014/main" val="10016"/>
                  </a:ext>
                </a:extLst>
              </a:tr>
              <a:tr h="133843">
                <a:tc>
                  <a:txBody>
                    <a:bodyPr/>
                    <a:lstStyle/>
                    <a:p>
                      <a:pPr marL="0" algn="l" defTabSz="457200" rtl="0" eaLnBrk="1" latinLnBrk="0" hangingPunct="1">
                        <a:spcAft>
                          <a:spcPts val="0"/>
                        </a:spcAft>
                      </a:pPr>
                      <a:r>
                        <a:rPr lang="en-US" sz="1600" b="0" kern="1200" dirty="0" err="1">
                          <a:effectLst/>
                        </a:rPr>
                        <a:t>Agricultura</a:t>
                      </a:r>
                      <a:endParaRPr lang="en-US" sz="1600" b="0" kern="1200" dirty="0">
                        <a:solidFill>
                          <a:schemeClr val="bg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a:effectLst/>
                        </a:rPr>
                        <a:t>0.232***</a:t>
                      </a:r>
                      <a:endParaRPr lang="en-US" sz="1800" kern="1200">
                        <a:solidFill>
                          <a:schemeClr val="dk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0.029</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extLst>
                  <a:ext uri="{0D108BD9-81ED-4DB2-BD59-A6C34878D82A}">
                    <a16:rowId xmlns:a16="http://schemas.microsoft.com/office/drawing/2014/main" val="10017"/>
                  </a:ext>
                </a:extLst>
              </a:tr>
              <a:tr h="133843">
                <a:tc>
                  <a:txBody>
                    <a:bodyPr/>
                    <a:lstStyle/>
                    <a:p>
                      <a:pPr marL="0" algn="l" defTabSz="457200" rtl="0" eaLnBrk="1" latinLnBrk="0" hangingPunct="1">
                        <a:spcAft>
                          <a:spcPts val="0"/>
                        </a:spcAft>
                      </a:pPr>
                      <a:r>
                        <a:rPr lang="en-US" sz="1600" b="0" kern="1200" dirty="0" err="1">
                          <a:effectLst/>
                        </a:rPr>
                        <a:t>Silvicultura</a:t>
                      </a:r>
                      <a:endParaRPr lang="en-US" sz="1600" b="0" kern="1200" dirty="0">
                        <a:solidFill>
                          <a:schemeClr val="bg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a:effectLst/>
                        </a:rPr>
                        <a:t>-0.551***</a:t>
                      </a:r>
                      <a:endParaRPr lang="en-US" sz="1800" kern="1200">
                        <a:solidFill>
                          <a:schemeClr val="dk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a:effectLst/>
                        </a:rPr>
                        <a:t>0.020</a:t>
                      </a:r>
                      <a:endParaRPr lang="en-US" sz="1800" kern="1200">
                        <a:solidFill>
                          <a:schemeClr val="dk1"/>
                        </a:solidFill>
                        <a:effectLst/>
                        <a:latin typeface="+mn-lt"/>
                        <a:ea typeface="+mn-ea"/>
                        <a:cs typeface="+mn-cs"/>
                      </a:endParaRPr>
                    </a:p>
                  </a:txBody>
                  <a:tcPr marL="46473" marR="46473" marT="0" marB="0">
                    <a:solidFill>
                      <a:schemeClr val="tx2">
                        <a:lumMod val="20000"/>
                        <a:lumOff val="80000"/>
                      </a:schemeClr>
                    </a:solidFill>
                  </a:tcPr>
                </a:tc>
                <a:extLst>
                  <a:ext uri="{0D108BD9-81ED-4DB2-BD59-A6C34878D82A}">
                    <a16:rowId xmlns:a16="http://schemas.microsoft.com/office/drawing/2014/main" val="10018"/>
                  </a:ext>
                </a:extLst>
              </a:tr>
              <a:tr h="133843">
                <a:tc>
                  <a:txBody>
                    <a:bodyPr/>
                    <a:lstStyle/>
                    <a:p>
                      <a:pPr marL="0" algn="l" defTabSz="457200" rtl="0" eaLnBrk="1" latinLnBrk="0" hangingPunct="1">
                        <a:spcAft>
                          <a:spcPts val="0"/>
                        </a:spcAft>
                      </a:pPr>
                      <a:r>
                        <a:rPr lang="en-US" sz="1600" b="0" kern="1200" dirty="0" err="1">
                          <a:effectLst/>
                        </a:rPr>
                        <a:t>Actividades</a:t>
                      </a:r>
                      <a:r>
                        <a:rPr lang="en-US" sz="1600" b="0" kern="1200" dirty="0">
                          <a:effectLst/>
                        </a:rPr>
                        <a:t> </a:t>
                      </a:r>
                      <a:r>
                        <a:rPr lang="en-US" sz="1600" b="0" kern="1200" dirty="0" err="1">
                          <a:effectLst/>
                        </a:rPr>
                        <a:t>pecuarias</a:t>
                      </a:r>
                      <a:endParaRPr lang="en-US" sz="1600" b="0" kern="1200" dirty="0">
                        <a:solidFill>
                          <a:schemeClr val="bg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-0.053***</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a:effectLst/>
                        </a:rPr>
                        <a:t>0.007</a:t>
                      </a:r>
                      <a:endParaRPr lang="en-US" sz="1800" kern="1200">
                        <a:solidFill>
                          <a:schemeClr val="dk1"/>
                        </a:solidFill>
                        <a:effectLst/>
                        <a:latin typeface="+mn-lt"/>
                        <a:ea typeface="+mn-ea"/>
                        <a:cs typeface="+mn-cs"/>
                      </a:endParaRPr>
                    </a:p>
                  </a:txBody>
                  <a:tcPr marL="46473" marR="46473" marT="0" marB="0">
                    <a:solidFill>
                      <a:schemeClr val="tx2">
                        <a:lumMod val="20000"/>
                        <a:lumOff val="80000"/>
                      </a:schemeClr>
                    </a:solidFill>
                  </a:tcPr>
                </a:tc>
                <a:extLst>
                  <a:ext uri="{0D108BD9-81ED-4DB2-BD59-A6C34878D82A}">
                    <a16:rowId xmlns:a16="http://schemas.microsoft.com/office/drawing/2014/main" val="10019"/>
                  </a:ext>
                </a:extLst>
              </a:tr>
              <a:tr h="133843">
                <a:tc>
                  <a:txBody>
                    <a:bodyPr/>
                    <a:lstStyle/>
                    <a:p>
                      <a:pPr marL="0" algn="l" defTabSz="457200" rtl="0" eaLnBrk="1" latinLnBrk="0" hangingPunct="1">
                        <a:spcAft>
                          <a:spcPts val="0"/>
                        </a:spcAft>
                      </a:pPr>
                      <a:r>
                        <a:rPr lang="en-US" sz="1600" b="0" kern="1200" dirty="0" err="1">
                          <a:effectLst/>
                        </a:rPr>
                        <a:t>Pesca</a:t>
                      </a:r>
                      <a:endParaRPr lang="en-US" sz="1600" b="0" kern="1200" dirty="0">
                        <a:solidFill>
                          <a:schemeClr val="bg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0.339***</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0.008</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extLst>
                  <a:ext uri="{0D108BD9-81ED-4DB2-BD59-A6C34878D82A}">
                    <a16:rowId xmlns:a16="http://schemas.microsoft.com/office/drawing/2014/main" val="10020"/>
                  </a:ext>
                </a:extLst>
              </a:tr>
              <a:tr h="133843">
                <a:tc>
                  <a:txBody>
                    <a:bodyPr/>
                    <a:lstStyle/>
                    <a:p>
                      <a:pPr marL="0" algn="l" defTabSz="457200" rtl="0" eaLnBrk="1" latinLnBrk="0" hangingPunct="1">
                        <a:spcAft>
                          <a:spcPts val="0"/>
                        </a:spcAft>
                      </a:pPr>
                      <a:r>
                        <a:rPr lang="en-US" sz="1600" b="0" kern="1200" dirty="0" err="1">
                          <a:effectLst/>
                        </a:rPr>
                        <a:t>Pastos</a:t>
                      </a:r>
                      <a:endParaRPr lang="en-US" sz="1600" b="0" kern="1200" dirty="0">
                        <a:solidFill>
                          <a:schemeClr val="bg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-0.348</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tc>
                  <a:txBody>
                    <a:bodyPr/>
                    <a:lstStyle/>
                    <a:p>
                      <a:pPr marL="0" algn="ctr" defTabSz="457200" rtl="0" eaLnBrk="1" latinLnBrk="0" hangingPunct="1">
                        <a:spcAft>
                          <a:spcPts val="0"/>
                        </a:spcAft>
                      </a:pPr>
                      <a:r>
                        <a:rPr lang="en-US" sz="1800" kern="1200" dirty="0">
                          <a:effectLst/>
                        </a:rPr>
                        <a:t>0.233</a:t>
                      </a:r>
                      <a:endParaRPr lang="en-US" sz="1800" kern="1200" dirty="0">
                        <a:solidFill>
                          <a:schemeClr val="dk1"/>
                        </a:solidFill>
                        <a:effectLst/>
                        <a:latin typeface="+mn-lt"/>
                        <a:ea typeface="+mn-ea"/>
                        <a:cs typeface="+mn-cs"/>
                      </a:endParaRPr>
                    </a:p>
                  </a:txBody>
                  <a:tcPr marL="46473" marR="46473" marT="0" marB="0">
                    <a:solidFill>
                      <a:schemeClr val="tx2">
                        <a:lumMod val="20000"/>
                        <a:lumOff val="80000"/>
                      </a:schemeClr>
                    </a:solidFill>
                  </a:tcPr>
                </a:tc>
                <a:extLst>
                  <a:ext uri="{0D108BD9-81ED-4DB2-BD59-A6C34878D82A}">
                    <a16:rowId xmlns:a16="http://schemas.microsoft.com/office/drawing/2014/main" val="10021"/>
                  </a:ext>
                </a:extLst>
              </a:tr>
              <a:tr h="133843">
                <a:tc>
                  <a:txBody>
                    <a:bodyPr/>
                    <a:lstStyle/>
                    <a:p>
                      <a:pPr marL="0" algn="l" defTabSz="457200" rtl="0" eaLnBrk="1" latinLnBrk="0" hangingPunct="1">
                        <a:spcAft>
                          <a:spcPts val="0"/>
                        </a:spcAft>
                      </a:pPr>
                      <a:r>
                        <a:rPr lang="en-US" sz="1600" b="0" kern="1200" dirty="0" err="1">
                          <a:effectLst/>
                        </a:rPr>
                        <a:t>Constante</a:t>
                      </a:r>
                      <a:endParaRPr lang="en-US" sz="1600" b="0" kern="1200" dirty="0">
                        <a:solidFill>
                          <a:schemeClr val="bg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a:effectLst/>
                        </a:rPr>
                        <a:t>5.604***</a:t>
                      </a:r>
                      <a:endParaRPr lang="en-US" sz="1800" kern="1200">
                        <a:solidFill>
                          <a:schemeClr val="dk1"/>
                        </a:solidFill>
                        <a:effectLst/>
                        <a:latin typeface="+mn-lt"/>
                        <a:ea typeface="+mn-ea"/>
                        <a:cs typeface="+mn-cs"/>
                      </a:endParaRPr>
                    </a:p>
                  </a:txBody>
                  <a:tcPr marL="46473" marR="46473" marT="0" marB="0"/>
                </a:tc>
                <a:tc>
                  <a:txBody>
                    <a:bodyPr/>
                    <a:lstStyle/>
                    <a:p>
                      <a:pPr marL="0" algn="ctr" defTabSz="457200" rtl="0" eaLnBrk="1" latinLnBrk="0" hangingPunct="1">
                        <a:spcAft>
                          <a:spcPts val="0"/>
                        </a:spcAft>
                      </a:pPr>
                      <a:r>
                        <a:rPr lang="en-US" sz="1800" kern="1200" dirty="0">
                          <a:effectLst/>
                        </a:rPr>
                        <a:t>0.044</a:t>
                      </a:r>
                      <a:endParaRPr lang="en-US" sz="1800" kern="1200" dirty="0">
                        <a:solidFill>
                          <a:schemeClr val="dk1"/>
                        </a:solidFill>
                        <a:effectLst/>
                        <a:latin typeface="+mn-lt"/>
                        <a:ea typeface="+mn-ea"/>
                        <a:cs typeface="+mn-cs"/>
                      </a:endParaRPr>
                    </a:p>
                  </a:txBody>
                  <a:tcPr marL="46473" marR="46473" marT="0" marB="0"/>
                </a:tc>
                <a:extLst>
                  <a:ext uri="{0D108BD9-81ED-4DB2-BD59-A6C34878D82A}">
                    <a16:rowId xmlns:a16="http://schemas.microsoft.com/office/drawing/2014/main" val="10022"/>
                  </a:ext>
                </a:extLst>
              </a:tr>
              <a:tr h="133843">
                <a:tc>
                  <a:txBody>
                    <a:bodyPr/>
                    <a:lstStyle/>
                    <a:p>
                      <a:pPr marL="0" algn="l" defTabSz="457200" rtl="0" eaLnBrk="1" latinLnBrk="0" hangingPunct="1">
                        <a:spcAft>
                          <a:spcPts val="0"/>
                        </a:spcAft>
                      </a:pPr>
                      <a:r>
                        <a:rPr lang="en-US" sz="1600" b="0" kern="1200" dirty="0" err="1">
                          <a:effectLst/>
                        </a:rPr>
                        <a:t>Observaciones</a:t>
                      </a:r>
                      <a:endParaRPr lang="en-US" sz="1600" b="0" kern="1200" dirty="0">
                        <a:solidFill>
                          <a:schemeClr val="bg1"/>
                        </a:solidFill>
                        <a:effectLst/>
                        <a:latin typeface="+mn-lt"/>
                        <a:ea typeface="+mn-ea"/>
                        <a:cs typeface="+mn-cs"/>
                      </a:endParaRPr>
                    </a:p>
                  </a:txBody>
                  <a:tcPr marL="46473" marR="46473" marT="0" marB="0"/>
                </a:tc>
                <a:tc gridSpan="2">
                  <a:txBody>
                    <a:bodyPr/>
                    <a:lstStyle/>
                    <a:p>
                      <a:pPr marL="0" algn="ctr" defTabSz="457200" rtl="0" eaLnBrk="1" latinLnBrk="0" hangingPunct="1">
                        <a:spcAft>
                          <a:spcPts val="0"/>
                        </a:spcAft>
                      </a:pPr>
                      <a:r>
                        <a:rPr lang="en-US" sz="1800" kern="1200" dirty="0">
                          <a:effectLst/>
                        </a:rPr>
                        <a:t>287,512</a:t>
                      </a:r>
                      <a:endParaRPr lang="en-US" sz="1800" kern="1200" dirty="0">
                        <a:solidFill>
                          <a:schemeClr val="dk1"/>
                        </a:solidFill>
                        <a:effectLst/>
                        <a:latin typeface="+mn-lt"/>
                        <a:ea typeface="+mn-ea"/>
                        <a:cs typeface="+mn-cs"/>
                      </a:endParaRPr>
                    </a:p>
                  </a:txBody>
                  <a:tcPr marL="46473" marR="46473" marT="0" marB="0"/>
                </a:tc>
                <a:tc hMerge="1">
                  <a:txBody>
                    <a:bodyPr/>
                    <a:lstStyle/>
                    <a:p>
                      <a:pPr marL="0" algn="ctr" defTabSz="457200" rtl="0" eaLnBrk="1" latinLnBrk="0" hangingPunct="1">
                        <a:spcAft>
                          <a:spcPts val="0"/>
                        </a:spcAft>
                      </a:pPr>
                      <a:endParaRPr lang="en-US" sz="1200" kern="1200" dirty="0">
                        <a:solidFill>
                          <a:schemeClr val="dk1"/>
                        </a:solidFill>
                        <a:effectLst/>
                        <a:latin typeface="+mn-lt"/>
                        <a:ea typeface="+mn-ea"/>
                        <a:cs typeface="+mn-cs"/>
                      </a:endParaRPr>
                    </a:p>
                  </a:txBody>
                  <a:tcPr marL="46473" marR="46473" marT="0" marB="0"/>
                </a:tc>
                <a:extLst>
                  <a:ext uri="{0D108BD9-81ED-4DB2-BD59-A6C34878D82A}">
                    <a16:rowId xmlns:a16="http://schemas.microsoft.com/office/drawing/2014/main" val="10023"/>
                  </a:ext>
                </a:extLst>
              </a:tr>
              <a:tr h="133843">
                <a:tc>
                  <a:txBody>
                    <a:bodyPr/>
                    <a:lstStyle/>
                    <a:p>
                      <a:pPr marL="0" algn="l" defTabSz="457200" rtl="0" eaLnBrk="1" latinLnBrk="0" hangingPunct="1">
                        <a:spcAft>
                          <a:spcPts val="0"/>
                        </a:spcAft>
                      </a:pPr>
                      <a:r>
                        <a:rPr lang="en-US" sz="1600" b="0" kern="1200" dirty="0">
                          <a:effectLst/>
                        </a:rPr>
                        <a:t>R-</a:t>
                      </a:r>
                      <a:r>
                        <a:rPr lang="en-US" sz="1600" b="0" kern="1200" dirty="0" err="1">
                          <a:effectLst/>
                        </a:rPr>
                        <a:t>cuadrado</a:t>
                      </a:r>
                      <a:endParaRPr lang="en-US" sz="1600" b="0" kern="1200" dirty="0">
                        <a:solidFill>
                          <a:schemeClr val="bg1"/>
                        </a:solidFill>
                        <a:effectLst/>
                        <a:latin typeface="+mn-lt"/>
                        <a:ea typeface="+mn-ea"/>
                        <a:cs typeface="+mn-cs"/>
                      </a:endParaRPr>
                    </a:p>
                  </a:txBody>
                  <a:tcPr marL="46473" marR="46473" marT="0" marB="0"/>
                </a:tc>
                <a:tc gridSpan="2">
                  <a:txBody>
                    <a:bodyPr/>
                    <a:lstStyle/>
                    <a:p>
                      <a:pPr marL="0" algn="ctr" defTabSz="457200" rtl="0" eaLnBrk="1" latinLnBrk="0" hangingPunct="1">
                        <a:spcAft>
                          <a:spcPts val="0"/>
                        </a:spcAft>
                      </a:pPr>
                      <a:r>
                        <a:rPr lang="en-US" sz="1800" kern="1200" dirty="0">
                          <a:effectLst/>
                        </a:rPr>
                        <a:t>0.381</a:t>
                      </a:r>
                      <a:endParaRPr lang="en-US" sz="1800" kern="1200" dirty="0">
                        <a:solidFill>
                          <a:schemeClr val="dk1"/>
                        </a:solidFill>
                        <a:effectLst/>
                        <a:latin typeface="+mn-lt"/>
                        <a:ea typeface="+mn-ea"/>
                        <a:cs typeface="+mn-cs"/>
                      </a:endParaRPr>
                    </a:p>
                  </a:txBody>
                  <a:tcPr marL="46473" marR="46473" marT="0" marB="0"/>
                </a:tc>
                <a:tc hMerge="1">
                  <a:txBody>
                    <a:bodyPr/>
                    <a:lstStyle/>
                    <a:p>
                      <a:pPr marL="0" algn="ctr" defTabSz="457200" rtl="0" eaLnBrk="1" latinLnBrk="0" hangingPunct="1">
                        <a:spcAft>
                          <a:spcPts val="0"/>
                        </a:spcAft>
                      </a:pPr>
                      <a:endParaRPr lang="en-US" sz="1200" kern="1200" dirty="0">
                        <a:solidFill>
                          <a:schemeClr val="dk1"/>
                        </a:solidFill>
                        <a:effectLst/>
                        <a:latin typeface="+mn-lt"/>
                        <a:ea typeface="+mn-ea"/>
                        <a:cs typeface="+mn-cs"/>
                      </a:endParaRPr>
                    </a:p>
                  </a:txBody>
                  <a:tcPr marL="46473" marR="46473" marT="0" marB="0"/>
                </a:tc>
                <a:extLst>
                  <a:ext uri="{0D108BD9-81ED-4DB2-BD59-A6C34878D82A}">
                    <a16:rowId xmlns:a16="http://schemas.microsoft.com/office/drawing/2014/main" val="10024"/>
                  </a:ext>
                </a:extLst>
              </a:tr>
            </a:tbl>
          </a:graphicData>
        </a:graphic>
      </p:graphicFrame>
      <p:sp>
        <p:nvSpPr>
          <p:cNvPr id="8" name="TextBox 7"/>
          <p:cNvSpPr txBox="1"/>
          <p:nvPr/>
        </p:nvSpPr>
        <p:spPr>
          <a:xfrm>
            <a:off x="228601" y="2119865"/>
            <a:ext cx="4710222" cy="788140"/>
          </a:xfrm>
          <a:prstGeom prst="rect">
            <a:avLst/>
          </a:prstGeom>
          <a:solidFill>
            <a:schemeClr val="bg1"/>
          </a:solidFill>
          <a:ln>
            <a:noFill/>
          </a:ln>
        </p:spPr>
        <p:txBody>
          <a:bodyPr wrap="square" rtlCol="0">
            <a:noAutofit/>
          </a:bodyPr>
          <a:lstStyle/>
          <a:p>
            <a:pPr marL="285750" indent="-285750">
              <a:buFont typeface="Arial" charset="0"/>
              <a:buChar char="•"/>
            </a:pPr>
            <a:r>
              <a:rPr lang="es-ES_tradnl" sz="2000" dirty="0"/>
              <a:t>La informalidad aumenta la probabilidad de incumplimiento de estándares ambientales</a:t>
            </a:r>
          </a:p>
          <a:p>
            <a:pPr marL="285750" indent="-285750">
              <a:buFont typeface="Arial" charset="0"/>
              <a:buChar char="•"/>
            </a:pPr>
            <a:endParaRPr lang="es-ES_tradnl" sz="800" dirty="0"/>
          </a:p>
          <a:p>
            <a:pPr marL="285750" indent="-285750">
              <a:buFont typeface="Arial" charset="0"/>
              <a:buChar char="•"/>
            </a:pPr>
            <a:r>
              <a:rPr lang="es-ES_tradnl" sz="2000" dirty="0"/>
              <a:t>El incumplimiento de estándares se reduce con mayor educación, la edad y con la pertenencia a asociaciones cooperativas o gremios (canal de difusión?)</a:t>
            </a:r>
          </a:p>
          <a:p>
            <a:pPr marL="285750" indent="-285750">
              <a:buFont typeface="Arial" charset="0"/>
              <a:buChar char="•"/>
            </a:pPr>
            <a:endParaRPr lang="es-ES_tradnl" sz="800" dirty="0"/>
          </a:p>
          <a:p>
            <a:pPr marL="285750" indent="-285750">
              <a:buFont typeface="Arial" charset="0"/>
              <a:buChar char="•"/>
            </a:pPr>
            <a:r>
              <a:rPr lang="es-ES_tradnl" sz="2000" dirty="0"/>
              <a:t>La silvicultura tiene un mejor cumplimiento de los estándares ambientales (legislación mas estricta?)</a:t>
            </a:r>
          </a:p>
          <a:p>
            <a:pPr marL="285750" indent="-285750">
              <a:buFont typeface="Arial" charset="0"/>
              <a:buChar char="•"/>
            </a:pPr>
            <a:endParaRPr lang="es-ES_tradnl" sz="800" dirty="0"/>
          </a:p>
          <a:p>
            <a:pPr marL="285750" indent="-285750">
              <a:buFont typeface="Arial" charset="0"/>
              <a:buChar char="•"/>
            </a:pPr>
            <a:r>
              <a:rPr lang="es-ES_tradnl" sz="2000" dirty="0"/>
              <a:t>Los coeficientes de pobreza y número de trabajadores operan al contrario de lo esperado</a:t>
            </a:r>
          </a:p>
          <a:p>
            <a:endParaRPr lang="en-US" dirty="0"/>
          </a:p>
        </p:txBody>
      </p:sp>
    </p:spTree>
    <p:extLst>
      <p:ext uri="{BB962C8B-B14F-4D97-AF65-F5344CB8AC3E}">
        <p14:creationId xmlns:p14="http://schemas.microsoft.com/office/powerpoint/2010/main" val="123318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9602" y="1488695"/>
            <a:ext cx="10515600" cy="5693866"/>
          </a:xfrm>
          <a:prstGeom prst="rect">
            <a:avLst/>
          </a:prstGeom>
          <a:noFill/>
        </p:spPr>
        <p:txBody>
          <a:bodyPr wrap="square" rtlCol="0">
            <a:spAutoFit/>
          </a:bodyPr>
          <a:lstStyle/>
          <a:p>
            <a:pPr marL="514350" indent="-514350" algn="just">
              <a:buFont typeface="+mj-lt"/>
              <a:buAutoNum type="arabicPeriod"/>
            </a:pPr>
            <a:r>
              <a:rPr lang="es-ES_tradnl" sz="2800" dirty="0"/>
              <a:t>Mayor crecimiento está asociado a mejores instituciones y mayor efectividad de las políticas de monitoreo y control y por lo tanto, mayor formalidad (causalidad).</a:t>
            </a:r>
          </a:p>
          <a:p>
            <a:pPr marL="514350" indent="-514350" algn="just">
              <a:buFont typeface="+mj-lt"/>
              <a:buAutoNum type="arabicPeriod"/>
            </a:pPr>
            <a:r>
              <a:rPr lang="es-ES_tradnl" sz="2800" dirty="0"/>
              <a:t>Las mejores condiciones laborales  y estabilidad que brinda la formalidad está asociada a mayor </a:t>
            </a:r>
            <a:r>
              <a:rPr lang="es-ES_tradnl" sz="2800" dirty="0" err="1"/>
              <a:t>inclusividad</a:t>
            </a:r>
            <a:r>
              <a:rPr lang="es-ES_tradnl" sz="2800" dirty="0"/>
              <a:t>, pero también es cierto que la informalidad da sustento a trabajadores que tienen opciones muy limitadas en el sector formal.</a:t>
            </a:r>
          </a:p>
          <a:p>
            <a:pPr marL="514350" indent="-514350" algn="just">
              <a:buFont typeface="+mj-lt"/>
              <a:buAutoNum type="arabicPeriod"/>
            </a:pPr>
            <a:r>
              <a:rPr lang="es-CO" sz="2800" dirty="0"/>
              <a:t>Las firmas formales tienden a ciudar más del medio ambiente porque se encuentran más vigiladas por las autoridades y porque disponen de más recursos para aplicar tecnologías limpias, pero al mismo tiempo su escala de producción determina con frecuencia mayores daños al medio ambiente.</a:t>
            </a:r>
            <a:endParaRPr lang="es-ES_tradnl" sz="2800" dirty="0"/>
          </a:p>
          <a:p>
            <a:pPr marL="514350" indent="-514350" algn="just">
              <a:buFont typeface="+mj-lt"/>
              <a:buAutoNum type="arabicPeriod"/>
            </a:pPr>
            <a:endParaRPr lang="es-ES_tradnl" sz="2800" dirty="0"/>
          </a:p>
        </p:txBody>
      </p:sp>
      <p:sp>
        <p:nvSpPr>
          <p:cNvPr id="8" name="Title 1"/>
          <p:cNvSpPr txBox="1">
            <a:spLocks/>
          </p:cNvSpPr>
          <p:nvPr/>
        </p:nvSpPr>
        <p:spPr>
          <a:xfrm>
            <a:off x="827314" y="370440"/>
            <a:ext cx="10515600" cy="91938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s-ES_tradnl" sz="3600" dirty="0">
                <a:solidFill>
                  <a:schemeClr val="accent1"/>
                </a:solidFill>
              </a:rPr>
              <a:t>Introducción: Relación intuitiva entre la informalidad y el crecimiento verde inclusivo</a:t>
            </a:r>
          </a:p>
        </p:txBody>
      </p:sp>
    </p:spTree>
    <p:extLst>
      <p:ext uri="{BB962C8B-B14F-4D97-AF65-F5344CB8AC3E}">
        <p14:creationId xmlns:p14="http://schemas.microsoft.com/office/powerpoint/2010/main" val="322021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94870"/>
            <a:ext cx="11263029" cy="1320800"/>
          </a:xfrm>
        </p:spPr>
        <p:txBody>
          <a:bodyPr>
            <a:normAutofit/>
          </a:bodyPr>
          <a:lstStyle/>
          <a:p>
            <a:r>
              <a:rPr lang="es-ES" sz="4000" dirty="0">
                <a:solidFill>
                  <a:schemeClr val="accent1"/>
                </a:solidFill>
              </a:rPr>
              <a:t>Determinantes del índice de incumplimiento de estándares ambientales en la GEIH</a:t>
            </a:r>
            <a:r>
              <a:rPr lang="en-US" sz="4000" dirty="0">
                <a:solidFill>
                  <a:schemeClr val="accent1"/>
                </a:solidFill>
              </a:rPr>
              <a:t> </a:t>
            </a:r>
          </a:p>
        </p:txBody>
      </p:sp>
      <p:sp>
        <p:nvSpPr>
          <p:cNvPr id="7" name="TextBox 6"/>
          <p:cNvSpPr txBox="1"/>
          <p:nvPr/>
        </p:nvSpPr>
        <p:spPr>
          <a:xfrm>
            <a:off x="810550" y="1961834"/>
            <a:ext cx="4096654" cy="919589"/>
          </a:xfrm>
          <a:prstGeom prst="rect">
            <a:avLst/>
          </a:prstGeom>
          <a:solidFill>
            <a:schemeClr val="bg1"/>
          </a:solidFill>
          <a:ln>
            <a:noFill/>
          </a:ln>
        </p:spPr>
        <p:txBody>
          <a:bodyPr wrap="square" rtlCol="0">
            <a:noAutofit/>
          </a:bodyPr>
          <a:lstStyle/>
          <a:p>
            <a:pPr marL="285750" indent="-285750">
              <a:buFont typeface="Arial" charset="0"/>
              <a:buChar char="•"/>
            </a:pPr>
            <a:r>
              <a:rPr lang="es-CO" sz="2000" dirty="0"/>
              <a:t>La informalidad está correlacionada con la informalidad, pero levemente.</a:t>
            </a:r>
          </a:p>
          <a:p>
            <a:pPr marL="285750" indent="-285750">
              <a:buFont typeface="Arial" charset="0"/>
              <a:buChar char="•"/>
            </a:pPr>
            <a:endParaRPr lang="es-CO" sz="800" dirty="0"/>
          </a:p>
          <a:p>
            <a:pPr marL="285750" indent="-285750">
              <a:buFont typeface="Arial" charset="0"/>
              <a:buChar char="•"/>
            </a:pPr>
            <a:r>
              <a:rPr lang="es-CO" sz="2000" dirty="0"/>
              <a:t>El nivel educativo, la edad y el bajo ingreso de los productores determina un mejor comportamiento</a:t>
            </a:r>
            <a:r>
              <a:rPr lang="en-US" sz="2000" dirty="0"/>
              <a:t> </a:t>
            </a:r>
            <a:r>
              <a:rPr lang="en-US" sz="2000" dirty="0" err="1"/>
              <a:t>ambiental</a:t>
            </a:r>
            <a:endParaRPr lang="en-US" sz="2000" dirty="0"/>
          </a:p>
          <a:p>
            <a:pPr marL="285750" indent="-285750">
              <a:buFont typeface="Arial" charset="0"/>
              <a:buChar char="•"/>
            </a:pPr>
            <a:endParaRPr lang="en-US" sz="800" dirty="0"/>
          </a:p>
          <a:p>
            <a:pPr marL="285750" indent="-285750">
              <a:buFont typeface="Arial" charset="0"/>
              <a:buChar char="•"/>
            </a:pPr>
            <a:r>
              <a:rPr lang="en-US" sz="2000" dirty="0"/>
              <a:t>La </a:t>
            </a:r>
            <a:r>
              <a:rPr lang="en-US" sz="2000" dirty="0" err="1"/>
              <a:t>diferencia</a:t>
            </a:r>
            <a:r>
              <a:rPr lang="en-US" sz="2000" dirty="0"/>
              <a:t> entre rural y </a:t>
            </a:r>
            <a:r>
              <a:rPr lang="en-US" sz="2000" dirty="0" err="1"/>
              <a:t>urbano</a:t>
            </a:r>
            <a:r>
              <a:rPr lang="en-US" sz="2000" dirty="0"/>
              <a:t> se </a:t>
            </a:r>
            <a:r>
              <a:rPr lang="en-US" sz="2000" dirty="0" err="1"/>
              <a:t>debe</a:t>
            </a:r>
            <a:r>
              <a:rPr lang="en-US" sz="2000" dirty="0"/>
              <a:t> a que </a:t>
            </a:r>
            <a:r>
              <a:rPr lang="en-US" sz="2000" dirty="0" err="1"/>
              <a:t>muchos</a:t>
            </a:r>
            <a:r>
              <a:rPr lang="en-US" sz="2000" dirty="0"/>
              <a:t> de </a:t>
            </a:r>
            <a:r>
              <a:rPr lang="en-US" sz="2000" dirty="0" err="1"/>
              <a:t>ests</a:t>
            </a:r>
            <a:r>
              <a:rPr lang="en-US" sz="2000" dirty="0"/>
              <a:t> </a:t>
            </a:r>
            <a:r>
              <a:rPr lang="en-US" sz="2000" dirty="0" err="1"/>
              <a:t>indicadores</a:t>
            </a:r>
            <a:r>
              <a:rPr lang="en-US" sz="2000" dirty="0"/>
              <a:t> se </a:t>
            </a:r>
            <a:r>
              <a:rPr lang="en-US" sz="2000" dirty="0" err="1"/>
              <a:t>refieren</a:t>
            </a:r>
            <a:r>
              <a:rPr lang="en-US" sz="2000" dirty="0"/>
              <a:t> a </a:t>
            </a:r>
            <a:r>
              <a:rPr lang="en-US" sz="2000" dirty="0" err="1"/>
              <a:t>acceso</a:t>
            </a:r>
            <a:r>
              <a:rPr lang="en-US" sz="2000" dirty="0"/>
              <a:t> a </a:t>
            </a:r>
            <a:r>
              <a:rPr lang="en-US" sz="2000" dirty="0" err="1"/>
              <a:t>servicios</a:t>
            </a:r>
            <a:endParaRPr lang="en-US" sz="2000" dirty="0"/>
          </a:p>
          <a:p>
            <a:pPr marL="285750" indent="-285750">
              <a:buFont typeface="Arial" charset="0"/>
              <a:buChar char="•"/>
            </a:pPr>
            <a:endParaRPr lang="en-US" sz="800" dirty="0"/>
          </a:p>
          <a:p>
            <a:pPr marL="285750" indent="-285750">
              <a:buFont typeface="Arial" charset="0"/>
              <a:buChar char="•"/>
            </a:pPr>
            <a:r>
              <a:rPr lang="en-US" sz="2000" dirty="0"/>
              <a:t>El </a:t>
            </a:r>
            <a:r>
              <a:rPr lang="en-US" sz="2000" dirty="0" err="1"/>
              <a:t>tamaño</a:t>
            </a:r>
            <a:r>
              <a:rPr lang="en-US" sz="2000" dirty="0"/>
              <a:t> no </a:t>
            </a:r>
            <a:r>
              <a:rPr lang="en-US" sz="2000" dirty="0" err="1"/>
              <a:t>resulta</a:t>
            </a:r>
            <a:r>
              <a:rPr lang="en-US" sz="2000" dirty="0"/>
              <a:t> </a:t>
            </a:r>
            <a:r>
              <a:rPr lang="en-US" sz="2000" dirty="0" err="1"/>
              <a:t>significativo</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09578210"/>
              </p:ext>
            </p:extLst>
          </p:nvPr>
        </p:nvGraphicFramePr>
        <p:xfrm>
          <a:off x="5736542" y="1961834"/>
          <a:ext cx="5784113" cy="2926080"/>
        </p:xfrm>
        <a:graphic>
          <a:graphicData uri="http://schemas.openxmlformats.org/drawingml/2006/table">
            <a:tbl>
              <a:tblPr firstRow="1" firstCol="1" bandRow="1">
                <a:tableStyleId>{B301B821-A1FF-4177-AEE7-76D212191A09}</a:tableStyleId>
              </a:tblPr>
              <a:tblGrid>
                <a:gridCol w="2656179">
                  <a:extLst>
                    <a:ext uri="{9D8B030D-6E8A-4147-A177-3AD203B41FA5}">
                      <a16:colId xmlns:a16="http://schemas.microsoft.com/office/drawing/2014/main" val="20000"/>
                    </a:ext>
                  </a:extLst>
                </a:gridCol>
                <a:gridCol w="1763949">
                  <a:extLst>
                    <a:ext uri="{9D8B030D-6E8A-4147-A177-3AD203B41FA5}">
                      <a16:colId xmlns:a16="http://schemas.microsoft.com/office/drawing/2014/main" val="20001"/>
                    </a:ext>
                  </a:extLst>
                </a:gridCol>
                <a:gridCol w="1363985">
                  <a:extLst>
                    <a:ext uri="{9D8B030D-6E8A-4147-A177-3AD203B41FA5}">
                      <a16:colId xmlns:a16="http://schemas.microsoft.com/office/drawing/2014/main" val="20002"/>
                    </a:ext>
                  </a:extLst>
                </a:gridCol>
              </a:tblGrid>
              <a:tr h="201776">
                <a:tc>
                  <a:txBody>
                    <a:bodyPr/>
                    <a:lstStyle/>
                    <a:p>
                      <a:pPr>
                        <a:spcAft>
                          <a:spcPts val="0"/>
                        </a:spcAft>
                      </a:pPr>
                      <a:r>
                        <a:rPr lang="en-US" sz="1600" b="0" dirty="0">
                          <a:solidFill>
                            <a:schemeClr val="bg1"/>
                          </a:solidFill>
                          <a:effectLst/>
                        </a:rPr>
                        <a:t>Variables</a:t>
                      </a:r>
                      <a:endParaRPr lang="en-US" sz="1600" b="0" dirty="0">
                        <a:solidFill>
                          <a:schemeClr val="bg1"/>
                        </a:solidFill>
                        <a:effectLst/>
                        <a:latin typeface="Times New Roman" charset="0"/>
                        <a:ea typeface="Calibri" charset="0"/>
                      </a:endParaRPr>
                    </a:p>
                  </a:txBody>
                  <a:tcPr marL="64093" marR="64093" marT="0" marB="0">
                    <a:solidFill>
                      <a:schemeClr val="accent1"/>
                    </a:solidFill>
                  </a:tcPr>
                </a:tc>
                <a:tc>
                  <a:txBody>
                    <a:bodyPr/>
                    <a:lstStyle/>
                    <a:p>
                      <a:pPr>
                        <a:spcAft>
                          <a:spcPts val="0"/>
                        </a:spcAft>
                      </a:pPr>
                      <a:r>
                        <a:rPr lang="en-US" sz="1600">
                          <a:solidFill>
                            <a:schemeClr val="bg1"/>
                          </a:solidFill>
                          <a:effectLst/>
                        </a:rPr>
                        <a:t>Coef.</a:t>
                      </a:r>
                      <a:endParaRPr lang="en-US" sz="1600">
                        <a:solidFill>
                          <a:schemeClr val="bg1"/>
                        </a:solidFill>
                        <a:effectLst/>
                        <a:latin typeface="Times New Roman" charset="0"/>
                        <a:ea typeface="Calibri" charset="0"/>
                      </a:endParaRPr>
                    </a:p>
                  </a:txBody>
                  <a:tcPr marL="64093" marR="64093" marT="0" marB="0">
                    <a:solidFill>
                      <a:schemeClr val="accent1"/>
                    </a:solidFill>
                  </a:tcPr>
                </a:tc>
                <a:tc>
                  <a:txBody>
                    <a:bodyPr/>
                    <a:lstStyle/>
                    <a:p>
                      <a:pPr>
                        <a:spcAft>
                          <a:spcPts val="0"/>
                        </a:spcAft>
                      </a:pPr>
                      <a:r>
                        <a:rPr lang="en-US" sz="1600" dirty="0">
                          <a:solidFill>
                            <a:schemeClr val="bg1"/>
                          </a:solidFill>
                          <a:effectLst/>
                        </a:rPr>
                        <a:t>S.E.</a:t>
                      </a:r>
                      <a:endParaRPr lang="en-US" sz="1600" dirty="0">
                        <a:solidFill>
                          <a:schemeClr val="bg1"/>
                        </a:solidFill>
                        <a:effectLst/>
                        <a:latin typeface="Times New Roman" charset="0"/>
                        <a:ea typeface="Calibri" charset="0"/>
                      </a:endParaRPr>
                    </a:p>
                  </a:txBody>
                  <a:tcPr marL="64093" marR="64093" marT="0" marB="0">
                    <a:solidFill>
                      <a:schemeClr val="accent1"/>
                    </a:solidFill>
                  </a:tcPr>
                </a:tc>
                <a:extLst>
                  <a:ext uri="{0D108BD9-81ED-4DB2-BD59-A6C34878D82A}">
                    <a16:rowId xmlns:a16="http://schemas.microsoft.com/office/drawing/2014/main" val="10000"/>
                  </a:ext>
                </a:extLst>
              </a:tr>
              <a:tr h="212458">
                <a:tc>
                  <a:txBody>
                    <a:bodyPr/>
                    <a:lstStyle/>
                    <a:p>
                      <a:pPr>
                        <a:spcAft>
                          <a:spcPts val="0"/>
                        </a:spcAft>
                      </a:pPr>
                      <a:r>
                        <a:rPr lang="en-US" sz="1600" b="0">
                          <a:effectLst/>
                        </a:rPr>
                        <a:t>Informalidad</a:t>
                      </a:r>
                      <a:endParaRPr lang="en-US" sz="1600" b="0">
                        <a:effectLst/>
                        <a:latin typeface="Times New Roman" charset="0"/>
                        <a:ea typeface="Calibri" charset="0"/>
                      </a:endParaRPr>
                    </a:p>
                  </a:txBody>
                  <a:tcPr marL="64093" marR="64093" marT="0" marB="0"/>
                </a:tc>
                <a:tc>
                  <a:txBody>
                    <a:bodyPr/>
                    <a:lstStyle/>
                    <a:p>
                      <a:pPr>
                        <a:spcAft>
                          <a:spcPts val="0"/>
                        </a:spcAft>
                      </a:pPr>
                      <a:r>
                        <a:rPr lang="en-US" sz="1600">
                          <a:effectLst/>
                        </a:rPr>
                        <a:t>0.055**</a:t>
                      </a:r>
                      <a:endParaRPr lang="en-US" sz="1600">
                        <a:effectLst/>
                        <a:latin typeface="Times New Roman" charset="0"/>
                        <a:ea typeface="Calibri" charset="0"/>
                      </a:endParaRPr>
                    </a:p>
                  </a:txBody>
                  <a:tcPr marL="64093" marR="64093" marT="0" marB="0"/>
                </a:tc>
                <a:tc>
                  <a:txBody>
                    <a:bodyPr/>
                    <a:lstStyle/>
                    <a:p>
                      <a:pPr>
                        <a:spcAft>
                          <a:spcPts val="0"/>
                        </a:spcAft>
                      </a:pPr>
                      <a:r>
                        <a:rPr lang="en-US" sz="1600" dirty="0">
                          <a:effectLst/>
                        </a:rPr>
                        <a:t>0.007</a:t>
                      </a:r>
                      <a:endParaRPr lang="en-US" sz="1600" dirty="0">
                        <a:effectLst/>
                        <a:latin typeface="Times New Roman" charset="0"/>
                        <a:ea typeface="Calibri" charset="0"/>
                      </a:endParaRPr>
                    </a:p>
                  </a:txBody>
                  <a:tcPr marL="64093" marR="64093" marT="0" marB="0"/>
                </a:tc>
                <a:extLst>
                  <a:ext uri="{0D108BD9-81ED-4DB2-BD59-A6C34878D82A}">
                    <a16:rowId xmlns:a16="http://schemas.microsoft.com/office/drawing/2014/main" val="10001"/>
                  </a:ext>
                </a:extLst>
              </a:tr>
              <a:tr h="212458">
                <a:tc>
                  <a:txBody>
                    <a:bodyPr/>
                    <a:lstStyle/>
                    <a:p>
                      <a:pPr>
                        <a:spcAft>
                          <a:spcPts val="0"/>
                        </a:spcAft>
                      </a:pPr>
                      <a:r>
                        <a:rPr lang="en-US" sz="1600" b="0">
                          <a:effectLst/>
                        </a:rPr>
                        <a:t>Sexo</a:t>
                      </a:r>
                      <a:endParaRPr lang="en-US" sz="1600" b="0">
                        <a:effectLst/>
                        <a:latin typeface="Times New Roman" charset="0"/>
                        <a:ea typeface="Calibri" charset="0"/>
                      </a:endParaRPr>
                    </a:p>
                  </a:txBody>
                  <a:tcPr marL="64093" marR="64093" marT="0" marB="0"/>
                </a:tc>
                <a:tc>
                  <a:txBody>
                    <a:bodyPr/>
                    <a:lstStyle/>
                    <a:p>
                      <a:pPr>
                        <a:spcAft>
                          <a:spcPts val="0"/>
                        </a:spcAft>
                      </a:pPr>
                      <a:r>
                        <a:rPr lang="en-US" sz="1600">
                          <a:effectLst/>
                        </a:rPr>
                        <a:t>0.006</a:t>
                      </a:r>
                      <a:endParaRPr lang="en-US" sz="1600">
                        <a:effectLst/>
                        <a:latin typeface="Times New Roman" charset="0"/>
                        <a:ea typeface="Calibri" charset="0"/>
                      </a:endParaRPr>
                    </a:p>
                  </a:txBody>
                  <a:tcPr marL="64093" marR="64093" marT="0" marB="0"/>
                </a:tc>
                <a:tc>
                  <a:txBody>
                    <a:bodyPr/>
                    <a:lstStyle/>
                    <a:p>
                      <a:pPr>
                        <a:spcAft>
                          <a:spcPts val="0"/>
                        </a:spcAft>
                      </a:pPr>
                      <a:r>
                        <a:rPr lang="en-US" sz="1600" dirty="0">
                          <a:effectLst/>
                        </a:rPr>
                        <a:t>0.007</a:t>
                      </a:r>
                      <a:endParaRPr lang="en-US" sz="1600" dirty="0">
                        <a:effectLst/>
                        <a:latin typeface="Times New Roman" charset="0"/>
                        <a:ea typeface="Calibri" charset="0"/>
                      </a:endParaRPr>
                    </a:p>
                  </a:txBody>
                  <a:tcPr marL="64093" marR="64093" marT="0" marB="0"/>
                </a:tc>
                <a:extLst>
                  <a:ext uri="{0D108BD9-81ED-4DB2-BD59-A6C34878D82A}">
                    <a16:rowId xmlns:a16="http://schemas.microsoft.com/office/drawing/2014/main" val="10002"/>
                  </a:ext>
                </a:extLst>
              </a:tr>
              <a:tr h="189907">
                <a:tc>
                  <a:txBody>
                    <a:bodyPr/>
                    <a:lstStyle/>
                    <a:p>
                      <a:pPr>
                        <a:spcAft>
                          <a:spcPts val="0"/>
                        </a:spcAft>
                      </a:pPr>
                      <a:r>
                        <a:rPr lang="en-US" sz="1600" b="0">
                          <a:effectLst/>
                        </a:rPr>
                        <a:t>Escolaridad</a:t>
                      </a:r>
                      <a:endParaRPr lang="en-US" sz="1600" b="0">
                        <a:effectLst/>
                        <a:latin typeface="Times New Roman" charset="0"/>
                        <a:ea typeface="Calibri" charset="0"/>
                      </a:endParaRPr>
                    </a:p>
                  </a:txBody>
                  <a:tcPr marL="64093" marR="64093" marT="0" marB="0"/>
                </a:tc>
                <a:tc>
                  <a:txBody>
                    <a:bodyPr/>
                    <a:lstStyle/>
                    <a:p>
                      <a:pPr>
                        <a:spcAft>
                          <a:spcPts val="0"/>
                        </a:spcAft>
                      </a:pPr>
                      <a:r>
                        <a:rPr lang="en-US" sz="1600">
                          <a:effectLst/>
                        </a:rPr>
                        <a:t>-0.012***</a:t>
                      </a:r>
                      <a:endParaRPr lang="en-US" sz="1600">
                        <a:effectLst/>
                        <a:latin typeface="Times New Roman" charset="0"/>
                        <a:ea typeface="Calibri" charset="0"/>
                      </a:endParaRPr>
                    </a:p>
                  </a:txBody>
                  <a:tcPr marL="64093" marR="64093" marT="0" marB="0"/>
                </a:tc>
                <a:tc>
                  <a:txBody>
                    <a:bodyPr/>
                    <a:lstStyle/>
                    <a:p>
                      <a:pPr>
                        <a:spcAft>
                          <a:spcPts val="0"/>
                        </a:spcAft>
                      </a:pPr>
                      <a:r>
                        <a:rPr lang="en-US" sz="1600">
                          <a:effectLst/>
                        </a:rPr>
                        <a:t>0.001</a:t>
                      </a:r>
                      <a:endParaRPr lang="en-US" sz="1600">
                        <a:effectLst/>
                        <a:latin typeface="Times New Roman" charset="0"/>
                        <a:ea typeface="Calibri" charset="0"/>
                      </a:endParaRPr>
                    </a:p>
                  </a:txBody>
                  <a:tcPr marL="64093" marR="64093" marT="0" marB="0"/>
                </a:tc>
                <a:extLst>
                  <a:ext uri="{0D108BD9-81ED-4DB2-BD59-A6C34878D82A}">
                    <a16:rowId xmlns:a16="http://schemas.microsoft.com/office/drawing/2014/main" val="10003"/>
                  </a:ext>
                </a:extLst>
              </a:tr>
              <a:tr h="213645">
                <a:tc>
                  <a:txBody>
                    <a:bodyPr/>
                    <a:lstStyle/>
                    <a:p>
                      <a:pPr>
                        <a:spcAft>
                          <a:spcPts val="0"/>
                        </a:spcAft>
                      </a:pPr>
                      <a:r>
                        <a:rPr lang="en-US" sz="1600" b="0">
                          <a:effectLst/>
                        </a:rPr>
                        <a:t>Edad</a:t>
                      </a:r>
                      <a:endParaRPr lang="en-US" sz="1600" b="0">
                        <a:effectLst/>
                        <a:latin typeface="Times New Roman" charset="0"/>
                        <a:ea typeface="Calibri" charset="0"/>
                      </a:endParaRPr>
                    </a:p>
                  </a:txBody>
                  <a:tcPr marL="64093" marR="64093" marT="0" marB="0"/>
                </a:tc>
                <a:tc>
                  <a:txBody>
                    <a:bodyPr/>
                    <a:lstStyle/>
                    <a:p>
                      <a:pPr>
                        <a:spcAft>
                          <a:spcPts val="0"/>
                        </a:spcAft>
                      </a:pPr>
                      <a:r>
                        <a:rPr lang="en-US" sz="1600">
                          <a:effectLst/>
                        </a:rPr>
                        <a:t>-0.003***</a:t>
                      </a:r>
                      <a:endParaRPr lang="en-US" sz="1600">
                        <a:effectLst/>
                        <a:latin typeface="Times New Roman" charset="0"/>
                        <a:ea typeface="Calibri" charset="0"/>
                      </a:endParaRPr>
                    </a:p>
                  </a:txBody>
                  <a:tcPr marL="64093" marR="64093" marT="0" marB="0"/>
                </a:tc>
                <a:tc>
                  <a:txBody>
                    <a:bodyPr/>
                    <a:lstStyle/>
                    <a:p>
                      <a:pPr>
                        <a:spcAft>
                          <a:spcPts val="0"/>
                        </a:spcAft>
                      </a:pPr>
                      <a:r>
                        <a:rPr lang="en-US" sz="1600">
                          <a:effectLst/>
                        </a:rPr>
                        <a:t>0.000</a:t>
                      </a:r>
                      <a:endParaRPr lang="en-US" sz="1600">
                        <a:effectLst/>
                        <a:latin typeface="Times New Roman" charset="0"/>
                        <a:ea typeface="Calibri" charset="0"/>
                      </a:endParaRPr>
                    </a:p>
                  </a:txBody>
                  <a:tcPr marL="64093" marR="64093" marT="0" marB="0"/>
                </a:tc>
                <a:extLst>
                  <a:ext uri="{0D108BD9-81ED-4DB2-BD59-A6C34878D82A}">
                    <a16:rowId xmlns:a16="http://schemas.microsoft.com/office/drawing/2014/main" val="10004"/>
                  </a:ext>
                </a:extLst>
              </a:tr>
              <a:tr h="189907">
                <a:tc>
                  <a:txBody>
                    <a:bodyPr/>
                    <a:lstStyle/>
                    <a:p>
                      <a:pPr>
                        <a:spcAft>
                          <a:spcPts val="0"/>
                        </a:spcAft>
                      </a:pPr>
                      <a:r>
                        <a:rPr lang="en-US" sz="1600" b="0">
                          <a:effectLst/>
                        </a:rPr>
                        <a:t>Rural</a:t>
                      </a:r>
                      <a:endParaRPr lang="en-US" sz="1600" b="0">
                        <a:effectLst/>
                        <a:latin typeface="Times New Roman" charset="0"/>
                        <a:ea typeface="Calibri" charset="0"/>
                      </a:endParaRPr>
                    </a:p>
                  </a:txBody>
                  <a:tcPr marL="64093" marR="64093" marT="0" marB="0"/>
                </a:tc>
                <a:tc>
                  <a:txBody>
                    <a:bodyPr/>
                    <a:lstStyle/>
                    <a:p>
                      <a:pPr>
                        <a:spcAft>
                          <a:spcPts val="0"/>
                        </a:spcAft>
                      </a:pPr>
                      <a:r>
                        <a:rPr lang="en-US" sz="1600">
                          <a:effectLst/>
                        </a:rPr>
                        <a:t>1.661***</a:t>
                      </a:r>
                      <a:endParaRPr lang="en-US" sz="1600">
                        <a:effectLst/>
                        <a:latin typeface="Times New Roman" charset="0"/>
                        <a:ea typeface="Calibri" charset="0"/>
                      </a:endParaRPr>
                    </a:p>
                  </a:txBody>
                  <a:tcPr marL="64093" marR="64093" marT="0" marB="0"/>
                </a:tc>
                <a:tc>
                  <a:txBody>
                    <a:bodyPr/>
                    <a:lstStyle/>
                    <a:p>
                      <a:pPr>
                        <a:spcAft>
                          <a:spcPts val="0"/>
                        </a:spcAft>
                      </a:pPr>
                      <a:r>
                        <a:rPr lang="en-US" sz="1600">
                          <a:effectLst/>
                        </a:rPr>
                        <a:t>0.011</a:t>
                      </a:r>
                      <a:endParaRPr lang="en-US" sz="1600">
                        <a:effectLst/>
                        <a:latin typeface="Times New Roman" charset="0"/>
                        <a:ea typeface="Calibri" charset="0"/>
                      </a:endParaRPr>
                    </a:p>
                  </a:txBody>
                  <a:tcPr marL="64093" marR="64093" marT="0" marB="0"/>
                </a:tc>
                <a:extLst>
                  <a:ext uri="{0D108BD9-81ED-4DB2-BD59-A6C34878D82A}">
                    <a16:rowId xmlns:a16="http://schemas.microsoft.com/office/drawing/2014/main" val="10005"/>
                  </a:ext>
                </a:extLst>
              </a:tr>
              <a:tr h="189907">
                <a:tc>
                  <a:txBody>
                    <a:bodyPr/>
                    <a:lstStyle/>
                    <a:p>
                      <a:pPr>
                        <a:spcAft>
                          <a:spcPts val="0"/>
                        </a:spcAft>
                      </a:pPr>
                      <a:r>
                        <a:rPr lang="en-US" sz="1600" b="0" dirty="0">
                          <a:effectLst/>
                        </a:rPr>
                        <a:t>Sector</a:t>
                      </a:r>
                      <a:r>
                        <a:rPr lang="en-US" sz="1600" b="0" baseline="0" dirty="0">
                          <a:effectLst/>
                        </a:rPr>
                        <a:t> </a:t>
                      </a:r>
                      <a:r>
                        <a:rPr lang="en-US" sz="1600" b="0" baseline="0" dirty="0" err="1">
                          <a:effectLst/>
                        </a:rPr>
                        <a:t>a</a:t>
                      </a:r>
                      <a:r>
                        <a:rPr lang="en-US" sz="1600" b="0" dirty="0" err="1">
                          <a:effectLst/>
                        </a:rPr>
                        <a:t>gropecuario</a:t>
                      </a:r>
                      <a:endParaRPr lang="en-US" sz="1600" b="0" dirty="0">
                        <a:effectLst/>
                        <a:latin typeface="Times New Roman" charset="0"/>
                        <a:ea typeface="Calibri" charset="0"/>
                      </a:endParaRPr>
                    </a:p>
                  </a:txBody>
                  <a:tcPr marL="64093" marR="64093" marT="0" marB="0"/>
                </a:tc>
                <a:tc>
                  <a:txBody>
                    <a:bodyPr/>
                    <a:lstStyle/>
                    <a:p>
                      <a:pPr>
                        <a:spcAft>
                          <a:spcPts val="0"/>
                        </a:spcAft>
                      </a:pPr>
                      <a:r>
                        <a:rPr lang="en-US" sz="1600" dirty="0">
                          <a:effectLst/>
                        </a:rPr>
                        <a:t>0.376***</a:t>
                      </a:r>
                      <a:endParaRPr lang="en-US" sz="1600" dirty="0">
                        <a:effectLst/>
                        <a:latin typeface="Times New Roman" charset="0"/>
                        <a:ea typeface="Calibri" charset="0"/>
                      </a:endParaRPr>
                    </a:p>
                  </a:txBody>
                  <a:tcPr marL="64093" marR="64093" marT="0" marB="0"/>
                </a:tc>
                <a:tc>
                  <a:txBody>
                    <a:bodyPr/>
                    <a:lstStyle/>
                    <a:p>
                      <a:pPr>
                        <a:spcAft>
                          <a:spcPts val="0"/>
                        </a:spcAft>
                      </a:pPr>
                      <a:r>
                        <a:rPr lang="en-US" sz="1600">
                          <a:effectLst/>
                        </a:rPr>
                        <a:t>0.026</a:t>
                      </a:r>
                      <a:endParaRPr lang="en-US" sz="1600">
                        <a:effectLst/>
                        <a:latin typeface="Times New Roman" charset="0"/>
                        <a:ea typeface="Calibri" charset="0"/>
                      </a:endParaRPr>
                    </a:p>
                  </a:txBody>
                  <a:tcPr marL="64093" marR="64093" marT="0" marB="0"/>
                </a:tc>
                <a:extLst>
                  <a:ext uri="{0D108BD9-81ED-4DB2-BD59-A6C34878D82A}">
                    <a16:rowId xmlns:a16="http://schemas.microsoft.com/office/drawing/2014/main" val="10006"/>
                  </a:ext>
                </a:extLst>
              </a:tr>
              <a:tr h="189907">
                <a:tc>
                  <a:txBody>
                    <a:bodyPr/>
                    <a:lstStyle/>
                    <a:p>
                      <a:pPr>
                        <a:spcAft>
                          <a:spcPts val="0"/>
                        </a:spcAft>
                      </a:pPr>
                      <a:r>
                        <a:rPr lang="en-US" sz="1600" b="0" dirty="0" err="1">
                          <a:effectLst/>
                        </a:rPr>
                        <a:t>Ingresos</a:t>
                      </a:r>
                      <a:r>
                        <a:rPr lang="en-US" sz="1600" b="0" dirty="0">
                          <a:effectLst/>
                        </a:rPr>
                        <a:t> </a:t>
                      </a:r>
                      <a:r>
                        <a:rPr lang="en-US" sz="1600" b="0" dirty="0" err="1">
                          <a:effectLst/>
                        </a:rPr>
                        <a:t>bajos</a:t>
                      </a:r>
                      <a:endParaRPr lang="en-US" sz="1600" b="0" dirty="0">
                        <a:effectLst/>
                        <a:latin typeface="Times New Roman" charset="0"/>
                        <a:ea typeface="Calibri" charset="0"/>
                      </a:endParaRPr>
                    </a:p>
                  </a:txBody>
                  <a:tcPr marL="64093" marR="64093" marT="0" marB="0"/>
                </a:tc>
                <a:tc>
                  <a:txBody>
                    <a:bodyPr/>
                    <a:lstStyle/>
                    <a:p>
                      <a:pPr>
                        <a:spcAft>
                          <a:spcPts val="0"/>
                        </a:spcAft>
                      </a:pPr>
                      <a:r>
                        <a:rPr lang="en-US" sz="1600">
                          <a:effectLst/>
                        </a:rPr>
                        <a:t>10.21***</a:t>
                      </a:r>
                      <a:endParaRPr lang="en-US" sz="1600">
                        <a:effectLst/>
                        <a:latin typeface="Times New Roman" charset="0"/>
                        <a:ea typeface="Calibri" charset="0"/>
                      </a:endParaRPr>
                    </a:p>
                  </a:txBody>
                  <a:tcPr marL="64093" marR="64093" marT="0" marB="0"/>
                </a:tc>
                <a:tc>
                  <a:txBody>
                    <a:bodyPr/>
                    <a:lstStyle/>
                    <a:p>
                      <a:pPr>
                        <a:spcAft>
                          <a:spcPts val="0"/>
                        </a:spcAft>
                      </a:pPr>
                      <a:r>
                        <a:rPr lang="en-US" sz="1600">
                          <a:effectLst/>
                        </a:rPr>
                        <a:t>0.007</a:t>
                      </a:r>
                      <a:endParaRPr lang="en-US" sz="1600">
                        <a:effectLst/>
                        <a:latin typeface="Times New Roman" charset="0"/>
                        <a:ea typeface="Calibri" charset="0"/>
                      </a:endParaRPr>
                    </a:p>
                  </a:txBody>
                  <a:tcPr marL="64093" marR="64093" marT="0" marB="0"/>
                </a:tc>
                <a:extLst>
                  <a:ext uri="{0D108BD9-81ED-4DB2-BD59-A6C34878D82A}">
                    <a16:rowId xmlns:a16="http://schemas.microsoft.com/office/drawing/2014/main" val="10007"/>
                  </a:ext>
                </a:extLst>
              </a:tr>
              <a:tr h="213645">
                <a:tc>
                  <a:txBody>
                    <a:bodyPr/>
                    <a:lstStyle/>
                    <a:p>
                      <a:pPr>
                        <a:spcAft>
                          <a:spcPts val="0"/>
                        </a:spcAft>
                      </a:pPr>
                      <a:r>
                        <a:rPr lang="en-US" sz="1600" b="0" dirty="0" err="1">
                          <a:effectLst/>
                        </a:rPr>
                        <a:t>Más</a:t>
                      </a:r>
                      <a:r>
                        <a:rPr lang="en-US" sz="1600" b="0" dirty="0">
                          <a:effectLst/>
                        </a:rPr>
                        <a:t> de 10 </a:t>
                      </a:r>
                      <a:r>
                        <a:rPr lang="en-US" sz="1600" b="0" dirty="0" err="1">
                          <a:effectLst/>
                        </a:rPr>
                        <a:t>trabajadores</a:t>
                      </a:r>
                      <a:endParaRPr lang="en-US" sz="1600" b="0" dirty="0">
                        <a:effectLst/>
                        <a:latin typeface="Times New Roman" charset="0"/>
                        <a:ea typeface="Calibri" charset="0"/>
                      </a:endParaRPr>
                    </a:p>
                  </a:txBody>
                  <a:tcPr marL="64093" marR="64093" marT="0" marB="0"/>
                </a:tc>
                <a:tc>
                  <a:txBody>
                    <a:bodyPr/>
                    <a:lstStyle/>
                    <a:p>
                      <a:pPr>
                        <a:spcAft>
                          <a:spcPts val="0"/>
                        </a:spcAft>
                      </a:pPr>
                      <a:r>
                        <a:rPr lang="en-US" sz="1600">
                          <a:effectLst/>
                        </a:rPr>
                        <a:t>-0.021</a:t>
                      </a:r>
                      <a:endParaRPr lang="en-US" sz="1600">
                        <a:effectLst/>
                        <a:latin typeface="Times New Roman" charset="0"/>
                        <a:ea typeface="Calibri" charset="0"/>
                      </a:endParaRPr>
                    </a:p>
                  </a:txBody>
                  <a:tcPr marL="64093" marR="64093" marT="0" marB="0"/>
                </a:tc>
                <a:tc>
                  <a:txBody>
                    <a:bodyPr/>
                    <a:lstStyle/>
                    <a:p>
                      <a:pPr>
                        <a:spcAft>
                          <a:spcPts val="0"/>
                        </a:spcAft>
                      </a:pPr>
                      <a:r>
                        <a:rPr lang="en-US" sz="1600">
                          <a:effectLst/>
                        </a:rPr>
                        <a:t>0.062</a:t>
                      </a:r>
                      <a:endParaRPr lang="en-US" sz="1600">
                        <a:effectLst/>
                        <a:latin typeface="Times New Roman" charset="0"/>
                        <a:ea typeface="Calibri" charset="0"/>
                      </a:endParaRPr>
                    </a:p>
                  </a:txBody>
                  <a:tcPr marL="64093" marR="64093" marT="0" marB="0"/>
                </a:tc>
                <a:extLst>
                  <a:ext uri="{0D108BD9-81ED-4DB2-BD59-A6C34878D82A}">
                    <a16:rowId xmlns:a16="http://schemas.microsoft.com/office/drawing/2014/main" val="10008"/>
                  </a:ext>
                </a:extLst>
              </a:tr>
              <a:tr h="189907">
                <a:tc>
                  <a:txBody>
                    <a:bodyPr/>
                    <a:lstStyle/>
                    <a:p>
                      <a:pPr>
                        <a:spcAft>
                          <a:spcPts val="0"/>
                        </a:spcAft>
                      </a:pPr>
                      <a:r>
                        <a:rPr lang="en-US" sz="1600" b="0" dirty="0" err="1">
                          <a:effectLst/>
                        </a:rPr>
                        <a:t>Constante</a:t>
                      </a:r>
                      <a:endParaRPr lang="en-US" sz="1600" b="0" dirty="0">
                        <a:effectLst/>
                        <a:latin typeface="Times New Roman" charset="0"/>
                        <a:ea typeface="Calibri" charset="0"/>
                      </a:endParaRPr>
                    </a:p>
                  </a:txBody>
                  <a:tcPr marL="64093" marR="64093" marT="0" marB="0"/>
                </a:tc>
                <a:tc>
                  <a:txBody>
                    <a:bodyPr/>
                    <a:lstStyle/>
                    <a:p>
                      <a:pPr>
                        <a:spcAft>
                          <a:spcPts val="0"/>
                        </a:spcAft>
                      </a:pPr>
                      <a:r>
                        <a:rPr lang="en-US" sz="1600">
                          <a:effectLst/>
                        </a:rPr>
                        <a:t>0.293***</a:t>
                      </a:r>
                      <a:endParaRPr lang="en-US" sz="1600">
                        <a:effectLst/>
                        <a:latin typeface="Times New Roman" charset="0"/>
                        <a:ea typeface="Calibri" charset="0"/>
                      </a:endParaRPr>
                    </a:p>
                  </a:txBody>
                  <a:tcPr marL="64093" marR="64093" marT="0" marB="0"/>
                </a:tc>
                <a:tc>
                  <a:txBody>
                    <a:bodyPr/>
                    <a:lstStyle/>
                    <a:p>
                      <a:pPr>
                        <a:spcAft>
                          <a:spcPts val="0"/>
                        </a:spcAft>
                      </a:pPr>
                      <a:r>
                        <a:rPr lang="en-US" sz="1600">
                          <a:effectLst/>
                        </a:rPr>
                        <a:t>0.018</a:t>
                      </a:r>
                      <a:endParaRPr lang="en-US" sz="1600">
                        <a:effectLst/>
                        <a:latin typeface="Times New Roman" charset="0"/>
                        <a:ea typeface="Calibri" charset="0"/>
                      </a:endParaRPr>
                    </a:p>
                  </a:txBody>
                  <a:tcPr marL="64093" marR="64093" marT="0" marB="0"/>
                </a:tc>
                <a:extLst>
                  <a:ext uri="{0D108BD9-81ED-4DB2-BD59-A6C34878D82A}">
                    <a16:rowId xmlns:a16="http://schemas.microsoft.com/office/drawing/2014/main" val="10009"/>
                  </a:ext>
                </a:extLst>
              </a:tr>
              <a:tr h="189907">
                <a:tc>
                  <a:txBody>
                    <a:bodyPr/>
                    <a:lstStyle/>
                    <a:p>
                      <a:pPr>
                        <a:spcAft>
                          <a:spcPts val="0"/>
                        </a:spcAft>
                      </a:pPr>
                      <a:r>
                        <a:rPr lang="en-US" sz="1600" b="0">
                          <a:effectLst/>
                        </a:rPr>
                        <a:t>Observaciones</a:t>
                      </a:r>
                      <a:endParaRPr lang="en-US" sz="1600" b="0">
                        <a:effectLst/>
                        <a:latin typeface="Times New Roman" charset="0"/>
                        <a:ea typeface="Calibri" charset="0"/>
                      </a:endParaRPr>
                    </a:p>
                  </a:txBody>
                  <a:tcPr marL="64093" marR="64093" marT="0" marB="0"/>
                </a:tc>
                <a:tc>
                  <a:txBody>
                    <a:bodyPr/>
                    <a:lstStyle/>
                    <a:p>
                      <a:pPr>
                        <a:spcAft>
                          <a:spcPts val="0"/>
                        </a:spcAft>
                      </a:pPr>
                      <a:r>
                        <a:rPr lang="en-US" sz="1600">
                          <a:effectLst/>
                        </a:rPr>
                        <a:t>22442</a:t>
                      </a:r>
                      <a:endParaRPr lang="en-US" sz="1600">
                        <a:effectLst/>
                        <a:latin typeface="Times New Roman" charset="0"/>
                        <a:ea typeface="Calibri" charset="0"/>
                      </a:endParaRPr>
                    </a:p>
                  </a:txBody>
                  <a:tcPr marL="64093" marR="64093" marT="0" marB="0"/>
                </a:tc>
                <a:tc>
                  <a:txBody>
                    <a:bodyPr/>
                    <a:lstStyle/>
                    <a:p>
                      <a:endParaRPr lang="en-US" sz="1600">
                        <a:effectLst/>
                        <a:latin typeface="Calibri" charset="0"/>
                      </a:endParaRPr>
                    </a:p>
                  </a:txBody>
                  <a:tcPr marL="64093" marR="64093" marT="0" marB="0"/>
                </a:tc>
                <a:extLst>
                  <a:ext uri="{0D108BD9-81ED-4DB2-BD59-A6C34878D82A}">
                    <a16:rowId xmlns:a16="http://schemas.microsoft.com/office/drawing/2014/main" val="10010"/>
                  </a:ext>
                </a:extLst>
              </a:tr>
              <a:tr h="189907">
                <a:tc>
                  <a:txBody>
                    <a:bodyPr/>
                    <a:lstStyle/>
                    <a:p>
                      <a:pPr>
                        <a:spcAft>
                          <a:spcPts val="0"/>
                        </a:spcAft>
                      </a:pPr>
                      <a:r>
                        <a:rPr lang="en-US" sz="1600" b="0" dirty="0">
                          <a:effectLst/>
                        </a:rPr>
                        <a:t>R-</a:t>
                      </a:r>
                      <a:r>
                        <a:rPr lang="en-US" sz="1600" b="0" dirty="0" err="1">
                          <a:effectLst/>
                        </a:rPr>
                        <a:t>cuadrado</a:t>
                      </a:r>
                      <a:endParaRPr lang="en-US" sz="1600" b="0" dirty="0">
                        <a:effectLst/>
                        <a:latin typeface="Times New Roman" charset="0"/>
                        <a:ea typeface="Calibri" charset="0"/>
                      </a:endParaRPr>
                    </a:p>
                  </a:txBody>
                  <a:tcPr marL="64093" marR="64093" marT="0" marB="0"/>
                </a:tc>
                <a:tc>
                  <a:txBody>
                    <a:bodyPr/>
                    <a:lstStyle/>
                    <a:p>
                      <a:pPr>
                        <a:spcAft>
                          <a:spcPts val="0"/>
                        </a:spcAft>
                      </a:pPr>
                      <a:r>
                        <a:rPr lang="en-US" sz="1600">
                          <a:effectLst/>
                        </a:rPr>
                        <a:t>0.551</a:t>
                      </a:r>
                      <a:endParaRPr lang="en-US" sz="1600">
                        <a:effectLst/>
                        <a:latin typeface="Times New Roman" charset="0"/>
                        <a:ea typeface="Calibri" charset="0"/>
                      </a:endParaRPr>
                    </a:p>
                  </a:txBody>
                  <a:tcPr marL="64093" marR="64093" marT="0" marB="0"/>
                </a:tc>
                <a:tc>
                  <a:txBody>
                    <a:bodyPr/>
                    <a:lstStyle/>
                    <a:p>
                      <a:pPr>
                        <a:spcAft>
                          <a:spcPts val="0"/>
                        </a:spcAft>
                      </a:pPr>
                      <a:r>
                        <a:rPr lang="en-US" sz="1600" dirty="0">
                          <a:effectLst/>
                        </a:rPr>
                        <a:t> </a:t>
                      </a:r>
                      <a:endParaRPr lang="en-US" sz="1600" dirty="0">
                        <a:effectLst/>
                        <a:latin typeface="Times New Roman" charset="0"/>
                        <a:ea typeface="Calibri" charset="0"/>
                      </a:endParaRPr>
                    </a:p>
                  </a:txBody>
                  <a:tcPr marL="64093" marR="64093"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492580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70" y="429642"/>
            <a:ext cx="11569493" cy="1320800"/>
          </a:xfrm>
        </p:spPr>
        <p:txBody>
          <a:bodyPr>
            <a:normAutofit fontScale="90000"/>
          </a:bodyPr>
          <a:lstStyle/>
          <a:p>
            <a:r>
              <a:rPr lang="es-ES" dirty="0">
                <a:solidFill>
                  <a:schemeClr val="accent1"/>
                </a:solidFill>
              </a:rPr>
              <a:t>Determinantes del índice de incumplimiento de estándares ambientales en la ECAF</a:t>
            </a:r>
            <a:br>
              <a:rPr lang="es-E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67306838"/>
              </p:ext>
            </p:extLst>
          </p:nvPr>
        </p:nvGraphicFramePr>
        <p:xfrm>
          <a:off x="4191347" y="2020230"/>
          <a:ext cx="7334074" cy="4053840"/>
        </p:xfrm>
        <a:graphic>
          <a:graphicData uri="http://schemas.openxmlformats.org/drawingml/2006/table">
            <a:tbl>
              <a:tblPr firstRow="1" firstCol="1">
                <a:tableStyleId>{B301B821-A1FF-4177-AEE7-76D212191A09}</a:tableStyleId>
              </a:tblPr>
              <a:tblGrid>
                <a:gridCol w="3478721">
                  <a:extLst>
                    <a:ext uri="{9D8B030D-6E8A-4147-A177-3AD203B41FA5}">
                      <a16:colId xmlns:a16="http://schemas.microsoft.com/office/drawing/2014/main" val="20000"/>
                    </a:ext>
                  </a:extLst>
                </a:gridCol>
                <a:gridCol w="1876652">
                  <a:extLst>
                    <a:ext uri="{9D8B030D-6E8A-4147-A177-3AD203B41FA5}">
                      <a16:colId xmlns:a16="http://schemas.microsoft.com/office/drawing/2014/main" val="20001"/>
                    </a:ext>
                  </a:extLst>
                </a:gridCol>
                <a:gridCol w="1978701">
                  <a:extLst>
                    <a:ext uri="{9D8B030D-6E8A-4147-A177-3AD203B41FA5}">
                      <a16:colId xmlns:a16="http://schemas.microsoft.com/office/drawing/2014/main" val="20002"/>
                    </a:ext>
                  </a:extLst>
                </a:gridCol>
              </a:tblGrid>
              <a:tr h="135079">
                <a:tc rowSpan="2">
                  <a:txBody>
                    <a:bodyPr/>
                    <a:lstStyle/>
                    <a:p>
                      <a:pPr algn="ctr">
                        <a:spcAft>
                          <a:spcPts val="0"/>
                        </a:spcAft>
                      </a:pPr>
                      <a:r>
                        <a:rPr lang="en-US" sz="1400" b="0" dirty="0">
                          <a:effectLst/>
                        </a:rPr>
                        <a:t>Variables</a:t>
                      </a:r>
                      <a:endParaRPr lang="en-US" sz="2400" b="0" dirty="0">
                        <a:effectLst/>
                        <a:latin typeface="Times New Roman" charset="0"/>
                        <a:ea typeface="Calibri" charset="0"/>
                      </a:endParaRPr>
                    </a:p>
                  </a:txBody>
                  <a:tcPr marL="47625" marR="47625" marT="0" marB="0" anchor="ctr"/>
                </a:tc>
                <a:tc>
                  <a:txBody>
                    <a:bodyPr/>
                    <a:lstStyle/>
                    <a:p>
                      <a:pPr algn="ctr">
                        <a:spcAft>
                          <a:spcPts val="0"/>
                        </a:spcAft>
                      </a:pPr>
                      <a:r>
                        <a:rPr lang="en-US" sz="1400">
                          <a:effectLst/>
                        </a:rPr>
                        <a:t>(1)</a:t>
                      </a:r>
                      <a:endParaRPr lang="en-US" sz="2400">
                        <a:effectLst/>
                        <a:latin typeface="Times New Roman" charset="0"/>
                        <a:ea typeface="Calibri" charset="0"/>
                      </a:endParaRPr>
                    </a:p>
                  </a:txBody>
                  <a:tcPr marL="47625" marR="47625" marT="0" marB="0"/>
                </a:tc>
                <a:tc>
                  <a:txBody>
                    <a:bodyPr/>
                    <a:lstStyle/>
                    <a:p>
                      <a:pPr algn="ctr">
                        <a:spcAft>
                          <a:spcPts val="0"/>
                        </a:spcAft>
                      </a:pPr>
                      <a:r>
                        <a:rPr lang="en-US" sz="1400">
                          <a:effectLst/>
                        </a:rPr>
                        <a:t>(2)</a:t>
                      </a:r>
                      <a:endParaRPr lang="en-US" sz="2400">
                        <a:effectLst/>
                        <a:latin typeface="Times New Roman" charset="0"/>
                        <a:ea typeface="Calibri" charset="0"/>
                      </a:endParaRPr>
                    </a:p>
                  </a:txBody>
                  <a:tcPr marL="47625" marR="47625" marT="0" marB="0"/>
                </a:tc>
                <a:extLst>
                  <a:ext uri="{0D108BD9-81ED-4DB2-BD59-A6C34878D82A}">
                    <a16:rowId xmlns:a16="http://schemas.microsoft.com/office/drawing/2014/main" val="10000"/>
                  </a:ext>
                </a:extLst>
              </a:tr>
              <a:tr h="0">
                <a:tc vMerge="1">
                  <a:txBody>
                    <a:bodyPr/>
                    <a:lstStyle/>
                    <a:p>
                      <a:pPr>
                        <a:spcAft>
                          <a:spcPts val="0"/>
                        </a:spcAft>
                      </a:pPr>
                      <a:endParaRPr lang="en-US" sz="2400" dirty="0">
                        <a:effectLst/>
                        <a:latin typeface="Times New Roman" charset="0"/>
                        <a:ea typeface="Calibri" charset="0"/>
                      </a:endParaRPr>
                    </a:p>
                  </a:txBody>
                  <a:tcPr marL="47625" marR="47625" marT="0" marB="0"/>
                </a:tc>
                <a:tc>
                  <a:txBody>
                    <a:bodyPr/>
                    <a:lstStyle/>
                    <a:p>
                      <a:pPr algn="ctr">
                        <a:spcAft>
                          <a:spcPts val="0"/>
                        </a:spcAft>
                      </a:pPr>
                      <a:r>
                        <a:rPr lang="en-US" sz="1400" dirty="0" err="1">
                          <a:solidFill>
                            <a:schemeClr val="bg1"/>
                          </a:solidFill>
                          <a:effectLst/>
                        </a:rPr>
                        <a:t>Coeficiente</a:t>
                      </a:r>
                      <a:endParaRPr lang="en-US" sz="2400" b="1" dirty="0">
                        <a:solidFill>
                          <a:schemeClr val="bg1"/>
                        </a:solidFill>
                        <a:effectLst/>
                        <a:latin typeface="Times New Roman" charset="0"/>
                        <a:ea typeface="Calibri" charset="0"/>
                      </a:endParaRPr>
                    </a:p>
                  </a:txBody>
                  <a:tcPr marL="47625" marR="47625" marT="0" marB="0">
                    <a:solidFill>
                      <a:schemeClr val="accent1"/>
                    </a:solidFill>
                  </a:tcPr>
                </a:tc>
                <a:tc>
                  <a:txBody>
                    <a:bodyPr/>
                    <a:lstStyle/>
                    <a:p>
                      <a:pPr algn="ctr">
                        <a:spcAft>
                          <a:spcPts val="0"/>
                        </a:spcAft>
                      </a:pPr>
                      <a:r>
                        <a:rPr lang="en-US" sz="1400" dirty="0">
                          <a:solidFill>
                            <a:schemeClr val="bg1"/>
                          </a:solidFill>
                          <a:effectLst/>
                        </a:rPr>
                        <a:t>S.E.</a:t>
                      </a:r>
                      <a:endParaRPr lang="en-US" sz="2400" b="1" dirty="0">
                        <a:solidFill>
                          <a:schemeClr val="bg1"/>
                        </a:solidFill>
                        <a:effectLst/>
                        <a:latin typeface="Times New Roman" charset="0"/>
                        <a:ea typeface="Calibri" charset="0"/>
                      </a:endParaRPr>
                    </a:p>
                  </a:txBody>
                  <a:tcPr marL="47625" marR="47625" marT="0" marB="0">
                    <a:solidFill>
                      <a:schemeClr val="accent1"/>
                    </a:solidFill>
                  </a:tcPr>
                </a:tc>
                <a:extLst>
                  <a:ext uri="{0D108BD9-81ED-4DB2-BD59-A6C34878D82A}">
                    <a16:rowId xmlns:a16="http://schemas.microsoft.com/office/drawing/2014/main" val="10001"/>
                  </a:ext>
                </a:extLst>
              </a:tr>
              <a:tr h="0">
                <a:tc>
                  <a:txBody>
                    <a:bodyPr/>
                    <a:lstStyle/>
                    <a:p>
                      <a:pPr>
                        <a:spcAft>
                          <a:spcPts val="0"/>
                        </a:spcAft>
                      </a:pPr>
                      <a:r>
                        <a:rPr lang="en-US" sz="1400" b="0" dirty="0" err="1">
                          <a:effectLst/>
                        </a:rPr>
                        <a:t>Asentamiento</a:t>
                      </a:r>
                      <a:r>
                        <a:rPr lang="en-US" sz="1400" b="0" dirty="0">
                          <a:effectLst/>
                        </a:rPr>
                        <a:t> informal</a:t>
                      </a:r>
                      <a:endParaRPr lang="en-US" sz="2400" b="0" dirty="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dirty="0">
                          <a:effectLst/>
                        </a:rPr>
                        <a:t>0.358***</a:t>
                      </a:r>
                      <a:endParaRPr lang="en-US" sz="2400" dirty="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dirty="0">
                          <a:effectLst/>
                        </a:rPr>
                        <a:t>0.029</a:t>
                      </a:r>
                      <a:endParaRPr lang="en-US" sz="2400" dirty="0">
                        <a:effectLst/>
                        <a:latin typeface="Times New Roman" charset="0"/>
                        <a:ea typeface="Calibri" charset="0"/>
                      </a:endParaRPr>
                    </a:p>
                  </a:txBody>
                  <a:tcPr marL="47625" marR="47625" marT="0" marB="0">
                    <a:solidFill>
                      <a:schemeClr val="tx2">
                        <a:lumMod val="20000"/>
                        <a:lumOff val="80000"/>
                      </a:schemeClr>
                    </a:solidFill>
                  </a:tcPr>
                </a:tc>
                <a:extLst>
                  <a:ext uri="{0D108BD9-81ED-4DB2-BD59-A6C34878D82A}">
                    <a16:rowId xmlns:a16="http://schemas.microsoft.com/office/drawing/2014/main" val="10002"/>
                  </a:ext>
                </a:extLst>
              </a:tr>
              <a:tr h="0">
                <a:tc>
                  <a:txBody>
                    <a:bodyPr/>
                    <a:lstStyle/>
                    <a:p>
                      <a:pPr>
                        <a:spcAft>
                          <a:spcPts val="0"/>
                        </a:spcAft>
                      </a:pPr>
                      <a:r>
                        <a:rPr lang="en-US" sz="1400" b="0">
                          <a:effectLst/>
                        </a:rPr>
                        <a:t>Sexo</a:t>
                      </a:r>
                      <a:endParaRPr lang="en-US" sz="2400" b="0">
                        <a:effectLst/>
                        <a:latin typeface="Times New Roman" charset="0"/>
                        <a:ea typeface="Calibri" charset="0"/>
                      </a:endParaRPr>
                    </a:p>
                  </a:txBody>
                  <a:tcPr marL="47625" marR="47625" marT="0" marB="0"/>
                </a:tc>
                <a:tc>
                  <a:txBody>
                    <a:bodyPr/>
                    <a:lstStyle/>
                    <a:p>
                      <a:pPr algn="ctr">
                        <a:spcAft>
                          <a:spcPts val="0"/>
                        </a:spcAft>
                      </a:pPr>
                      <a:r>
                        <a:rPr lang="en-US" sz="1400">
                          <a:effectLst/>
                        </a:rPr>
                        <a:t>-0.004</a:t>
                      </a:r>
                      <a:endParaRPr lang="en-US" sz="2400">
                        <a:effectLst/>
                        <a:latin typeface="Times New Roman" charset="0"/>
                        <a:ea typeface="Calibri" charset="0"/>
                      </a:endParaRPr>
                    </a:p>
                  </a:txBody>
                  <a:tcPr marL="47625" marR="47625" marT="0" marB="0"/>
                </a:tc>
                <a:tc>
                  <a:txBody>
                    <a:bodyPr/>
                    <a:lstStyle/>
                    <a:p>
                      <a:pPr algn="ctr">
                        <a:spcAft>
                          <a:spcPts val="0"/>
                        </a:spcAft>
                      </a:pPr>
                      <a:r>
                        <a:rPr lang="en-US" sz="1400">
                          <a:effectLst/>
                        </a:rPr>
                        <a:t>0.025</a:t>
                      </a:r>
                      <a:endParaRPr lang="en-US" sz="2400">
                        <a:effectLst/>
                        <a:latin typeface="Times New Roman" charset="0"/>
                        <a:ea typeface="Calibri" charset="0"/>
                      </a:endParaRPr>
                    </a:p>
                  </a:txBody>
                  <a:tcPr marL="47625" marR="47625" marT="0" marB="0"/>
                </a:tc>
                <a:extLst>
                  <a:ext uri="{0D108BD9-81ED-4DB2-BD59-A6C34878D82A}">
                    <a16:rowId xmlns:a16="http://schemas.microsoft.com/office/drawing/2014/main" val="10003"/>
                  </a:ext>
                </a:extLst>
              </a:tr>
              <a:tr h="0">
                <a:tc>
                  <a:txBody>
                    <a:bodyPr/>
                    <a:lstStyle/>
                    <a:p>
                      <a:pPr>
                        <a:spcAft>
                          <a:spcPts val="0"/>
                        </a:spcAft>
                      </a:pPr>
                      <a:r>
                        <a:rPr lang="en-US" sz="1400" b="0">
                          <a:effectLst/>
                        </a:rPr>
                        <a:t>Edad</a:t>
                      </a:r>
                      <a:endParaRPr lang="en-US" sz="2400" b="0">
                        <a:effectLst/>
                        <a:latin typeface="Times New Roman" charset="0"/>
                        <a:ea typeface="Calibri" charset="0"/>
                      </a:endParaRPr>
                    </a:p>
                  </a:txBody>
                  <a:tcPr marL="47625" marR="47625" marT="0" marB="0"/>
                </a:tc>
                <a:tc>
                  <a:txBody>
                    <a:bodyPr/>
                    <a:lstStyle/>
                    <a:p>
                      <a:pPr algn="ctr">
                        <a:spcAft>
                          <a:spcPts val="0"/>
                        </a:spcAft>
                      </a:pPr>
                      <a:r>
                        <a:rPr lang="en-US" sz="1400">
                          <a:effectLst/>
                        </a:rPr>
                        <a:t>-0.002**</a:t>
                      </a:r>
                      <a:endParaRPr lang="en-US" sz="2400">
                        <a:effectLst/>
                        <a:latin typeface="Times New Roman" charset="0"/>
                        <a:ea typeface="Calibri" charset="0"/>
                      </a:endParaRPr>
                    </a:p>
                  </a:txBody>
                  <a:tcPr marL="47625" marR="47625" marT="0" marB="0"/>
                </a:tc>
                <a:tc>
                  <a:txBody>
                    <a:bodyPr/>
                    <a:lstStyle/>
                    <a:p>
                      <a:pPr algn="ctr">
                        <a:spcAft>
                          <a:spcPts val="0"/>
                        </a:spcAft>
                      </a:pPr>
                      <a:r>
                        <a:rPr lang="en-US" sz="1400">
                          <a:effectLst/>
                        </a:rPr>
                        <a:t>0.001</a:t>
                      </a:r>
                      <a:endParaRPr lang="en-US" sz="2400">
                        <a:effectLst/>
                        <a:latin typeface="Times New Roman" charset="0"/>
                        <a:ea typeface="Calibri" charset="0"/>
                      </a:endParaRPr>
                    </a:p>
                  </a:txBody>
                  <a:tcPr marL="47625" marR="47625" marT="0" marB="0"/>
                </a:tc>
                <a:extLst>
                  <a:ext uri="{0D108BD9-81ED-4DB2-BD59-A6C34878D82A}">
                    <a16:rowId xmlns:a16="http://schemas.microsoft.com/office/drawing/2014/main" val="10004"/>
                  </a:ext>
                </a:extLst>
              </a:tr>
              <a:tr h="0">
                <a:tc>
                  <a:txBody>
                    <a:bodyPr/>
                    <a:lstStyle/>
                    <a:p>
                      <a:pPr>
                        <a:spcAft>
                          <a:spcPts val="0"/>
                        </a:spcAft>
                      </a:pPr>
                      <a:r>
                        <a:rPr lang="es-CO" sz="1400" b="0">
                          <a:effectLst/>
                        </a:rPr>
                        <a:t>Cantidad de personas en el hogar</a:t>
                      </a:r>
                      <a:endParaRPr lang="en-US" sz="2400" b="0">
                        <a:effectLst/>
                        <a:latin typeface="Times New Roman" charset="0"/>
                        <a:ea typeface="Calibri" charset="0"/>
                      </a:endParaRPr>
                    </a:p>
                  </a:txBody>
                  <a:tcPr marL="47625" marR="47625" marT="0" marB="0"/>
                </a:tc>
                <a:tc>
                  <a:txBody>
                    <a:bodyPr/>
                    <a:lstStyle/>
                    <a:p>
                      <a:pPr algn="ctr">
                        <a:spcAft>
                          <a:spcPts val="0"/>
                        </a:spcAft>
                      </a:pPr>
                      <a:r>
                        <a:rPr lang="en-US" sz="1400">
                          <a:effectLst/>
                        </a:rPr>
                        <a:t>-0.002</a:t>
                      </a:r>
                      <a:endParaRPr lang="en-US" sz="2400">
                        <a:effectLst/>
                        <a:latin typeface="Times New Roman" charset="0"/>
                        <a:ea typeface="Calibri" charset="0"/>
                      </a:endParaRPr>
                    </a:p>
                  </a:txBody>
                  <a:tcPr marL="47625" marR="47625" marT="0" marB="0"/>
                </a:tc>
                <a:tc>
                  <a:txBody>
                    <a:bodyPr/>
                    <a:lstStyle/>
                    <a:p>
                      <a:pPr algn="ctr">
                        <a:spcAft>
                          <a:spcPts val="0"/>
                        </a:spcAft>
                      </a:pPr>
                      <a:r>
                        <a:rPr lang="en-US" sz="1400">
                          <a:effectLst/>
                        </a:rPr>
                        <a:t>0.007</a:t>
                      </a:r>
                      <a:endParaRPr lang="en-US" sz="2400">
                        <a:effectLst/>
                        <a:latin typeface="Times New Roman" charset="0"/>
                        <a:ea typeface="Calibri" charset="0"/>
                      </a:endParaRPr>
                    </a:p>
                  </a:txBody>
                  <a:tcPr marL="47625" marR="47625" marT="0" marB="0"/>
                </a:tc>
                <a:extLst>
                  <a:ext uri="{0D108BD9-81ED-4DB2-BD59-A6C34878D82A}">
                    <a16:rowId xmlns:a16="http://schemas.microsoft.com/office/drawing/2014/main" val="10005"/>
                  </a:ext>
                </a:extLst>
              </a:tr>
              <a:tr h="0">
                <a:tc>
                  <a:txBody>
                    <a:bodyPr/>
                    <a:lstStyle/>
                    <a:p>
                      <a:pPr>
                        <a:spcAft>
                          <a:spcPts val="0"/>
                        </a:spcAft>
                      </a:pPr>
                      <a:r>
                        <a:rPr lang="en-US" sz="1400" b="0">
                          <a:effectLst/>
                        </a:rPr>
                        <a:t>Jefe del hogar</a:t>
                      </a:r>
                      <a:endParaRPr lang="en-US" sz="2400" b="0">
                        <a:effectLst/>
                        <a:latin typeface="Times New Roman" charset="0"/>
                        <a:ea typeface="Calibri" charset="0"/>
                      </a:endParaRPr>
                    </a:p>
                  </a:txBody>
                  <a:tcPr marL="47625" marR="47625" marT="0" marB="0"/>
                </a:tc>
                <a:tc>
                  <a:txBody>
                    <a:bodyPr/>
                    <a:lstStyle/>
                    <a:p>
                      <a:pPr algn="ctr">
                        <a:spcAft>
                          <a:spcPts val="0"/>
                        </a:spcAft>
                      </a:pPr>
                      <a:r>
                        <a:rPr lang="en-US" sz="1400" dirty="0">
                          <a:effectLst/>
                        </a:rPr>
                        <a:t>-0.001</a:t>
                      </a:r>
                      <a:endParaRPr lang="en-US" sz="2400" dirty="0">
                        <a:effectLst/>
                        <a:latin typeface="Times New Roman" charset="0"/>
                        <a:ea typeface="Calibri" charset="0"/>
                      </a:endParaRPr>
                    </a:p>
                  </a:txBody>
                  <a:tcPr marL="47625" marR="47625" marT="0" marB="0"/>
                </a:tc>
                <a:tc>
                  <a:txBody>
                    <a:bodyPr/>
                    <a:lstStyle/>
                    <a:p>
                      <a:pPr algn="ctr">
                        <a:spcAft>
                          <a:spcPts val="0"/>
                        </a:spcAft>
                      </a:pPr>
                      <a:r>
                        <a:rPr lang="en-US" sz="1400">
                          <a:effectLst/>
                        </a:rPr>
                        <a:t>0.003</a:t>
                      </a:r>
                      <a:endParaRPr lang="en-US" sz="2400">
                        <a:effectLst/>
                        <a:latin typeface="Times New Roman" charset="0"/>
                        <a:ea typeface="Calibri" charset="0"/>
                      </a:endParaRPr>
                    </a:p>
                  </a:txBody>
                  <a:tcPr marL="47625" marR="47625" marT="0" marB="0"/>
                </a:tc>
                <a:extLst>
                  <a:ext uri="{0D108BD9-81ED-4DB2-BD59-A6C34878D82A}">
                    <a16:rowId xmlns:a16="http://schemas.microsoft.com/office/drawing/2014/main" val="10006"/>
                  </a:ext>
                </a:extLst>
              </a:tr>
              <a:tr h="0">
                <a:tc>
                  <a:txBody>
                    <a:bodyPr/>
                    <a:lstStyle/>
                    <a:p>
                      <a:pPr>
                        <a:spcAft>
                          <a:spcPts val="0"/>
                        </a:spcAft>
                      </a:pPr>
                      <a:r>
                        <a:rPr lang="en-US" sz="1400" b="0" dirty="0" err="1">
                          <a:effectLst/>
                        </a:rPr>
                        <a:t>Básica</a:t>
                      </a:r>
                      <a:endParaRPr lang="en-US" sz="2400" b="0" dirty="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dirty="0">
                          <a:effectLst/>
                        </a:rPr>
                        <a:t>-0.208</a:t>
                      </a:r>
                      <a:endParaRPr lang="en-US" sz="2400" dirty="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a:effectLst/>
                        </a:rPr>
                        <a:t>0.134</a:t>
                      </a:r>
                      <a:endParaRPr lang="en-US" sz="2400">
                        <a:effectLst/>
                        <a:latin typeface="Times New Roman" charset="0"/>
                        <a:ea typeface="Calibri" charset="0"/>
                      </a:endParaRPr>
                    </a:p>
                  </a:txBody>
                  <a:tcPr marL="47625" marR="47625" marT="0" marB="0">
                    <a:solidFill>
                      <a:schemeClr val="tx2">
                        <a:lumMod val="20000"/>
                        <a:lumOff val="80000"/>
                      </a:schemeClr>
                    </a:solidFill>
                  </a:tcPr>
                </a:tc>
                <a:extLst>
                  <a:ext uri="{0D108BD9-81ED-4DB2-BD59-A6C34878D82A}">
                    <a16:rowId xmlns:a16="http://schemas.microsoft.com/office/drawing/2014/main" val="10007"/>
                  </a:ext>
                </a:extLst>
              </a:tr>
              <a:tr h="0">
                <a:tc>
                  <a:txBody>
                    <a:bodyPr/>
                    <a:lstStyle/>
                    <a:p>
                      <a:pPr>
                        <a:spcAft>
                          <a:spcPts val="0"/>
                        </a:spcAft>
                      </a:pPr>
                      <a:r>
                        <a:rPr lang="en-US" sz="1400" b="0" dirty="0" err="1">
                          <a:effectLst/>
                        </a:rPr>
                        <a:t>Primaria</a:t>
                      </a:r>
                      <a:endParaRPr lang="en-US" sz="2400" b="0" dirty="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a:effectLst/>
                        </a:rPr>
                        <a:t>-0.223*</a:t>
                      </a:r>
                      <a:endParaRPr lang="en-US" sz="240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a:effectLst/>
                        </a:rPr>
                        <a:t>0.132</a:t>
                      </a:r>
                      <a:endParaRPr lang="en-US" sz="2400">
                        <a:effectLst/>
                        <a:latin typeface="Times New Roman" charset="0"/>
                        <a:ea typeface="Calibri" charset="0"/>
                      </a:endParaRPr>
                    </a:p>
                  </a:txBody>
                  <a:tcPr marL="47625" marR="47625" marT="0" marB="0">
                    <a:solidFill>
                      <a:schemeClr val="tx2">
                        <a:lumMod val="20000"/>
                        <a:lumOff val="80000"/>
                      </a:schemeClr>
                    </a:solidFill>
                  </a:tcPr>
                </a:tc>
                <a:extLst>
                  <a:ext uri="{0D108BD9-81ED-4DB2-BD59-A6C34878D82A}">
                    <a16:rowId xmlns:a16="http://schemas.microsoft.com/office/drawing/2014/main" val="10008"/>
                  </a:ext>
                </a:extLst>
              </a:tr>
              <a:tr h="0">
                <a:tc>
                  <a:txBody>
                    <a:bodyPr/>
                    <a:lstStyle/>
                    <a:p>
                      <a:pPr>
                        <a:spcAft>
                          <a:spcPts val="0"/>
                        </a:spcAft>
                      </a:pPr>
                      <a:r>
                        <a:rPr lang="en-US" sz="1400" b="0" dirty="0">
                          <a:effectLst/>
                        </a:rPr>
                        <a:t>Media </a:t>
                      </a:r>
                      <a:r>
                        <a:rPr lang="en-US" sz="1400" b="0" dirty="0" err="1">
                          <a:effectLst/>
                        </a:rPr>
                        <a:t>incompleta</a:t>
                      </a:r>
                      <a:endParaRPr lang="en-US" sz="2400" b="0" dirty="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a:effectLst/>
                        </a:rPr>
                        <a:t>-0.284**</a:t>
                      </a:r>
                      <a:endParaRPr lang="en-US" sz="240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a:effectLst/>
                        </a:rPr>
                        <a:t>0.131</a:t>
                      </a:r>
                      <a:endParaRPr lang="en-US" sz="2400">
                        <a:effectLst/>
                        <a:latin typeface="Times New Roman" charset="0"/>
                        <a:ea typeface="Calibri" charset="0"/>
                      </a:endParaRPr>
                    </a:p>
                  </a:txBody>
                  <a:tcPr marL="47625" marR="47625" marT="0" marB="0">
                    <a:solidFill>
                      <a:schemeClr val="tx2">
                        <a:lumMod val="20000"/>
                        <a:lumOff val="80000"/>
                      </a:schemeClr>
                    </a:solidFill>
                  </a:tcPr>
                </a:tc>
                <a:extLst>
                  <a:ext uri="{0D108BD9-81ED-4DB2-BD59-A6C34878D82A}">
                    <a16:rowId xmlns:a16="http://schemas.microsoft.com/office/drawing/2014/main" val="10009"/>
                  </a:ext>
                </a:extLst>
              </a:tr>
              <a:tr h="0">
                <a:tc>
                  <a:txBody>
                    <a:bodyPr/>
                    <a:lstStyle/>
                    <a:p>
                      <a:pPr>
                        <a:spcAft>
                          <a:spcPts val="0"/>
                        </a:spcAft>
                      </a:pPr>
                      <a:r>
                        <a:rPr lang="en-US" sz="1400" b="0" dirty="0">
                          <a:effectLst/>
                        </a:rPr>
                        <a:t>Media </a:t>
                      </a:r>
                      <a:r>
                        <a:rPr lang="en-US" sz="1400" b="0" dirty="0" err="1">
                          <a:effectLst/>
                        </a:rPr>
                        <a:t>completa</a:t>
                      </a:r>
                      <a:endParaRPr lang="en-US" sz="2400" b="0" dirty="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dirty="0">
                          <a:effectLst/>
                        </a:rPr>
                        <a:t>-0.260**</a:t>
                      </a:r>
                      <a:endParaRPr lang="en-US" sz="2400" dirty="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dirty="0">
                          <a:effectLst/>
                        </a:rPr>
                        <a:t>0.130</a:t>
                      </a:r>
                      <a:endParaRPr lang="en-US" sz="2400" dirty="0">
                        <a:effectLst/>
                        <a:latin typeface="Times New Roman" charset="0"/>
                        <a:ea typeface="Calibri" charset="0"/>
                      </a:endParaRPr>
                    </a:p>
                  </a:txBody>
                  <a:tcPr marL="47625" marR="47625" marT="0" marB="0">
                    <a:solidFill>
                      <a:schemeClr val="tx2">
                        <a:lumMod val="20000"/>
                        <a:lumOff val="80000"/>
                      </a:schemeClr>
                    </a:solidFill>
                  </a:tcPr>
                </a:tc>
                <a:extLst>
                  <a:ext uri="{0D108BD9-81ED-4DB2-BD59-A6C34878D82A}">
                    <a16:rowId xmlns:a16="http://schemas.microsoft.com/office/drawing/2014/main" val="10010"/>
                  </a:ext>
                </a:extLst>
              </a:tr>
              <a:tr h="0">
                <a:tc>
                  <a:txBody>
                    <a:bodyPr/>
                    <a:lstStyle/>
                    <a:p>
                      <a:pPr>
                        <a:spcAft>
                          <a:spcPts val="0"/>
                        </a:spcAft>
                      </a:pPr>
                      <a:r>
                        <a:rPr lang="es-CO" sz="1400" b="0" dirty="0">
                          <a:effectLst/>
                        </a:rPr>
                        <a:t>Superior no univ. incompleta</a:t>
                      </a:r>
                      <a:endParaRPr lang="en-US" sz="2400" b="0" dirty="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dirty="0">
                          <a:effectLst/>
                        </a:rPr>
                        <a:t>-0.268*</a:t>
                      </a:r>
                      <a:endParaRPr lang="en-US" sz="2400" dirty="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dirty="0">
                          <a:effectLst/>
                        </a:rPr>
                        <a:t>0.137</a:t>
                      </a:r>
                      <a:endParaRPr lang="en-US" sz="2400" dirty="0">
                        <a:effectLst/>
                        <a:latin typeface="Times New Roman" charset="0"/>
                        <a:ea typeface="Calibri" charset="0"/>
                      </a:endParaRPr>
                    </a:p>
                  </a:txBody>
                  <a:tcPr marL="47625" marR="47625" marT="0" marB="0">
                    <a:solidFill>
                      <a:schemeClr val="tx2">
                        <a:lumMod val="20000"/>
                        <a:lumOff val="80000"/>
                      </a:schemeClr>
                    </a:solidFill>
                  </a:tcPr>
                </a:tc>
                <a:extLst>
                  <a:ext uri="{0D108BD9-81ED-4DB2-BD59-A6C34878D82A}">
                    <a16:rowId xmlns:a16="http://schemas.microsoft.com/office/drawing/2014/main" val="10011"/>
                  </a:ext>
                </a:extLst>
              </a:tr>
              <a:tr h="0">
                <a:tc>
                  <a:txBody>
                    <a:bodyPr/>
                    <a:lstStyle/>
                    <a:p>
                      <a:pPr>
                        <a:spcAft>
                          <a:spcPts val="0"/>
                        </a:spcAft>
                      </a:pPr>
                      <a:r>
                        <a:rPr lang="es-CO" sz="1400" b="0" dirty="0">
                          <a:effectLst/>
                        </a:rPr>
                        <a:t>Superior no univ. completa</a:t>
                      </a:r>
                      <a:endParaRPr lang="en-US" sz="2400" b="0" dirty="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dirty="0">
                          <a:effectLst/>
                        </a:rPr>
                        <a:t>-0.336**</a:t>
                      </a:r>
                      <a:endParaRPr lang="en-US" sz="2400" dirty="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dirty="0">
                          <a:effectLst/>
                        </a:rPr>
                        <a:t>0.134</a:t>
                      </a:r>
                      <a:endParaRPr lang="en-US" sz="2400" dirty="0">
                        <a:effectLst/>
                        <a:latin typeface="Times New Roman" charset="0"/>
                        <a:ea typeface="Calibri" charset="0"/>
                      </a:endParaRPr>
                    </a:p>
                  </a:txBody>
                  <a:tcPr marL="47625" marR="47625" marT="0" marB="0">
                    <a:solidFill>
                      <a:schemeClr val="tx2">
                        <a:lumMod val="20000"/>
                        <a:lumOff val="80000"/>
                      </a:schemeClr>
                    </a:solidFill>
                  </a:tcPr>
                </a:tc>
                <a:extLst>
                  <a:ext uri="{0D108BD9-81ED-4DB2-BD59-A6C34878D82A}">
                    <a16:rowId xmlns:a16="http://schemas.microsoft.com/office/drawing/2014/main" val="10012"/>
                  </a:ext>
                </a:extLst>
              </a:tr>
              <a:tr h="0">
                <a:tc>
                  <a:txBody>
                    <a:bodyPr/>
                    <a:lstStyle/>
                    <a:p>
                      <a:pPr>
                        <a:spcAft>
                          <a:spcPts val="0"/>
                        </a:spcAft>
                      </a:pPr>
                      <a:r>
                        <a:rPr lang="en-US" sz="1400" b="0" dirty="0" err="1">
                          <a:effectLst/>
                        </a:rPr>
                        <a:t>Universitaria</a:t>
                      </a:r>
                      <a:r>
                        <a:rPr lang="en-US" sz="1400" b="0" dirty="0">
                          <a:effectLst/>
                        </a:rPr>
                        <a:t> </a:t>
                      </a:r>
                      <a:r>
                        <a:rPr lang="en-US" sz="1400" b="0" dirty="0" err="1">
                          <a:effectLst/>
                        </a:rPr>
                        <a:t>incompleta</a:t>
                      </a:r>
                      <a:endParaRPr lang="en-US" sz="2400" b="0" dirty="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dirty="0">
                          <a:effectLst/>
                        </a:rPr>
                        <a:t>-0.220</a:t>
                      </a:r>
                      <a:endParaRPr lang="en-US" sz="2400" dirty="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dirty="0">
                          <a:effectLst/>
                        </a:rPr>
                        <a:t>0.140</a:t>
                      </a:r>
                      <a:endParaRPr lang="en-US" sz="2400" dirty="0">
                        <a:effectLst/>
                        <a:latin typeface="Times New Roman" charset="0"/>
                        <a:ea typeface="Calibri" charset="0"/>
                      </a:endParaRPr>
                    </a:p>
                  </a:txBody>
                  <a:tcPr marL="47625" marR="47625" marT="0" marB="0">
                    <a:solidFill>
                      <a:schemeClr val="tx2">
                        <a:lumMod val="20000"/>
                        <a:lumOff val="80000"/>
                      </a:schemeClr>
                    </a:solidFill>
                  </a:tcPr>
                </a:tc>
                <a:extLst>
                  <a:ext uri="{0D108BD9-81ED-4DB2-BD59-A6C34878D82A}">
                    <a16:rowId xmlns:a16="http://schemas.microsoft.com/office/drawing/2014/main" val="10013"/>
                  </a:ext>
                </a:extLst>
              </a:tr>
              <a:tr h="0">
                <a:tc>
                  <a:txBody>
                    <a:bodyPr/>
                    <a:lstStyle/>
                    <a:p>
                      <a:pPr>
                        <a:spcAft>
                          <a:spcPts val="0"/>
                        </a:spcAft>
                      </a:pPr>
                      <a:r>
                        <a:rPr lang="en-US" sz="1400" b="0" dirty="0" err="1">
                          <a:effectLst/>
                        </a:rPr>
                        <a:t>Universitaria</a:t>
                      </a:r>
                      <a:r>
                        <a:rPr lang="en-US" sz="1400" b="0" dirty="0">
                          <a:effectLst/>
                        </a:rPr>
                        <a:t> </a:t>
                      </a:r>
                      <a:r>
                        <a:rPr lang="en-US" sz="1400" b="0" dirty="0" err="1">
                          <a:effectLst/>
                        </a:rPr>
                        <a:t>completa</a:t>
                      </a:r>
                      <a:endParaRPr lang="en-US" sz="2400" b="0" dirty="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a:effectLst/>
                        </a:rPr>
                        <a:t>-0.281**</a:t>
                      </a:r>
                      <a:endParaRPr lang="en-US" sz="240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dirty="0">
                          <a:effectLst/>
                        </a:rPr>
                        <a:t>0.135</a:t>
                      </a:r>
                      <a:endParaRPr lang="en-US" sz="2400" dirty="0">
                        <a:effectLst/>
                        <a:latin typeface="Times New Roman" charset="0"/>
                        <a:ea typeface="Calibri" charset="0"/>
                      </a:endParaRPr>
                    </a:p>
                  </a:txBody>
                  <a:tcPr marL="47625" marR="47625" marT="0" marB="0">
                    <a:solidFill>
                      <a:schemeClr val="tx2">
                        <a:lumMod val="20000"/>
                        <a:lumOff val="80000"/>
                      </a:schemeClr>
                    </a:solidFill>
                  </a:tcPr>
                </a:tc>
                <a:extLst>
                  <a:ext uri="{0D108BD9-81ED-4DB2-BD59-A6C34878D82A}">
                    <a16:rowId xmlns:a16="http://schemas.microsoft.com/office/drawing/2014/main" val="10014"/>
                  </a:ext>
                </a:extLst>
              </a:tr>
              <a:tr h="0">
                <a:tc>
                  <a:txBody>
                    <a:bodyPr/>
                    <a:lstStyle/>
                    <a:p>
                      <a:pPr>
                        <a:spcAft>
                          <a:spcPts val="0"/>
                        </a:spcAft>
                      </a:pPr>
                      <a:r>
                        <a:rPr lang="en-US" sz="1400" b="0" dirty="0" err="1">
                          <a:effectLst/>
                        </a:rPr>
                        <a:t>Postgrado</a:t>
                      </a:r>
                      <a:endParaRPr lang="en-US" sz="2400" b="0" dirty="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a:effectLst/>
                        </a:rPr>
                        <a:t>-0.232</a:t>
                      </a:r>
                      <a:endParaRPr lang="en-US" sz="2400">
                        <a:effectLst/>
                        <a:latin typeface="Times New Roman" charset="0"/>
                        <a:ea typeface="Calibri" charset="0"/>
                      </a:endParaRPr>
                    </a:p>
                  </a:txBody>
                  <a:tcPr marL="47625" marR="47625" marT="0" marB="0">
                    <a:solidFill>
                      <a:schemeClr val="tx2">
                        <a:lumMod val="20000"/>
                        <a:lumOff val="80000"/>
                      </a:schemeClr>
                    </a:solidFill>
                  </a:tcPr>
                </a:tc>
                <a:tc>
                  <a:txBody>
                    <a:bodyPr/>
                    <a:lstStyle/>
                    <a:p>
                      <a:pPr algn="ctr">
                        <a:spcAft>
                          <a:spcPts val="0"/>
                        </a:spcAft>
                      </a:pPr>
                      <a:r>
                        <a:rPr lang="en-US" sz="1400" dirty="0">
                          <a:effectLst/>
                        </a:rPr>
                        <a:t>0.143</a:t>
                      </a:r>
                      <a:endParaRPr lang="en-US" sz="2400" dirty="0">
                        <a:effectLst/>
                        <a:latin typeface="Times New Roman" charset="0"/>
                        <a:ea typeface="Calibri" charset="0"/>
                      </a:endParaRPr>
                    </a:p>
                  </a:txBody>
                  <a:tcPr marL="47625" marR="47625" marT="0" marB="0">
                    <a:solidFill>
                      <a:schemeClr val="tx2">
                        <a:lumMod val="20000"/>
                        <a:lumOff val="80000"/>
                      </a:schemeClr>
                    </a:solidFill>
                  </a:tcPr>
                </a:tc>
                <a:extLst>
                  <a:ext uri="{0D108BD9-81ED-4DB2-BD59-A6C34878D82A}">
                    <a16:rowId xmlns:a16="http://schemas.microsoft.com/office/drawing/2014/main" val="10015"/>
                  </a:ext>
                </a:extLst>
              </a:tr>
              <a:tr h="0">
                <a:tc>
                  <a:txBody>
                    <a:bodyPr/>
                    <a:lstStyle/>
                    <a:p>
                      <a:pPr>
                        <a:spcAft>
                          <a:spcPts val="0"/>
                        </a:spcAft>
                      </a:pPr>
                      <a:r>
                        <a:rPr lang="en-US" sz="1400" b="0" dirty="0" err="1">
                          <a:effectLst/>
                        </a:rPr>
                        <a:t>Constante</a:t>
                      </a:r>
                      <a:endParaRPr lang="en-US" sz="2400" b="0" dirty="0">
                        <a:effectLst/>
                        <a:latin typeface="Times New Roman" charset="0"/>
                        <a:ea typeface="Calibri" charset="0"/>
                      </a:endParaRPr>
                    </a:p>
                  </a:txBody>
                  <a:tcPr marL="47625" marR="47625" marT="0" marB="0"/>
                </a:tc>
                <a:tc>
                  <a:txBody>
                    <a:bodyPr/>
                    <a:lstStyle/>
                    <a:p>
                      <a:pPr algn="ctr">
                        <a:spcAft>
                          <a:spcPts val="0"/>
                        </a:spcAft>
                      </a:pPr>
                      <a:r>
                        <a:rPr lang="en-US" sz="1400">
                          <a:effectLst/>
                        </a:rPr>
                        <a:t>0.434***</a:t>
                      </a:r>
                      <a:endParaRPr lang="en-US" sz="2400">
                        <a:effectLst/>
                        <a:latin typeface="Times New Roman" charset="0"/>
                        <a:ea typeface="Calibri" charset="0"/>
                      </a:endParaRPr>
                    </a:p>
                  </a:txBody>
                  <a:tcPr marL="47625" marR="47625" marT="0" marB="0"/>
                </a:tc>
                <a:tc>
                  <a:txBody>
                    <a:bodyPr/>
                    <a:lstStyle/>
                    <a:p>
                      <a:pPr algn="ctr">
                        <a:spcAft>
                          <a:spcPts val="0"/>
                        </a:spcAft>
                      </a:pPr>
                      <a:r>
                        <a:rPr lang="en-US" sz="1400" dirty="0">
                          <a:effectLst/>
                        </a:rPr>
                        <a:t>0.154</a:t>
                      </a:r>
                      <a:endParaRPr lang="en-US" sz="2400" dirty="0">
                        <a:effectLst/>
                        <a:latin typeface="Times New Roman" charset="0"/>
                        <a:ea typeface="Calibri" charset="0"/>
                      </a:endParaRPr>
                    </a:p>
                  </a:txBody>
                  <a:tcPr marL="47625" marR="47625" marT="0" marB="0"/>
                </a:tc>
                <a:extLst>
                  <a:ext uri="{0D108BD9-81ED-4DB2-BD59-A6C34878D82A}">
                    <a16:rowId xmlns:a16="http://schemas.microsoft.com/office/drawing/2014/main" val="10016"/>
                  </a:ext>
                </a:extLst>
              </a:tr>
              <a:tr h="0">
                <a:tc>
                  <a:txBody>
                    <a:bodyPr/>
                    <a:lstStyle/>
                    <a:p>
                      <a:pPr>
                        <a:spcAft>
                          <a:spcPts val="0"/>
                        </a:spcAft>
                      </a:pPr>
                      <a:r>
                        <a:rPr lang="en-US" sz="1400" b="0" dirty="0" err="1">
                          <a:effectLst/>
                        </a:rPr>
                        <a:t>Observaciones</a:t>
                      </a:r>
                      <a:endParaRPr lang="en-US" sz="2400" b="0" dirty="0">
                        <a:effectLst/>
                        <a:latin typeface="Times New Roman" charset="0"/>
                        <a:ea typeface="Calibri" charset="0"/>
                      </a:endParaRPr>
                    </a:p>
                  </a:txBody>
                  <a:tcPr marL="47625" marR="47625" marT="0" marB="0"/>
                </a:tc>
                <a:tc gridSpan="2">
                  <a:txBody>
                    <a:bodyPr/>
                    <a:lstStyle/>
                    <a:p>
                      <a:pPr algn="ctr">
                        <a:spcAft>
                          <a:spcPts val="0"/>
                        </a:spcAft>
                      </a:pPr>
                      <a:r>
                        <a:rPr lang="en-US" sz="1400" dirty="0">
                          <a:effectLst/>
                        </a:rPr>
                        <a:t>1,538</a:t>
                      </a:r>
                      <a:endParaRPr lang="en-US" sz="2400" dirty="0">
                        <a:effectLst/>
                        <a:latin typeface="Times New Roman" charset="0"/>
                        <a:ea typeface="Calibri" charset="0"/>
                      </a:endParaRPr>
                    </a:p>
                  </a:txBody>
                  <a:tcPr marL="47625" marR="47625" marT="0" marB="0"/>
                </a:tc>
                <a:tc hMerge="1">
                  <a:txBody>
                    <a:bodyPr/>
                    <a:lstStyle/>
                    <a:p>
                      <a:pPr algn="ctr">
                        <a:spcAft>
                          <a:spcPts val="0"/>
                        </a:spcAft>
                      </a:pPr>
                      <a:endParaRPr lang="en-US" sz="2400" dirty="0">
                        <a:effectLst/>
                        <a:latin typeface="Times New Roman" charset="0"/>
                        <a:ea typeface="Calibri" charset="0"/>
                      </a:endParaRPr>
                    </a:p>
                  </a:txBody>
                  <a:tcPr marL="47625" marR="47625" marT="0" marB="0"/>
                </a:tc>
                <a:extLst>
                  <a:ext uri="{0D108BD9-81ED-4DB2-BD59-A6C34878D82A}">
                    <a16:rowId xmlns:a16="http://schemas.microsoft.com/office/drawing/2014/main" val="10017"/>
                  </a:ext>
                </a:extLst>
              </a:tr>
              <a:tr h="0">
                <a:tc>
                  <a:txBody>
                    <a:bodyPr/>
                    <a:lstStyle/>
                    <a:p>
                      <a:pPr>
                        <a:spcAft>
                          <a:spcPts val="0"/>
                        </a:spcAft>
                      </a:pPr>
                      <a:r>
                        <a:rPr lang="en-US" sz="1400" b="0" dirty="0">
                          <a:effectLst/>
                        </a:rPr>
                        <a:t>R-</a:t>
                      </a:r>
                      <a:r>
                        <a:rPr lang="en-US" sz="1400" b="0" dirty="0" err="1">
                          <a:effectLst/>
                        </a:rPr>
                        <a:t>cuadrado</a:t>
                      </a:r>
                      <a:endParaRPr lang="en-US" sz="2400" b="0" dirty="0">
                        <a:effectLst/>
                        <a:latin typeface="Times New Roman" charset="0"/>
                        <a:ea typeface="Calibri" charset="0"/>
                      </a:endParaRPr>
                    </a:p>
                  </a:txBody>
                  <a:tcPr marL="47625" marR="47625" marT="0" marB="0"/>
                </a:tc>
                <a:tc gridSpan="2">
                  <a:txBody>
                    <a:bodyPr/>
                    <a:lstStyle/>
                    <a:p>
                      <a:pPr algn="ctr">
                        <a:spcAft>
                          <a:spcPts val="0"/>
                        </a:spcAft>
                      </a:pPr>
                      <a:r>
                        <a:rPr lang="en-US" sz="1400" dirty="0">
                          <a:effectLst/>
                        </a:rPr>
                        <a:t>0.132</a:t>
                      </a:r>
                      <a:endParaRPr lang="en-US" sz="2400" dirty="0">
                        <a:effectLst/>
                        <a:latin typeface="Times New Roman" charset="0"/>
                        <a:ea typeface="Calibri" charset="0"/>
                      </a:endParaRPr>
                    </a:p>
                  </a:txBody>
                  <a:tcPr marL="47625" marR="47625" marT="0" marB="0"/>
                </a:tc>
                <a:tc hMerge="1">
                  <a:txBody>
                    <a:bodyPr/>
                    <a:lstStyle/>
                    <a:p>
                      <a:pPr algn="ctr">
                        <a:spcAft>
                          <a:spcPts val="0"/>
                        </a:spcAft>
                      </a:pPr>
                      <a:endParaRPr lang="en-US" sz="2400" dirty="0">
                        <a:effectLst/>
                        <a:latin typeface="Times New Roman" charset="0"/>
                        <a:ea typeface="Calibri" charset="0"/>
                      </a:endParaRPr>
                    </a:p>
                  </a:txBody>
                  <a:tcPr marL="47625" marR="47625" marT="0" marB="0"/>
                </a:tc>
                <a:extLst>
                  <a:ext uri="{0D108BD9-81ED-4DB2-BD59-A6C34878D82A}">
                    <a16:rowId xmlns:a16="http://schemas.microsoft.com/office/drawing/2014/main" val="10018"/>
                  </a:ext>
                </a:extLst>
              </a:tr>
            </a:tbl>
          </a:graphicData>
        </a:graphic>
      </p:graphicFrame>
      <p:sp>
        <p:nvSpPr>
          <p:cNvPr id="5" name="Rectangle 1"/>
          <p:cNvSpPr>
            <a:spLocks noChangeArrowheads="1"/>
          </p:cNvSpPr>
          <p:nvPr/>
        </p:nvSpPr>
        <p:spPr bwMode="auto">
          <a:xfrm>
            <a:off x="677863" y="259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x-none" altLang="x-none" sz="1800" b="0"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p:txBody>
      </p:sp>
      <p:sp>
        <p:nvSpPr>
          <p:cNvPr id="11" name="TextBox 10"/>
          <p:cNvSpPr txBox="1"/>
          <p:nvPr/>
        </p:nvSpPr>
        <p:spPr>
          <a:xfrm>
            <a:off x="292700" y="2130293"/>
            <a:ext cx="3398822" cy="1502347"/>
          </a:xfrm>
          <a:prstGeom prst="rect">
            <a:avLst/>
          </a:prstGeom>
          <a:solidFill>
            <a:schemeClr val="bg1"/>
          </a:solidFill>
          <a:ln>
            <a:noFill/>
          </a:ln>
        </p:spPr>
        <p:txBody>
          <a:bodyPr wrap="square" rtlCol="0">
            <a:noAutofit/>
          </a:bodyPr>
          <a:lstStyle/>
          <a:p>
            <a:pPr marL="285750" indent="-285750">
              <a:buFont typeface="Arial" charset="0"/>
              <a:buChar char="•"/>
            </a:pPr>
            <a:r>
              <a:rPr lang="es-CO" dirty="0"/>
              <a:t>El carácter informal del asentamiento determina menor cumplimiento de estándares ambientales</a:t>
            </a:r>
          </a:p>
          <a:p>
            <a:pPr marL="285750" indent="-285750">
              <a:buFont typeface="Arial" charset="0"/>
              <a:buChar char="•"/>
            </a:pPr>
            <a:endParaRPr lang="es-CO" sz="800" dirty="0"/>
          </a:p>
          <a:p>
            <a:pPr marL="285750" indent="-285750">
              <a:buFont typeface="Arial" charset="0"/>
              <a:buChar char="•"/>
            </a:pPr>
            <a:r>
              <a:rPr lang="es-CO" dirty="0"/>
              <a:t>Otros resultados como el educativo se mantienen, pero esta encuesta se hace en consumidores de vivienda informal, no en productores</a:t>
            </a:r>
            <a:endParaRPr lang="en-US" dirty="0"/>
          </a:p>
        </p:txBody>
      </p:sp>
    </p:spTree>
    <p:extLst>
      <p:ext uri="{BB962C8B-B14F-4D97-AF65-F5344CB8AC3E}">
        <p14:creationId xmlns:p14="http://schemas.microsoft.com/office/powerpoint/2010/main" val="434483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70" y="429642"/>
            <a:ext cx="11569493" cy="1320800"/>
          </a:xfrm>
        </p:spPr>
        <p:txBody>
          <a:bodyPr>
            <a:normAutofit fontScale="90000"/>
          </a:bodyPr>
          <a:lstStyle/>
          <a:p>
            <a:r>
              <a:rPr lang="es-ES" dirty="0">
                <a:solidFill>
                  <a:schemeClr val="accent1"/>
                </a:solidFill>
              </a:rPr>
              <a:t>Determinantes del índice de incumplimiento de estándares ambientales en la ECAF</a:t>
            </a:r>
            <a:br>
              <a:rPr lang="es-ES" dirty="0"/>
            </a:br>
            <a:endParaRPr lang="en-US" dirty="0"/>
          </a:p>
        </p:txBody>
      </p:sp>
      <p:sp>
        <p:nvSpPr>
          <p:cNvPr id="5" name="Rectangle 1"/>
          <p:cNvSpPr>
            <a:spLocks noChangeArrowheads="1"/>
          </p:cNvSpPr>
          <p:nvPr/>
        </p:nvSpPr>
        <p:spPr bwMode="auto">
          <a:xfrm>
            <a:off x="677863" y="259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x-none" altLang="x-none" sz="1800" b="0"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p:txBody>
      </p:sp>
      <p:sp>
        <p:nvSpPr>
          <p:cNvPr id="11" name="TextBox 10"/>
          <p:cNvSpPr txBox="1"/>
          <p:nvPr/>
        </p:nvSpPr>
        <p:spPr>
          <a:xfrm>
            <a:off x="292700" y="1637415"/>
            <a:ext cx="11477542" cy="1995226"/>
          </a:xfrm>
          <a:prstGeom prst="rect">
            <a:avLst/>
          </a:prstGeom>
          <a:solidFill>
            <a:schemeClr val="bg1"/>
          </a:solidFill>
          <a:ln>
            <a:noFill/>
          </a:ln>
        </p:spPr>
        <p:txBody>
          <a:bodyPr wrap="square" rtlCol="0">
            <a:noAutofit/>
          </a:bodyPr>
          <a:lstStyle/>
          <a:p>
            <a:pPr marL="285750" indent="-285750">
              <a:buFont typeface="Arial" charset="0"/>
              <a:buChar char="•"/>
            </a:pPr>
            <a:r>
              <a:rPr lang="es-ES" sz="2400" dirty="0"/>
              <a:t>La informalidad resulta significativa en todos los ejercicios</a:t>
            </a:r>
            <a:endParaRPr lang="es-ES" sz="800" dirty="0"/>
          </a:p>
          <a:p>
            <a:pPr marL="285750" indent="-285750">
              <a:buFont typeface="Arial" charset="0"/>
              <a:buChar char="•"/>
            </a:pPr>
            <a:r>
              <a:rPr lang="es-ES" sz="2400" dirty="0"/>
              <a:t>La educación, el tamaño en el caso de la minería, los ingresos en el caso de los hogares vivienda influyen positivamente en el cumplimiento de los estándares ambientales</a:t>
            </a:r>
            <a:endParaRPr lang="es-ES" sz="800" dirty="0"/>
          </a:p>
          <a:p>
            <a:pPr marL="285750" indent="-285750">
              <a:buFont typeface="Arial" charset="0"/>
              <a:buChar char="•"/>
            </a:pPr>
            <a:r>
              <a:rPr lang="es-ES" sz="2400" dirty="0"/>
              <a:t>El pertenecer a asociaciones cooperativas o a gremios en el sector agropecuario tiene un efecto positivo sobre el comportamiento ambiental (canal de diálogo?)</a:t>
            </a:r>
            <a:endParaRPr lang="es-ES" sz="800" dirty="0"/>
          </a:p>
          <a:p>
            <a:pPr marL="285750" indent="-285750">
              <a:buFont typeface="Arial" charset="0"/>
              <a:buChar char="•"/>
            </a:pPr>
            <a:r>
              <a:rPr lang="es-ES" sz="2400" dirty="0"/>
              <a:t>Menores tasas de informalidad relativa en carbón y silvicultura (reglamentación y  monitoreo?)</a:t>
            </a:r>
            <a:endParaRPr lang="es-ES" sz="800" dirty="0"/>
          </a:p>
          <a:p>
            <a:pPr marL="285750" indent="-285750">
              <a:buFont typeface="Arial" charset="0"/>
              <a:buChar char="•"/>
            </a:pPr>
            <a:r>
              <a:rPr lang="es-ES" sz="2400" dirty="0"/>
              <a:t>El tamaño y la sensación de pobreza en la agricultura operan de manera contraria a la esperada</a:t>
            </a:r>
          </a:p>
          <a:p>
            <a:pPr marL="285750" indent="-285750">
              <a:buFont typeface="Arial" charset="0"/>
              <a:buChar char="•"/>
            </a:pPr>
            <a:endParaRPr lang="es-ES" sz="800" dirty="0"/>
          </a:p>
          <a:p>
            <a:pPr marL="285750" indent="-285750">
              <a:buFont typeface="Arial" charset="0"/>
              <a:buChar char="•"/>
            </a:pPr>
            <a:r>
              <a:rPr lang="es-ES" sz="2400" dirty="0"/>
              <a:t>Las </a:t>
            </a:r>
            <a:r>
              <a:rPr lang="es-CO" sz="2400" dirty="0"/>
              <a:t>unidades informales so más proclives a acceso irregular/informal a servicios públicos,y disponer de sus residuos con métodos dañinos para el medio ambiente. </a:t>
            </a:r>
            <a:endParaRPr lang="en-US" sz="2400" dirty="0"/>
          </a:p>
        </p:txBody>
      </p:sp>
    </p:spTree>
    <p:extLst>
      <p:ext uri="{BB962C8B-B14F-4D97-AF65-F5344CB8AC3E}">
        <p14:creationId xmlns:p14="http://schemas.microsoft.com/office/powerpoint/2010/main" val="313363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10795196" cy="5545667"/>
          </a:xfrm>
          <a:solidFill>
            <a:schemeClr val="accent1"/>
          </a:solidFill>
        </p:spPr>
        <p:txBody>
          <a:bodyPr anchor="ctr">
            <a:normAutofit/>
          </a:bodyPr>
          <a:lstStyle/>
          <a:p>
            <a:pPr algn="ctr"/>
            <a:r>
              <a:rPr lang="en-US" dirty="0">
                <a:solidFill>
                  <a:schemeClr val="tx1">
                    <a:lumMod val="85000"/>
                    <a:lumOff val="15000"/>
                  </a:schemeClr>
                </a:solidFill>
              </a:rPr>
              <a:t>4. </a:t>
            </a:r>
            <a:r>
              <a:rPr lang="en-US" dirty="0" err="1">
                <a:solidFill>
                  <a:schemeClr val="tx1">
                    <a:lumMod val="85000"/>
                    <a:lumOff val="15000"/>
                  </a:schemeClr>
                </a:solidFill>
              </a:rPr>
              <a:t>Informalidad</a:t>
            </a:r>
            <a:r>
              <a:rPr lang="en-US" dirty="0">
                <a:solidFill>
                  <a:schemeClr val="tx1">
                    <a:lumMod val="85000"/>
                    <a:lumOff val="15000"/>
                  </a:schemeClr>
                </a:solidFill>
              </a:rPr>
              <a:t>, </a:t>
            </a:r>
            <a:r>
              <a:rPr lang="en-US" dirty="0" err="1">
                <a:solidFill>
                  <a:schemeClr val="tx1">
                    <a:lumMod val="85000"/>
                    <a:lumOff val="15000"/>
                  </a:schemeClr>
                </a:solidFill>
              </a:rPr>
              <a:t>crecimiento</a:t>
            </a:r>
            <a:r>
              <a:rPr lang="en-US" dirty="0">
                <a:solidFill>
                  <a:schemeClr val="tx1">
                    <a:lumMod val="85000"/>
                    <a:lumOff val="15000"/>
                  </a:schemeClr>
                </a:solidFill>
              </a:rPr>
              <a:t> e </a:t>
            </a:r>
            <a:r>
              <a:rPr lang="en-US" dirty="0" err="1">
                <a:solidFill>
                  <a:schemeClr val="tx1">
                    <a:lumMod val="85000"/>
                    <a:lumOff val="15000"/>
                  </a:schemeClr>
                </a:solidFill>
              </a:rPr>
              <a:t>inclusividad</a:t>
            </a:r>
            <a:endParaRPr lang="en-US" dirty="0">
              <a:solidFill>
                <a:schemeClr val="tx1">
                  <a:lumMod val="85000"/>
                  <a:lumOff val="15000"/>
                </a:schemeClr>
              </a:solidFill>
            </a:endParaRPr>
          </a:p>
        </p:txBody>
      </p:sp>
    </p:spTree>
    <p:extLst>
      <p:ext uri="{BB962C8B-B14F-4D97-AF65-F5344CB8AC3E}">
        <p14:creationId xmlns:p14="http://schemas.microsoft.com/office/powerpoint/2010/main" val="3405795728"/>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50949"/>
            <a:ext cx="10217931" cy="569627"/>
          </a:xfrm>
        </p:spPr>
        <p:txBody>
          <a:bodyPr>
            <a:normAutofit fontScale="90000"/>
          </a:bodyPr>
          <a:lstStyle/>
          <a:p>
            <a:r>
              <a:rPr lang="es-ES" dirty="0">
                <a:solidFill>
                  <a:schemeClr val="accent1"/>
                </a:solidFill>
              </a:rPr>
              <a:t>Productividad e informalidad</a:t>
            </a:r>
            <a:endParaRPr lang="en-US"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7768609"/>
              </p:ext>
            </p:extLst>
          </p:nvPr>
        </p:nvGraphicFramePr>
        <p:xfrm>
          <a:off x="722318" y="3010828"/>
          <a:ext cx="10751928" cy="3177433"/>
        </p:xfrm>
        <a:graphic>
          <a:graphicData uri="http://schemas.openxmlformats.org/drawingml/2006/table">
            <a:tbl>
              <a:tblPr firstRow="1" firstCol="1" bandRow="1">
                <a:tableStyleId>{B301B821-A1FF-4177-AEE7-76D212191A09}</a:tableStyleId>
              </a:tblPr>
              <a:tblGrid>
                <a:gridCol w="4189924">
                  <a:extLst>
                    <a:ext uri="{9D8B030D-6E8A-4147-A177-3AD203B41FA5}">
                      <a16:colId xmlns:a16="http://schemas.microsoft.com/office/drawing/2014/main" val="20000"/>
                    </a:ext>
                  </a:extLst>
                </a:gridCol>
                <a:gridCol w="787461">
                  <a:extLst>
                    <a:ext uri="{9D8B030D-6E8A-4147-A177-3AD203B41FA5}">
                      <a16:colId xmlns:a16="http://schemas.microsoft.com/office/drawing/2014/main" val="20001"/>
                    </a:ext>
                  </a:extLst>
                </a:gridCol>
                <a:gridCol w="1205461">
                  <a:extLst>
                    <a:ext uri="{9D8B030D-6E8A-4147-A177-3AD203B41FA5}">
                      <a16:colId xmlns:a16="http://schemas.microsoft.com/office/drawing/2014/main" val="20002"/>
                    </a:ext>
                  </a:extLst>
                </a:gridCol>
                <a:gridCol w="1127689">
                  <a:extLst>
                    <a:ext uri="{9D8B030D-6E8A-4147-A177-3AD203B41FA5}">
                      <a16:colId xmlns:a16="http://schemas.microsoft.com/office/drawing/2014/main" val="20003"/>
                    </a:ext>
                  </a:extLst>
                </a:gridCol>
                <a:gridCol w="777717">
                  <a:extLst>
                    <a:ext uri="{9D8B030D-6E8A-4147-A177-3AD203B41FA5}">
                      <a16:colId xmlns:a16="http://schemas.microsoft.com/office/drawing/2014/main" val="20004"/>
                    </a:ext>
                  </a:extLst>
                </a:gridCol>
                <a:gridCol w="818493">
                  <a:extLst>
                    <a:ext uri="{9D8B030D-6E8A-4147-A177-3AD203B41FA5}">
                      <a16:colId xmlns:a16="http://schemas.microsoft.com/office/drawing/2014/main" val="20005"/>
                    </a:ext>
                  </a:extLst>
                </a:gridCol>
                <a:gridCol w="793752">
                  <a:extLst>
                    <a:ext uri="{9D8B030D-6E8A-4147-A177-3AD203B41FA5}">
                      <a16:colId xmlns:a16="http://schemas.microsoft.com/office/drawing/2014/main" val="20006"/>
                    </a:ext>
                  </a:extLst>
                </a:gridCol>
                <a:gridCol w="1051431">
                  <a:extLst>
                    <a:ext uri="{9D8B030D-6E8A-4147-A177-3AD203B41FA5}">
                      <a16:colId xmlns:a16="http://schemas.microsoft.com/office/drawing/2014/main" val="20007"/>
                    </a:ext>
                  </a:extLst>
                </a:gridCol>
              </a:tblGrid>
              <a:tr h="238990">
                <a:tc>
                  <a:txBody>
                    <a:bodyPr/>
                    <a:lstStyle/>
                    <a:p>
                      <a:pPr algn="ctr">
                        <a:spcAft>
                          <a:spcPts val="0"/>
                        </a:spcAft>
                      </a:pPr>
                      <a:endParaRPr lang="en-US" sz="1400" b="0" dirty="0">
                        <a:effectLst/>
                        <a:latin typeface="+mn-lt"/>
                        <a:ea typeface="Calibri" charset="0"/>
                      </a:endParaRPr>
                    </a:p>
                  </a:txBody>
                  <a:tcPr marL="68580" marR="68580" marT="0" marB="0" anchor="ctr"/>
                </a:tc>
                <a:tc>
                  <a:txBody>
                    <a:bodyPr/>
                    <a:lstStyle/>
                    <a:p>
                      <a:pPr algn="ctr"/>
                      <a:endParaRPr lang="en-US" sz="1400" dirty="0">
                        <a:effectLst/>
                        <a:latin typeface="+mn-lt"/>
                      </a:endParaRPr>
                    </a:p>
                  </a:txBody>
                  <a:tcPr marL="68580" marR="68580" marT="0" marB="0" anchor="ctr"/>
                </a:tc>
                <a:tc>
                  <a:txBody>
                    <a:bodyPr/>
                    <a:lstStyle/>
                    <a:p>
                      <a:pPr algn="ctr">
                        <a:spcAft>
                          <a:spcPts val="0"/>
                        </a:spcAft>
                      </a:pPr>
                      <a:r>
                        <a:rPr lang="es-ES" sz="1400" dirty="0">
                          <a:effectLst/>
                        </a:rPr>
                        <a:t>Informal</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Formal</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err="1">
                          <a:effectLst/>
                        </a:rPr>
                        <a:t>Dif</a:t>
                      </a:r>
                      <a:endParaRPr lang="en-US" sz="1400" dirty="0">
                        <a:effectLst/>
                        <a:latin typeface="+mn-lt"/>
                      </a:endParaRPr>
                    </a:p>
                  </a:txBody>
                  <a:tcPr marL="68580" marR="68580" marT="0" marB="0" anchor="ctr"/>
                </a:tc>
                <a:tc>
                  <a:txBody>
                    <a:bodyPr/>
                    <a:lstStyle/>
                    <a:p>
                      <a:pPr algn="ctr">
                        <a:spcAft>
                          <a:spcPts val="0"/>
                        </a:spcAft>
                      </a:pPr>
                      <a:r>
                        <a:rPr lang="es-ES" sz="1400" dirty="0">
                          <a:effectLst/>
                        </a:rPr>
                        <a:t>D.E</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T-</a:t>
                      </a:r>
                      <a:r>
                        <a:rPr lang="es-ES" sz="1400" dirty="0" err="1">
                          <a:effectLst/>
                        </a:rPr>
                        <a:t>est</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N</a:t>
                      </a:r>
                      <a:endParaRPr lang="en-US" sz="1400" dirty="0">
                        <a:effectLst/>
                        <a:latin typeface="+mn-lt"/>
                        <a:ea typeface="Calibri" charset="0"/>
                      </a:endParaRPr>
                    </a:p>
                  </a:txBody>
                  <a:tcPr marL="68580" marR="68580" marT="0" marB="0" anchor="ctr"/>
                </a:tc>
                <a:extLst>
                  <a:ext uri="{0D108BD9-81ED-4DB2-BD59-A6C34878D82A}">
                    <a16:rowId xmlns:a16="http://schemas.microsoft.com/office/drawing/2014/main" val="10000"/>
                  </a:ext>
                </a:extLst>
              </a:tr>
              <a:tr h="294591">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b="0" kern="1200" dirty="0">
                          <a:effectLst/>
                        </a:rPr>
                        <a:t>Ingresos de brutos de los microestablecimientos</a:t>
                      </a:r>
                      <a:r>
                        <a:rPr lang="en-US" sz="1400" b="0" dirty="0">
                          <a:effectLst/>
                        </a:rPr>
                        <a:t> </a:t>
                      </a:r>
                      <a:endParaRPr lang="en-US" sz="1400" b="0" dirty="0">
                        <a:effectLst/>
                        <a:latin typeface="+mn-lt"/>
                        <a:ea typeface="Calibri" charset="0"/>
                      </a:endParaRPr>
                    </a:p>
                  </a:txBody>
                  <a:tcPr marL="68580" marR="68580" marT="0" marB="0" anchor="ctr"/>
                </a:tc>
                <a:tc>
                  <a:txBody>
                    <a:bodyPr/>
                    <a:lstStyle/>
                    <a:p>
                      <a:pPr algn="ctr">
                        <a:spcAft>
                          <a:spcPts val="0"/>
                        </a:spcAft>
                      </a:pPr>
                      <a:r>
                        <a:rPr lang="es-ES" sz="1400" dirty="0">
                          <a:effectLst/>
                        </a:rPr>
                        <a:t>Bruta</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1916800</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3441758</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a:effectLst/>
                        </a:rPr>
                        <a:t>-44%</a:t>
                      </a:r>
                      <a:endParaRPr lang="en-US" sz="1400">
                        <a:effectLst/>
                        <a:latin typeface="+mn-lt"/>
                        <a:ea typeface="Calibri" charset="0"/>
                      </a:endParaRPr>
                    </a:p>
                  </a:txBody>
                  <a:tcPr marL="68580" marR="68580" marT="0" marB="0" anchor="ctr"/>
                </a:tc>
                <a:tc>
                  <a:txBody>
                    <a:bodyPr/>
                    <a:lstStyle/>
                    <a:p>
                      <a:pPr algn="ctr">
                        <a:spcAft>
                          <a:spcPts val="0"/>
                        </a:spcAft>
                      </a:pPr>
                      <a:r>
                        <a:rPr lang="es-ES" sz="1400">
                          <a:effectLst/>
                        </a:rPr>
                        <a:t>23912</a:t>
                      </a:r>
                      <a:endParaRPr lang="en-US" sz="1400">
                        <a:effectLst/>
                        <a:latin typeface="+mn-lt"/>
                        <a:ea typeface="Calibri" charset="0"/>
                      </a:endParaRPr>
                    </a:p>
                  </a:txBody>
                  <a:tcPr marL="68580" marR="68580" marT="0" marB="0" anchor="ctr"/>
                </a:tc>
                <a:tc>
                  <a:txBody>
                    <a:bodyPr/>
                    <a:lstStyle/>
                    <a:p>
                      <a:pPr algn="ctr">
                        <a:spcAft>
                          <a:spcPts val="0"/>
                        </a:spcAft>
                      </a:pPr>
                      <a:r>
                        <a:rPr lang="es-ES" sz="1400" dirty="0">
                          <a:effectLst/>
                        </a:rPr>
                        <a:t>-63.7</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53917</a:t>
                      </a:r>
                      <a:endParaRPr lang="en-US" sz="1400" dirty="0">
                        <a:effectLst/>
                        <a:latin typeface="+mn-lt"/>
                        <a:ea typeface="Calibri" charset="0"/>
                      </a:endParaRPr>
                    </a:p>
                  </a:txBody>
                  <a:tcPr marL="68580" marR="68580" marT="0" marB="0" anchor="ctr"/>
                </a:tc>
                <a:extLst>
                  <a:ext uri="{0D108BD9-81ED-4DB2-BD59-A6C34878D82A}">
                    <a16:rowId xmlns:a16="http://schemas.microsoft.com/office/drawing/2014/main" val="10001"/>
                  </a:ext>
                </a:extLst>
              </a:tr>
              <a:tr h="294591">
                <a:tc vMerge="1">
                  <a:txBody>
                    <a:bodyPr/>
                    <a:lstStyle/>
                    <a:p>
                      <a:pPr algn="just">
                        <a:spcAft>
                          <a:spcPts val="0"/>
                        </a:spcAft>
                      </a:pPr>
                      <a:endParaRPr lang="en-US" sz="1500" dirty="0">
                        <a:effectLst/>
                        <a:latin typeface="Times New Roman" charset="0"/>
                        <a:ea typeface="Calibri" charset="0"/>
                      </a:endParaRPr>
                    </a:p>
                  </a:txBody>
                  <a:tcPr marL="68580" marR="68580" marT="0" marB="0" anchor="ctr"/>
                </a:tc>
                <a:tc>
                  <a:txBody>
                    <a:bodyPr/>
                    <a:lstStyle/>
                    <a:p>
                      <a:pPr algn="ctr">
                        <a:spcAft>
                          <a:spcPts val="0"/>
                        </a:spcAft>
                      </a:pPr>
                      <a:r>
                        <a:rPr lang="es-ES" sz="1400" dirty="0">
                          <a:effectLst/>
                        </a:rPr>
                        <a:t>ATT</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a:effectLst/>
                        </a:rPr>
                        <a:t>1916841</a:t>
                      </a:r>
                      <a:endParaRPr lang="en-US" sz="1400">
                        <a:effectLst/>
                        <a:latin typeface="+mn-lt"/>
                        <a:ea typeface="Calibri" charset="0"/>
                      </a:endParaRPr>
                    </a:p>
                  </a:txBody>
                  <a:tcPr marL="68580" marR="68580" marT="0" marB="0" anchor="ctr"/>
                </a:tc>
                <a:tc>
                  <a:txBody>
                    <a:bodyPr/>
                    <a:lstStyle/>
                    <a:p>
                      <a:pPr algn="ctr">
                        <a:spcAft>
                          <a:spcPts val="0"/>
                        </a:spcAft>
                      </a:pPr>
                      <a:r>
                        <a:rPr lang="es-ES" sz="1400" dirty="0">
                          <a:effectLst/>
                        </a:rPr>
                        <a:t>3185669</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-40%</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23888</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-53.1</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53914</a:t>
                      </a:r>
                      <a:endParaRPr lang="en-US" sz="1400" dirty="0">
                        <a:effectLst/>
                        <a:latin typeface="+mn-lt"/>
                        <a:ea typeface="Calibri" charset="0"/>
                      </a:endParaRPr>
                    </a:p>
                  </a:txBody>
                  <a:tcPr marL="68580" marR="68580" marT="0" marB="0" anchor="ctr"/>
                </a:tc>
                <a:extLst>
                  <a:ext uri="{0D108BD9-81ED-4DB2-BD59-A6C34878D82A}">
                    <a16:rowId xmlns:a16="http://schemas.microsoft.com/office/drawing/2014/main" val="10002"/>
                  </a:ext>
                </a:extLst>
              </a:tr>
              <a:tr h="294591">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b="0" kern="1200" dirty="0">
                          <a:effectLst/>
                        </a:rPr>
                        <a:t>Ingresos netos de los microestablecimientos</a:t>
                      </a:r>
                      <a:endParaRPr lang="en-US" sz="1400" b="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dirty="0">
                        <a:effectLst/>
                        <a:latin typeface="+mn-lt"/>
                        <a:ea typeface="Calibri" charset="0"/>
                      </a:endParaRPr>
                    </a:p>
                  </a:txBody>
                  <a:tcPr marL="68580" marR="68580" marT="0" marB="0" anchor="ctr"/>
                </a:tc>
                <a:tc>
                  <a:txBody>
                    <a:bodyPr/>
                    <a:lstStyle/>
                    <a:p>
                      <a:pPr marL="0" algn="ctr" defTabSz="457200" rtl="0" eaLnBrk="1" latinLnBrk="0" hangingPunct="1">
                        <a:spcAft>
                          <a:spcPts val="0"/>
                        </a:spcAft>
                      </a:pPr>
                      <a:r>
                        <a:rPr lang="es-ES" sz="1400" kern="1200" dirty="0">
                          <a:effectLst/>
                        </a:rPr>
                        <a:t>Bruta</a:t>
                      </a:r>
                      <a:endParaRPr lang="en-US" sz="1400" kern="1200" dirty="0">
                        <a:solidFill>
                          <a:srgbClr val="000000"/>
                        </a:solidFill>
                        <a:effectLst/>
                        <a:latin typeface="+mn-lt"/>
                        <a:ea typeface="Times New Roman" charset="0"/>
                        <a:cs typeface="+mn-cs"/>
                      </a:endParaRPr>
                    </a:p>
                  </a:txBody>
                  <a:tcPr marL="68580" marR="68580" marT="0" marB="0" anchor="ctr"/>
                </a:tc>
                <a:tc>
                  <a:txBody>
                    <a:bodyPr/>
                    <a:lstStyle/>
                    <a:p>
                      <a:pPr marL="0" algn="ctr" defTabSz="457200" rtl="0" eaLnBrk="1" latinLnBrk="0" hangingPunct="1">
                        <a:spcAft>
                          <a:spcPts val="0"/>
                        </a:spcAft>
                      </a:pPr>
                      <a:r>
                        <a:rPr lang="es-ES" sz="1400" kern="1200" dirty="0">
                          <a:effectLst/>
                        </a:rPr>
                        <a:t>828023</a:t>
                      </a:r>
                      <a:endParaRPr lang="en-US" sz="1400" kern="1200" dirty="0">
                        <a:solidFill>
                          <a:srgbClr val="000000"/>
                        </a:solidFill>
                        <a:effectLst/>
                        <a:latin typeface="+mn-lt"/>
                        <a:ea typeface="Times New Roman" charset="0"/>
                        <a:cs typeface="+mn-cs"/>
                      </a:endParaRPr>
                    </a:p>
                  </a:txBody>
                  <a:tcPr marL="68580" marR="68580" marT="0" marB="0" anchor="ctr"/>
                </a:tc>
                <a:tc>
                  <a:txBody>
                    <a:bodyPr/>
                    <a:lstStyle/>
                    <a:p>
                      <a:pPr marL="0" algn="ctr" defTabSz="457200" rtl="0" eaLnBrk="1" latinLnBrk="0" hangingPunct="1">
                        <a:spcAft>
                          <a:spcPts val="0"/>
                        </a:spcAft>
                      </a:pPr>
                      <a:r>
                        <a:rPr lang="es-ES" sz="1400" kern="1200">
                          <a:effectLst/>
                        </a:rPr>
                        <a:t>1411592</a:t>
                      </a:r>
                      <a:endParaRPr lang="en-US" sz="1400" kern="1200">
                        <a:solidFill>
                          <a:srgbClr val="000000"/>
                        </a:solidFill>
                        <a:effectLst/>
                        <a:latin typeface="+mn-lt"/>
                        <a:ea typeface="Times New Roman" charset="0"/>
                        <a:cs typeface="+mn-cs"/>
                      </a:endParaRPr>
                    </a:p>
                  </a:txBody>
                  <a:tcPr marL="68580" marR="68580" marT="0" marB="0" anchor="ctr"/>
                </a:tc>
                <a:tc>
                  <a:txBody>
                    <a:bodyPr/>
                    <a:lstStyle/>
                    <a:p>
                      <a:pPr marL="0" algn="ctr" defTabSz="457200" rtl="0" eaLnBrk="1" latinLnBrk="0" hangingPunct="1">
                        <a:spcAft>
                          <a:spcPts val="0"/>
                        </a:spcAft>
                      </a:pPr>
                      <a:r>
                        <a:rPr lang="es-ES" sz="1400" kern="1200">
                          <a:effectLst/>
                        </a:rPr>
                        <a:t>-41%</a:t>
                      </a:r>
                      <a:endParaRPr lang="en-US" sz="1400" kern="1200">
                        <a:solidFill>
                          <a:srgbClr val="000000"/>
                        </a:solidFill>
                        <a:effectLst/>
                        <a:latin typeface="+mn-lt"/>
                        <a:ea typeface="Times New Roman" charset="0"/>
                        <a:cs typeface="+mn-cs"/>
                      </a:endParaRPr>
                    </a:p>
                  </a:txBody>
                  <a:tcPr marL="68580" marR="68580" marT="0" marB="0" anchor="ctr"/>
                </a:tc>
                <a:tc>
                  <a:txBody>
                    <a:bodyPr/>
                    <a:lstStyle/>
                    <a:p>
                      <a:pPr marL="0" algn="ctr" defTabSz="457200" rtl="0" eaLnBrk="1" latinLnBrk="0" hangingPunct="1">
                        <a:spcAft>
                          <a:spcPts val="0"/>
                        </a:spcAft>
                      </a:pPr>
                      <a:r>
                        <a:rPr lang="es-ES" sz="1400" kern="1200">
                          <a:effectLst/>
                        </a:rPr>
                        <a:t>24376</a:t>
                      </a:r>
                      <a:endParaRPr lang="en-US" sz="1400" kern="1200">
                        <a:solidFill>
                          <a:srgbClr val="000000"/>
                        </a:solidFill>
                        <a:effectLst/>
                        <a:latin typeface="+mn-lt"/>
                        <a:ea typeface="Times New Roman" charset="0"/>
                        <a:cs typeface="+mn-cs"/>
                      </a:endParaRPr>
                    </a:p>
                  </a:txBody>
                  <a:tcPr marL="68580" marR="68580" marT="0" marB="0" anchor="ctr"/>
                </a:tc>
                <a:tc>
                  <a:txBody>
                    <a:bodyPr/>
                    <a:lstStyle/>
                    <a:p>
                      <a:pPr marL="0" algn="ctr" defTabSz="457200" rtl="0" eaLnBrk="1" latinLnBrk="0" hangingPunct="1">
                        <a:spcAft>
                          <a:spcPts val="0"/>
                        </a:spcAft>
                      </a:pPr>
                      <a:r>
                        <a:rPr lang="es-ES" sz="1400" kern="1200">
                          <a:effectLst/>
                        </a:rPr>
                        <a:t>-24</a:t>
                      </a:r>
                      <a:endParaRPr lang="en-US" sz="1400" kern="1200">
                        <a:solidFill>
                          <a:srgbClr val="000000"/>
                        </a:solidFill>
                        <a:effectLst/>
                        <a:latin typeface="+mn-lt"/>
                        <a:ea typeface="Times New Roman" charset="0"/>
                        <a:cs typeface="+mn-cs"/>
                      </a:endParaRPr>
                    </a:p>
                  </a:txBody>
                  <a:tcPr marL="68580" marR="68580" marT="0" marB="0" anchor="ctr"/>
                </a:tc>
                <a:tc>
                  <a:txBody>
                    <a:bodyPr/>
                    <a:lstStyle/>
                    <a:p>
                      <a:pPr marL="0" algn="ctr" defTabSz="457200" rtl="0" eaLnBrk="1" latinLnBrk="0" hangingPunct="1">
                        <a:spcAft>
                          <a:spcPts val="0"/>
                        </a:spcAft>
                      </a:pPr>
                      <a:r>
                        <a:rPr lang="es-ES" sz="1400" kern="1200">
                          <a:effectLst/>
                        </a:rPr>
                        <a:t>828023</a:t>
                      </a:r>
                      <a:endParaRPr lang="en-US" sz="1400" kern="1200">
                        <a:solidFill>
                          <a:srgbClr val="000000"/>
                        </a:solidFill>
                        <a:effectLst/>
                        <a:latin typeface="+mn-lt"/>
                        <a:ea typeface="Times New Roman" charset="0"/>
                        <a:cs typeface="+mn-cs"/>
                      </a:endParaRPr>
                    </a:p>
                  </a:txBody>
                  <a:tcPr marL="68580" marR="68580" marT="0" marB="0" anchor="ctr"/>
                </a:tc>
                <a:extLst>
                  <a:ext uri="{0D108BD9-81ED-4DB2-BD59-A6C34878D82A}">
                    <a16:rowId xmlns:a16="http://schemas.microsoft.com/office/drawing/2014/main" val="10003"/>
                  </a:ext>
                </a:extLst>
              </a:tr>
              <a:tr h="287124">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dirty="0">
                        <a:effectLst/>
                        <a:latin typeface="Times New Roman" charset="0"/>
                        <a:ea typeface="Calibri" charset="0"/>
                      </a:endParaRPr>
                    </a:p>
                  </a:txBody>
                  <a:tcPr marL="68580" marR="68580" marT="0" marB="0" anchor="ctr"/>
                </a:tc>
                <a:tc>
                  <a:txBody>
                    <a:bodyPr/>
                    <a:lstStyle/>
                    <a:p>
                      <a:pPr marL="0" algn="ctr" defTabSz="457200" rtl="0" eaLnBrk="1" latinLnBrk="0" hangingPunct="1">
                        <a:spcAft>
                          <a:spcPts val="0"/>
                        </a:spcAft>
                      </a:pPr>
                      <a:r>
                        <a:rPr lang="es-ES" sz="1400" kern="1200">
                          <a:effectLst/>
                        </a:rPr>
                        <a:t>ATT</a:t>
                      </a:r>
                      <a:endParaRPr lang="en-US" sz="1400" kern="1200">
                        <a:solidFill>
                          <a:srgbClr val="000000"/>
                        </a:solidFill>
                        <a:effectLst/>
                        <a:latin typeface="+mn-lt"/>
                        <a:ea typeface="Times New Roman" charset="0"/>
                        <a:cs typeface="+mn-cs"/>
                      </a:endParaRPr>
                    </a:p>
                  </a:txBody>
                  <a:tcPr marL="68580" marR="68580" marT="0" marB="0" anchor="ctr"/>
                </a:tc>
                <a:tc>
                  <a:txBody>
                    <a:bodyPr/>
                    <a:lstStyle/>
                    <a:p>
                      <a:pPr marL="0" algn="ctr" defTabSz="457200" rtl="0" eaLnBrk="1" latinLnBrk="0" hangingPunct="1">
                        <a:spcAft>
                          <a:spcPts val="0"/>
                        </a:spcAft>
                      </a:pPr>
                      <a:r>
                        <a:rPr lang="es-ES" sz="1400" kern="1200">
                          <a:effectLst/>
                        </a:rPr>
                        <a:t>828023</a:t>
                      </a:r>
                      <a:endParaRPr lang="en-US" sz="1400" kern="1200">
                        <a:solidFill>
                          <a:srgbClr val="000000"/>
                        </a:solidFill>
                        <a:effectLst/>
                        <a:latin typeface="+mn-lt"/>
                        <a:ea typeface="Times New Roman" charset="0"/>
                        <a:cs typeface="+mn-cs"/>
                      </a:endParaRPr>
                    </a:p>
                  </a:txBody>
                  <a:tcPr marL="68580" marR="68580" marT="0" marB="0" anchor="ctr"/>
                </a:tc>
                <a:tc>
                  <a:txBody>
                    <a:bodyPr/>
                    <a:lstStyle/>
                    <a:p>
                      <a:pPr marL="0" algn="ctr" defTabSz="457200" rtl="0" eaLnBrk="1" latinLnBrk="0" hangingPunct="1">
                        <a:spcAft>
                          <a:spcPts val="0"/>
                        </a:spcAft>
                      </a:pPr>
                      <a:r>
                        <a:rPr lang="es-ES" sz="1400" kern="1200" dirty="0">
                          <a:effectLst/>
                        </a:rPr>
                        <a:t>1251788</a:t>
                      </a:r>
                      <a:endParaRPr lang="en-US" sz="1400" kern="1200" dirty="0">
                        <a:solidFill>
                          <a:srgbClr val="000000"/>
                        </a:solidFill>
                        <a:effectLst/>
                        <a:latin typeface="+mn-lt"/>
                        <a:ea typeface="Times New Roman" charset="0"/>
                        <a:cs typeface="+mn-cs"/>
                      </a:endParaRPr>
                    </a:p>
                  </a:txBody>
                  <a:tcPr marL="68580" marR="68580" marT="0" marB="0" anchor="ctr"/>
                </a:tc>
                <a:tc>
                  <a:txBody>
                    <a:bodyPr/>
                    <a:lstStyle/>
                    <a:p>
                      <a:pPr marL="0" algn="ctr" defTabSz="457200" rtl="0" eaLnBrk="1" latinLnBrk="0" hangingPunct="1">
                        <a:spcAft>
                          <a:spcPts val="0"/>
                        </a:spcAft>
                      </a:pPr>
                      <a:r>
                        <a:rPr lang="es-ES" sz="1400" kern="1200" dirty="0">
                          <a:effectLst/>
                        </a:rPr>
                        <a:t>-34%</a:t>
                      </a:r>
                      <a:endParaRPr lang="en-US" sz="1400" kern="1200" dirty="0">
                        <a:solidFill>
                          <a:srgbClr val="000000"/>
                        </a:solidFill>
                        <a:effectLst/>
                        <a:latin typeface="+mn-lt"/>
                        <a:ea typeface="Times New Roman" charset="0"/>
                        <a:cs typeface="+mn-cs"/>
                      </a:endParaRPr>
                    </a:p>
                  </a:txBody>
                  <a:tcPr marL="68580" marR="68580" marT="0" marB="0" anchor="ctr"/>
                </a:tc>
                <a:tc>
                  <a:txBody>
                    <a:bodyPr/>
                    <a:lstStyle/>
                    <a:p>
                      <a:pPr marL="0" algn="ctr" defTabSz="457200" rtl="0" eaLnBrk="1" latinLnBrk="0" hangingPunct="1">
                        <a:spcAft>
                          <a:spcPts val="0"/>
                        </a:spcAft>
                      </a:pPr>
                      <a:r>
                        <a:rPr lang="es-ES" sz="1400" kern="1200" dirty="0">
                          <a:effectLst/>
                        </a:rPr>
                        <a:t>179477</a:t>
                      </a:r>
                      <a:endParaRPr lang="en-US" sz="1400" kern="1200" dirty="0">
                        <a:solidFill>
                          <a:srgbClr val="000000"/>
                        </a:solidFill>
                        <a:effectLst/>
                        <a:latin typeface="+mn-lt"/>
                        <a:ea typeface="Times New Roman" charset="0"/>
                        <a:cs typeface="+mn-cs"/>
                      </a:endParaRPr>
                    </a:p>
                  </a:txBody>
                  <a:tcPr marL="68580" marR="68580" marT="0" marB="0" anchor="ctr"/>
                </a:tc>
                <a:tc>
                  <a:txBody>
                    <a:bodyPr/>
                    <a:lstStyle/>
                    <a:p>
                      <a:pPr marL="0" algn="ctr" defTabSz="457200" rtl="0" eaLnBrk="1" latinLnBrk="0" hangingPunct="1">
                        <a:spcAft>
                          <a:spcPts val="0"/>
                        </a:spcAft>
                      </a:pPr>
                      <a:r>
                        <a:rPr lang="es-ES" sz="1400" kern="1200" dirty="0">
                          <a:effectLst/>
                        </a:rPr>
                        <a:t>-2</a:t>
                      </a:r>
                      <a:endParaRPr lang="en-US" sz="1400" kern="1200" dirty="0">
                        <a:solidFill>
                          <a:srgbClr val="000000"/>
                        </a:solidFill>
                        <a:effectLst/>
                        <a:latin typeface="+mn-lt"/>
                        <a:ea typeface="Times New Roman" charset="0"/>
                        <a:cs typeface="+mn-cs"/>
                      </a:endParaRPr>
                    </a:p>
                  </a:txBody>
                  <a:tcPr marL="68580" marR="68580" marT="0" marB="0" anchor="ctr"/>
                </a:tc>
                <a:tc>
                  <a:txBody>
                    <a:bodyPr/>
                    <a:lstStyle/>
                    <a:p>
                      <a:pPr marL="0" algn="ctr" defTabSz="457200" rtl="0" eaLnBrk="1" latinLnBrk="0" hangingPunct="1">
                        <a:spcAft>
                          <a:spcPts val="0"/>
                        </a:spcAft>
                      </a:pPr>
                      <a:r>
                        <a:rPr lang="es-ES" sz="1400" kern="1200" dirty="0">
                          <a:effectLst/>
                        </a:rPr>
                        <a:t>828023</a:t>
                      </a:r>
                      <a:endParaRPr lang="en-US" sz="1400" kern="1200" dirty="0">
                        <a:solidFill>
                          <a:srgbClr val="000000"/>
                        </a:solidFill>
                        <a:effectLst/>
                        <a:latin typeface="+mn-lt"/>
                        <a:ea typeface="Times New Roman" charset="0"/>
                        <a:cs typeface="+mn-cs"/>
                      </a:endParaRPr>
                    </a:p>
                  </a:txBody>
                  <a:tcPr marL="68580" marR="68580" marT="0" marB="0" anchor="ctr"/>
                </a:tc>
                <a:extLst>
                  <a:ext uri="{0D108BD9-81ED-4DB2-BD59-A6C34878D82A}">
                    <a16:rowId xmlns:a16="http://schemas.microsoft.com/office/drawing/2014/main" val="10004"/>
                  </a:ext>
                </a:extLst>
              </a:tr>
              <a:tr h="294591">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b="0" kern="1200" dirty="0">
                          <a:effectLst/>
                        </a:rPr>
                        <a:t>Productividad minera </a:t>
                      </a:r>
                      <a:r>
                        <a:rPr lang="es-ES" sz="1400" b="0" kern="1200" dirty="0" err="1">
                          <a:effectLst/>
                        </a:rPr>
                        <a:t>Mineria</a:t>
                      </a:r>
                      <a:r>
                        <a:rPr lang="es-ES" sz="1400" b="0" kern="1200" dirty="0">
                          <a:effectLst/>
                        </a:rPr>
                        <a:t> titulo (mil)</a:t>
                      </a:r>
                      <a:endParaRPr lang="en-US" sz="1400" b="0" kern="120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kern="1200" dirty="0">
                        <a:solidFill>
                          <a:schemeClr val="lt1"/>
                        </a:solidFill>
                        <a:effectLst/>
                        <a:latin typeface="+mn-lt"/>
                        <a:ea typeface="+mn-ea"/>
                        <a:cs typeface="+mn-cs"/>
                      </a:endParaRPr>
                    </a:p>
                  </a:txBody>
                  <a:tcPr marL="68580" marR="68580" marT="0" marB="0" anchor="ctr"/>
                </a:tc>
                <a:tc>
                  <a:txBody>
                    <a:bodyPr/>
                    <a:lstStyle/>
                    <a:p>
                      <a:pPr algn="ctr">
                        <a:spcAft>
                          <a:spcPts val="0"/>
                        </a:spcAft>
                      </a:pPr>
                      <a:r>
                        <a:rPr lang="es-ES" sz="1400" dirty="0">
                          <a:effectLst/>
                        </a:rPr>
                        <a:t>Bruta</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dirty="0">
                          <a:effectLst/>
                        </a:rPr>
                        <a:t>468.4</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a:effectLst/>
                        </a:rPr>
                        <a:t>886.5</a:t>
                      </a:r>
                      <a:endParaRPr lang="en-US" sz="1400">
                        <a:effectLst/>
                        <a:latin typeface="+mn-lt"/>
                        <a:ea typeface="Calibri" charset="0"/>
                      </a:endParaRPr>
                    </a:p>
                  </a:txBody>
                  <a:tcPr marL="68580" marR="68580" marT="0" marB="0" anchor="ctr"/>
                </a:tc>
                <a:tc>
                  <a:txBody>
                    <a:bodyPr/>
                    <a:lstStyle/>
                    <a:p>
                      <a:pPr algn="ctr">
                        <a:spcAft>
                          <a:spcPts val="0"/>
                        </a:spcAft>
                      </a:pPr>
                      <a:r>
                        <a:rPr lang="en-US" sz="1400">
                          <a:effectLst/>
                        </a:rPr>
                        <a:t>-47%</a:t>
                      </a:r>
                      <a:endParaRPr lang="en-US" sz="1400">
                        <a:effectLst/>
                        <a:latin typeface="+mn-lt"/>
                        <a:ea typeface="Calibri" charset="0"/>
                      </a:endParaRPr>
                    </a:p>
                  </a:txBody>
                  <a:tcPr marL="68580" marR="68580" marT="0" marB="0" anchor="ctr"/>
                </a:tc>
                <a:tc>
                  <a:txBody>
                    <a:bodyPr/>
                    <a:lstStyle/>
                    <a:p>
                      <a:pPr algn="ctr">
                        <a:spcAft>
                          <a:spcPts val="0"/>
                        </a:spcAft>
                      </a:pPr>
                      <a:r>
                        <a:rPr lang="en-US" sz="1400">
                          <a:effectLst/>
                        </a:rPr>
                        <a:t>84.2</a:t>
                      </a:r>
                      <a:endParaRPr lang="en-US" sz="1400">
                        <a:effectLst/>
                        <a:latin typeface="+mn-lt"/>
                        <a:ea typeface="Calibri" charset="0"/>
                      </a:endParaRPr>
                    </a:p>
                  </a:txBody>
                  <a:tcPr marL="68580" marR="68580" marT="0" marB="0" anchor="ctr"/>
                </a:tc>
                <a:tc>
                  <a:txBody>
                    <a:bodyPr/>
                    <a:lstStyle/>
                    <a:p>
                      <a:pPr algn="ctr">
                        <a:spcAft>
                          <a:spcPts val="0"/>
                        </a:spcAft>
                      </a:pPr>
                      <a:r>
                        <a:rPr lang="en-US" sz="1400" dirty="0">
                          <a:effectLst/>
                        </a:rPr>
                        <a:t>-4.96</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dirty="0">
                          <a:effectLst/>
                        </a:rPr>
                        <a:t> 14,357 </a:t>
                      </a:r>
                      <a:endParaRPr lang="en-US" sz="1400" dirty="0">
                        <a:effectLst/>
                        <a:latin typeface="+mn-lt"/>
                        <a:ea typeface="Calibri" charset="0"/>
                      </a:endParaRPr>
                    </a:p>
                  </a:txBody>
                  <a:tcPr marL="68580" marR="68580" marT="0" marB="0" anchor="ctr"/>
                </a:tc>
                <a:extLst>
                  <a:ext uri="{0D108BD9-81ED-4DB2-BD59-A6C34878D82A}">
                    <a16:rowId xmlns:a16="http://schemas.microsoft.com/office/drawing/2014/main" val="10005"/>
                  </a:ext>
                </a:extLst>
              </a:tr>
              <a:tr h="294591">
                <a:tc vMerge="1">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s-ES" sz="1400" dirty="0">
                          <a:effectLst/>
                        </a:rPr>
                        <a:t>ATT</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dirty="0">
                          <a:effectLst/>
                        </a:rPr>
                        <a:t>377.2</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dirty="0">
                          <a:effectLst/>
                        </a:rPr>
                        <a:t>992.3</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dirty="0">
                          <a:effectLst/>
                        </a:rPr>
                        <a:t>-62%</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dirty="0">
                          <a:effectLst/>
                        </a:rPr>
                        <a:t>178.8</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dirty="0">
                          <a:effectLst/>
                        </a:rPr>
                        <a:t>-3.44</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dirty="0">
                          <a:effectLst/>
                        </a:rPr>
                        <a:t> 13,597 </a:t>
                      </a:r>
                      <a:endParaRPr lang="en-US" sz="1400" dirty="0">
                        <a:effectLst/>
                        <a:latin typeface="+mn-lt"/>
                        <a:ea typeface="Calibri" charset="0"/>
                      </a:endParaRPr>
                    </a:p>
                  </a:txBody>
                  <a:tcPr marL="68580" marR="68580" marT="0" marB="0" anchor="ctr"/>
                </a:tc>
                <a:extLst>
                  <a:ext uri="{0D108BD9-81ED-4DB2-BD59-A6C34878D82A}">
                    <a16:rowId xmlns:a16="http://schemas.microsoft.com/office/drawing/2014/main" val="10006"/>
                  </a:ext>
                </a:extLst>
              </a:tr>
              <a:tr h="294591">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b="0" kern="1200" dirty="0">
                          <a:effectLst/>
                        </a:rPr>
                        <a:t>Productividad minera. </a:t>
                      </a:r>
                      <a:r>
                        <a:rPr lang="es-ES" sz="1400" b="0" kern="1200" dirty="0" err="1">
                          <a:effectLst/>
                        </a:rPr>
                        <a:t>Mineria</a:t>
                      </a:r>
                      <a:r>
                        <a:rPr lang="es-ES" sz="1400" b="0" kern="1200" dirty="0">
                          <a:effectLst/>
                        </a:rPr>
                        <a:t>- licencias (</a:t>
                      </a:r>
                      <a:r>
                        <a:rPr lang="es-ES" sz="1400" b="0" kern="1200" dirty="0" err="1">
                          <a:effectLst/>
                        </a:rPr>
                        <a:t>mill</a:t>
                      </a:r>
                      <a:r>
                        <a:rPr lang="es-ES" sz="1400" b="0" kern="1200" dirty="0">
                          <a:effectLst/>
                        </a:rPr>
                        <a:t>)</a:t>
                      </a:r>
                      <a:endParaRPr lang="en-US" sz="1400" b="0" kern="120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kern="1200" dirty="0">
                        <a:solidFill>
                          <a:schemeClr val="lt1"/>
                        </a:solidFill>
                        <a:effectLst/>
                        <a:latin typeface="+mn-lt"/>
                        <a:ea typeface="+mn-ea"/>
                        <a:cs typeface="+mn-cs"/>
                      </a:endParaRPr>
                    </a:p>
                  </a:txBody>
                  <a:tcPr marL="68580" marR="68580" marT="0" marB="0" anchor="ctr"/>
                </a:tc>
                <a:tc>
                  <a:txBody>
                    <a:bodyPr/>
                    <a:lstStyle/>
                    <a:p>
                      <a:pPr algn="ctr">
                        <a:spcAft>
                          <a:spcPts val="0"/>
                        </a:spcAft>
                      </a:pPr>
                      <a:r>
                        <a:rPr lang="es-ES" sz="1400">
                          <a:effectLst/>
                        </a:rPr>
                        <a:t>Bruta</a:t>
                      </a:r>
                      <a:endParaRPr lang="en-US" sz="1400">
                        <a:effectLst/>
                        <a:latin typeface="+mn-lt"/>
                        <a:ea typeface="Calibri" charset="0"/>
                      </a:endParaRPr>
                    </a:p>
                  </a:txBody>
                  <a:tcPr marL="68580" marR="68580" marT="0" marB="0" anchor="ctr"/>
                </a:tc>
                <a:tc>
                  <a:txBody>
                    <a:bodyPr/>
                    <a:lstStyle/>
                    <a:p>
                      <a:pPr algn="ctr">
                        <a:spcAft>
                          <a:spcPts val="0"/>
                        </a:spcAft>
                      </a:pPr>
                      <a:r>
                        <a:rPr lang="en-US" sz="1400">
                          <a:effectLst/>
                        </a:rPr>
                        <a:t>379.3</a:t>
                      </a:r>
                      <a:endParaRPr lang="en-US" sz="1400">
                        <a:effectLst/>
                        <a:latin typeface="+mn-lt"/>
                        <a:ea typeface="Calibri" charset="0"/>
                      </a:endParaRPr>
                    </a:p>
                  </a:txBody>
                  <a:tcPr marL="68580" marR="68580" marT="0" marB="0" anchor="ctr"/>
                </a:tc>
                <a:tc>
                  <a:txBody>
                    <a:bodyPr/>
                    <a:lstStyle/>
                    <a:p>
                      <a:pPr algn="ctr">
                        <a:spcAft>
                          <a:spcPts val="0"/>
                        </a:spcAft>
                      </a:pPr>
                      <a:r>
                        <a:rPr lang="en-US" sz="1400">
                          <a:effectLst/>
                        </a:rPr>
                        <a:t>1396.1</a:t>
                      </a:r>
                      <a:endParaRPr lang="en-US" sz="1400">
                        <a:effectLst/>
                        <a:latin typeface="+mn-lt"/>
                        <a:ea typeface="Calibri" charset="0"/>
                      </a:endParaRPr>
                    </a:p>
                  </a:txBody>
                  <a:tcPr marL="68580" marR="68580" marT="0" marB="0" anchor="ctr"/>
                </a:tc>
                <a:tc>
                  <a:txBody>
                    <a:bodyPr/>
                    <a:lstStyle/>
                    <a:p>
                      <a:pPr algn="ctr">
                        <a:spcAft>
                          <a:spcPts val="0"/>
                        </a:spcAft>
                      </a:pPr>
                      <a:r>
                        <a:rPr lang="en-US" sz="1400">
                          <a:effectLst/>
                        </a:rPr>
                        <a:t>-73%</a:t>
                      </a:r>
                      <a:endParaRPr lang="en-US" sz="1400">
                        <a:effectLst/>
                        <a:latin typeface="+mn-lt"/>
                        <a:ea typeface="Calibri" charset="0"/>
                      </a:endParaRPr>
                    </a:p>
                  </a:txBody>
                  <a:tcPr marL="68580" marR="68580" marT="0" marB="0" anchor="ctr"/>
                </a:tc>
                <a:tc>
                  <a:txBody>
                    <a:bodyPr/>
                    <a:lstStyle/>
                    <a:p>
                      <a:pPr algn="ctr">
                        <a:spcAft>
                          <a:spcPts val="0"/>
                        </a:spcAft>
                      </a:pPr>
                      <a:r>
                        <a:rPr lang="en-US" sz="1400">
                          <a:effectLst/>
                        </a:rPr>
                        <a:t>95.0</a:t>
                      </a:r>
                      <a:endParaRPr lang="en-US" sz="1400">
                        <a:effectLst/>
                        <a:latin typeface="+mn-lt"/>
                        <a:ea typeface="Calibri" charset="0"/>
                      </a:endParaRPr>
                    </a:p>
                  </a:txBody>
                  <a:tcPr marL="68580" marR="68580" marT="0" marB="0" anchor="ctr"/>
                </a:tc>
                <a:tc>
                  <a:txBody>
                    <a:bodyPr/>
                    <a:lstStyle/>
                    <a:p>
                      <a:pPr algn="ctr">
                        <a:spcAft>
                          <a:spcPts val="0"/>
                        </a:spcAft>
                      </a:pPr>
                      <a:r>
                        <a:rPr lang="en-US" sz="1400">
                          <a:effectLst/>
                        </a:rPr>
                        <a:t>-10.71</a:t>
                      </a:r>
                      <a:endParaRPr lang="en-US" sz="1400">
                        <a:effectLst/>
                        <a:latin typeface="+mn-lt"/>
                        <a:ea typeface="Calibri" charset="0"/>
                      </a:endParaRPr>
                    </a:p>
                  </a:txBody>
                  <a:tcPr marL="68580" marR="68580" marT="0" marB="0" anchor="ctr"/>
                </a:tc>
                <a:tc>
                  <a:txBody>
                    <a:bodyPr/>
                    <a:lstStyle/>
                    <a:p>
                      <a:pPr algn="ctr">
                        <a:spcAft>
                          <a:spcPts val="0"/>
                        </a:spcAft>
                      </a:pPr>
                      <a:r>
                        <a:rPr lang="en-US" sz="1400">
                          <a:effectLst/>
                        </a:rPr>
                        <a:t> 14,326 </a:t>
                      </a:r>
                      <a:endParaRPr lang="en-US" sz="1400">
                        <a:effectLst/>
                        <a:latin typeface="+mn-lt"/>
                        <a:ea typeface="Calibri" charset="0"/>
                      </a:endParaRPr>
                    </a:p>
                  </a:txBody>
                  <a:tcPr marL="68580" marR="68580" marT="0" marB="0" anchor="ctr"/>
                </a:tc>
                <a:extLst>
                  <a:ext uri="{0D108BD9-81ED-4DB2-BD59-A6C34878D82A}">
                    <a16:rowId xmlns:a16="http://schemas.microsoft.com/office/drawing/2014/main" val="10007"/>
                  </a:ext>
                </a:extLst>
              </a:tr>
              <a:tr h="294591">
                <a:tc vMerge="1">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s-ES" sz="1400">
                          <a:effectLst/>
                        </a:rPr>
                        <a:t>ATT</a:t>
                      </a:r>
                      <a:endParaRPr lang="en-US" sz="1400">
                        <a:effectLst/>
                        <a:latin typeface="+mn-lt"/>
                        <a:ea typeface="Calibri" charset="0"/>
                      </a:endParaRPr>
                    </a:p>
                  </a:txBody>
                  <a:tcPr marL="68580" marR="68580" marT="0" marB="0" anchor="ctr"/>
                </a:tc>
                <a:tc>
                  <a:txBody>
                    <a:bodyPr/>
                    <a:lstStyle/>
                    <a:p>
                      <a:pPr algn="ctr">
                        <a:spcAft>
                          <a:spcPts val="0"/>
                        </a:spcAft>
                      </a:pPr>
                      <a:r>
                        <a:rPr lang="en-US" sz="1400">
                          <a:effectLst/>
                        </a:rPr>
                        <a:t>383.9</a:t>
                      </a:r>
                      <a:endParaRPr lang="en-US" sz="1400">
                        <a:effectLst/>
                        <a:latin typeface="+mn-lt"/>
                        <a:ea typeface="Calibri" charset="0"/>
                      </a:endParaRPr>
                    </a:p>
                  </a:txBody>
                  <a:tcPr marL="68580" marR="68580" marT="0" marB="0" anchor="ctr"/>
                </a:tc>
                <a:tc>
                  <a:txBody>
                    <a:bodyPr/>
                    <a:lstStyle/>
                    <a:p>
                      <a:pPr algn="ctr">
                        <a:spcAft>
                          <a:spcPts val="0"/>
                        </a:spcAft>
                      </a:pPr>
                      <a:r>
                        <a:rPr lang="en-US" sz="1400">
                          <a:effectLst/>
                        </a:rPr>
                        <a:t>596.8</a:t>
                      </a:r>
                      <a:endParaRPr lang="en-US" sz="1400">
                        <a:effectLst/>
                        <a:latin typeface="+mn-lt"/>
                        <a:ea typeface="Calibri" charset="0"/>
                      </a:endParaRPr>
                    </a:p>
                  </a:txBody>
                  <a:tcPr marL="68580" marR="68580" marT="0" marB="0" anchor="ctr"/>
                </a:tc>
                <a:tc>
                  <a:txBody>
                    <a:bodyPr/>
                    <a:lstStyle/>
                    <a:p>
                      <a:pPr algn="ctr">
                        <a:spcAft>
                          <a:spcPts val="0"/>
                        </a:spcAft>
                      </a:pPr>
                      <a:r>
                        <a:rPr lang="en-US" sz="1400">
                          <a:effectLst/>
                        </a:rPr>
                        <a:t>-36%</a:t>
                      </a:r>
                      <a:endParaRPr lang="en-US" sz="1400">
                        <a:effectLst/>
                        <a:latin typeface="+mn-lt"/>
                        <a:ea typeface="Calibri" charset="0"/>
                      </a:endParaRPr>
                    </a:p>
                  </a:txBody>
                  <a:tcPr marL="68580" marR="68580" marT="0" marB="0" anchor="ctr"/>
                </a:tc>
                <a:tc>
                  <a:txBody>
                    <a:bodyPr/>
                    <a:lstStyle/>
                    <a:p>
                      <a:pPr algn="ctr">
                        <a:spcAft>
                          <a:spcPts val="0"/>
                        </a:spcAft>
                      </a:pPr>
                      <a:r>
                        <a:rPr lang="en-US" sz="1400">
                          <a:effectLst/>
                        </a:rPr>
                        <a:t>258.0</a:t>
                      </a:r>
                      <a:endParaRPr lang="en-US" sz="1400">
                        <a:effectLst/>
                        <a:latin typeface="+mn-lt"/>
                        <a:ea typeface="Calibri" charset="0"/>
                      </a:endParaRPr>
                    </a:p>
                  </a:txBody>
                  <a:tcPr marL="68580" marR="68580" marT="0" marB="0" anchor="ctr"/>
                </a:tc>
                <a:tc>
                  <a:txBody>
                    <a:bodyPr/>
                    <a:lstStyle/>
                    <a:p>
                      <a:pPr algn="ctr">
                        <a:spcAft>
                          <a:spcPts val="0"/>
                        </a:spcAft>
                      </a:pPr>
                      <a:r>
                        <a:rPr lang="en-US" sz="1400">
                          <a:effectLst/>
                        </a:rPr>
                        <a:t>-0.82</a:t>
                      </a:r>
                      <a:endParaRPr lang="en-US" sz="1400">
                        <a:effectLst/>
                        <a:latin typeface="+mn-lt"/>
                        <a:ea typeface="Calibri" charset="0"/>
                      </a:endParaRPr>
                    </a:p>
                  </a:txBody>
                  <a:tcPr marL="68580" marR="68580" marT="0" marB="0" anchor="ctr"/>
                </a:tc>
                <a:tc>
                  <a:txBody>
                    <a:bodyPr/>
                    <a:lstStyle/>
                    <a:p>
                      <a:pPr algn="ctr">
                        <a:spcAft>
                          <a:spcPts val="0"/>
                        </a:spcAft>
                      </a:pPr>
                      <a:r>
                        <a:rPr lang="en-US" sz="1400">
                          <a:effectLst/>
                        </a:rPr>
                        <a:t> 14,192 </a:t>
                      </a:r>
                      <a:endParaRPr lang="en-US" sz="1400">
                        <a:effectLst/>
                        <a:latin typeface="+mn-lt"/>
                        <a:ea typeface="Calibri" charset="0"/>
                      </a:endParaRPr>
                    </a:p>
                  </a:txBody>
                  <a:tcPr marL="68580" marR="68580" marT="0" marB="0" anchor="ctr"/>
                </a:tc>
                <a:extLst>
                  <a:ext uri="{0D108BD9-81ED-4DB2-BD59-A6C34878D82A}">
                    <a16:rowId xmlns:a16="http://schemas.microsoft.com/office/drawing/2014/main" val="10008"/>
                  </a:ext>
                </a:extLst>
              </a:tr>
              <a:tr h="294591">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err="1">
                          <a:effectLst/>
                        </a:rPr>
                        <a:t>Productivida</a:t>
                      </a:r>
                      <a:r>
                        <a:rPr lang="en-US" sz="1400" b="0" baseline="0" dirty="0">
                          <a:effectLst/>
                        </a:rPr>
                        <a:t> </a:t>
                      </a:r>
                      <a:r>
                        <a:rPr lang="en-US" sz="1400" b="0" baseline="0" dirty="0" err="1">
                          <a:effectLst/>
                        </a:rPr>
                        <a:t>laboral</a:t>
                      </a:r>
                      <a:endParaRPr lang="en-US" sz="1400" b="0" dirty="0">
                        <a:effectLst/>
                        <a:latin typeface="+mn-lt"/>
                        <a:ea typeface="Calibri" charset="0"/>
                      </a:endParaRPr>
                    </a:p>
                  </a:txBody>
                  <a:tcPr marL="68580" marR="68580" marT="0" marB="0" anchor="ctr"/>
                </a:tc>
                <a:tc>
                  <a:txBody>
                    <a:bodyPr/>
                    <a:lstStyle/>
                    <a:p>
                      <a:pPr algn="ctr">
                        <a:spcAft>
                          <a:spcPts val="0"/>
                        </a:spcAft>
                      </a:pPr>
                      <a:r>
                        <a:rPr lang="es-ES" sz="1400" dirty="0">
                          <a:effectLst/>
                        </a:rPr>
                        <a:t>Bruta</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a:effectLst/>
                        </a:rPr>
                        <a:t>3434</a:t>
                      </a:r>
                      <a:endParaRPr lang="en-US" sz="1400">
                        <a:effectLst/>
                        <a:latin typeface="+mn-lt"/>
                        <a:ea typeface="Calibri" charset="0"/>
                      </a:endParaRPr>
                    </a:p>
                  </a:txBody>
                  <a:tcPr marL="68580" marR="68580" marT="0" marB="0" anchor="ctr"/>
                </a:tc>
                <a:tc>
                  <a:txBody>
                    <a:bodyPr/>
                    <a:lstStyle/>
                    <a:p>
                      <a:pPr algn="ctr">
                        <a:spcAft>
                          <a:spcPts val="0"/>
                        </a:spcAft>
                      </a:pPr>
                      <a:r>
                        <a:rPr lang="es-ES" sz="1400">
                          <a:effectLst/>
                        </a:rPr>
                        <a:t>7360</a:t>
                      </a:r>
                      <a:endParaRPr lang="en-US" sz="1400">
                        <a:effectLst/>
                        <a:latin typeface="+mn-lt"/>
                        <a:ea typeface="Calibri" charset="0"/>
                      </a:endParaRPr>
                    </a:p>
                  </a:txBody>
                  <a:tcPr marL="68580" marR="68580" marT="0" marB="0" anchor="ctr"/>
                </a:tc>
                <a:tc>
                  <a:txBody>
                    <a:bodyPr/>
                    <a:lstStyle/>
                    <a:p>
                      <a:pPr algn="ctr">
                        <a:spcAft>
                          <a:spcPts val="0"/>
                        </a:spcAft>
                      </a:pPr>
                      <a:r>
                        <a:rPr lang="es-ES" sz="1400" dirty="0">
                          <a:effectLst/>
                        </a:rPr>
                        <a:t>-53%</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18.3</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a:effectLst/>
                        </a:rPr>
                        <a:t>-214.</a:t>
                      </a:r>
                      <a:endParaRPr lang="en-US" sz="1400">
                        <a:effectLst/>
                        <a:latin typeface="+mn-lt"/>
                        <a:ea typeface="Calibri" charset="0"/>
                      </a:endParaRPr>
                    </a:p>
                  </a:txBody>
                  <a:tcPr marL="68580" marR="68580" marT="0" marB="0" anchor="ctr"/>
                </a:tc>
                <a:tc>
                  <a:txBody>
                    <a:bodyPr/>
                    <a:lstStyle/>
                    <a:p>
                      <a:pPr algn="ctr">
                        <a:spcAft>
                          <a:spcPts val="0"/>
                        </a:spcAft>
                      </a:pPr>
                      <a:r>
                        <a:rPr lang="es-ES" sz="1400" dirty="0">
                          <a:effectLst/>
                        </a:rPr>
                        <a:t>937,333</a:t>
                      </a:r>
                      <a:endParaRPr lang="en-US" sz="1400" dirty="0">
                        <a:effectLst/>
                        <a:latin typeface="+mn-lt"/>
                        <a:ea typeface="Calibri" charset="0"/>
                      </a:endParaRPr>
                    </a:p>
                  </a:txBody>
                  <a:tcPr marL="68580" marR="68580" marT="0" marB="0" anchor="ctr"/>
                </a:tc>
                <a:extLst>
                  <a:ext uri="{0D108BD9-81ED-4DB2-BD59-A6C34878D82A}">
                    <a16:rowId xmlns:a16="http://schemas.microsoft.com/office/drawing/2014/main" val="10009"/>
                  </a:ext>
                </a:extLst>
              </a:tr>
              <a:tr h="294591">
                <a:tc vMerge="1">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US" sz="1600" dirty="0">
                        <a:effectLst/>
                        <a:latin typeface="Times New Roman" charset="0"/>
                        <a:ea typeface="Calibri" charset="0"/>
                      </a:endParaRPr>
                    </a:p>
                  </a:txBody>
                  <a:tcPr marL="68580" marR="68580" marT="0" marB="0" anchor="ctr"/>
                </a:tc>
                <a:tc>
                  <a:txBody>
                    <a:bodyPr/>
                    <a:lstStyle/>
                    <a:p>
                      <a:pPr algn="ctr">
                        <a:spcAft>
                          <a:spcPts val="0"/>
                        </a:spcAft>
                      </a:pPr>
                      <a:r>
                        <a:rPr lang="es-ES" sz="1400">
                          <a:effectLst/>
                        </a:rPr>
                        <a:t>ATT</a:t>
                      </a:r>
                      <a:endParaRPr lang="en-US" sz="1400">
                        <a:effectLst/>
                        <a:latin typeface="+mn-lt"/>
                        <a:ea typeface="Calibri" charset="0"/>
                      </a:endParaRPr>
                    </a:p>
                  </a:txBody>
                  <a:tcPr marL="68580" marR="68580" marT="0" marB="0" anchor="ctr"/>
                </a:tc>
                <a:tc>
                  <a:txBody>
                    <a:bodyPr/>
                    <a:lstStyle/>
                    <a:p>
                      <a:pPr algn="ctr">
                        <a:spcAft>
                          <a:spcPts val="0"/>
                        </a:spcAft>
                      </a:pPr>
                      <a:r>
                        <a:rPr lang="es-ES" sz="1400" dirty="0">
                          <a:effectLst/>
                        </a:rPr>
                        <a:t>3434</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a:effectLst/>
                        </a:rPr>
                        <a:t>4600</a:t>
                      </a:r>
                      <a:endParaRPr lang="en-US" sz="1400">
                        <a:effectLst/>
                        <a:latin typeface="+mn-lt"/>
                        <a:ea typeface="Calibri" charset="0"/>
                      </a:endParaRPr>
                    </a:p>
                  </a:txBody>
                  <a:tcPr marL="68580" marR="68580" marT="0" marB="0" anchor="ctr"/>
                </a:tc>
                <a:tc>
                  <a:txBody>
                    <a:bodyPr/>
                    <a:lstStyle/>
                    <a:p>
                      <a:pPr algn="ctr">
                        <a:spcAft>
                          <a:spcPts val="0"/>
                        </a:spcAft>
                      </a:pPr>
                      <a:r>
                        <a:rPr lang="es-ES" sz="1400">
                          <a:effectLst/>
                        </a:rPr>
                        <a:t>-25%</a:t>
                      </a:r>
                      <a:endParaRPr lang="en-US" sz="1400">
                        <a:effectLst/>
                        <a:latin typeface="+mn-lt"/>
                        <a:ea typeface="Calibri" charset="0"/>
                      </a:endParaRPr>
                    </a:p>
                  </a:txBody>
                  <a:tcPr marL="68580" marR="68580" marT="0" marB="0" anchor="ctr"/>
                </a:tc>
                <a:tc>
                  <a:txBody>
                    <a:bodyPr/>
                    <a:lstStyle/>
                    <a:p>
                      <a:pPr algn="ctr">
                        <a:spcAft>
                          <a:spcPts val="0"/>
                        </a:spcAft>
                      </a:pPr>
                      <a:r>
                        <a:rPr lang="es-ES" sz="1400" dirty="0">
                          <a:effectLst/>
                        </a:rPr>
                        <a:t>347</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-3.35</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937,562</a:t>
                      </a:r>
                      <a:endParaRPr lang="en-US" sz="1400" dirty="0">
                        <a:effectLst/>
                        <a:latin typeface="+mn-lt"/>
                        <a:ea typeface="Calibri" charset="0"/>
                      </a:endParaRPr>
                    </a:p>
                  </a:txBody>
                  <a:tcPr marL="68580" marR="68580" marT="0" marB="0" anchor="ctr"/>
                </a:tc>
                <a:extLst>
                  <a:ext uri="{0D108BD9-81ED-4DB2-BD59-A6C34878D82A}">
                    <a16:rowId xmlns:a16="http://schemas.microsoft.com/office/drawing/2014/main" val="10010"/>
                  </a:ext>
                </a:extLst>
              </a:tr>
            </a:tbl>
          </a:graphicData>
        </a:graphic>
      </p:graphicFrame>
      <p:sp>
        <p:nvSpPr>
          <p:cNvPr id="7" name="TextBox 6"/>
          <p:cNvSpPr txBox="1"/>
          <p:nvPr/>
        </p:nvSpPr>
        <p:spPr>
          <a:xfrm>
            <a:off x="722318" y="844334"/>
            <a:ext cx="10751928" cy="1292810"/>
          </a:xfrm>
          <a:prstGeom prst="rect">
            <a:avLst/>
          </a:prstGeom>
          <a:solidFill>
            <a:schemeClr val="bg1"/>
          </a:solidFill>
          <a:ln>
            <a:noFill/>
          </a:ln>
        </p:spPr>
        <p:txBody>
          <a:bodyPr wrap="square" rtlCol="0">
            <a:noAutofit/>
          </a:bodyPr>
          <a:lstStyle/>
          <a:p>
            <a:pPr marL="285750" indent="-285750">
              <a:buFont typeface="Arial" charset="0"/>
              <a:buChar char="•"/>
            </a:pPr>
            <a:r>
              <a:rPr lang="es-ES" sz="2000" dirty="0"/>
              <a:t>La productividad es entre un 25% y un 30% mayor en las firmas formales que en las informales, aún después de controlar por variables observables. </a:t>
            </a:r>
          </a:p>
          <a:p>
            <a:pPr marL="285750" indent="-285750">
              <a:buFont typeface="Arial" charset="0"/>
              <a:buChar char="•"/>
            </a:pPr>
            <a:endParaRPr lang="es-ES" sz="900" dirty="0"/>
          </a:p>
          <a:p>
            <a:pPr marL="285750" indent="-285750">
              <a:buFont typeface="Arial" charset="0"/>
              <a:buChar char="•"/>
            </a:pPr>
            <a:r>
              <a:rPr lang="es-ES" sz="2000" dirty="0"/>
              <a:t>En el sector minero, el efecto sobre la productividad es mayor al utilizar la variable de informalidad de títulos vs variable de informalidad de licencias ambientales, mientras que la licencia ambiental es más efectiva en el buen cuidado del medio ambiente</a:t>
            </a:r>
            <a:endParaRPr lang="en-US" sz="2000" dirty="0"/>
          </a:p>
          <a:p>
            <a:pPr marL="285750" indent="-285750">
              <a:buFont typeface="Arial" charset="0"/>
              <a:buChar char="•"/>
            </a:pPr>
            <a:endParaRPr lang="en-US" sz="2000" dirty="0"/>
          </a:p>
        </p:txBody>
      </p:sp>
    </p:spTree>
    <p:extLst>
      <p:ext uri="{BB962C8B-B14F-4D97-AF65-F5344CB8AC3E}">
        <p14:creationId xmlns:p14="http://schemas.microsoft.com/office/powerpoint/2010/main" val="1657941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94" y="234065"/>
            <a:ext cx="10217931" cy="569627"/>
          </a:xfrm>
        </p:spPr>
        <p:txBody>
          <a:bodyPr>
            <a:normAutofit fontScale="90000"/>
          </a:bodyPr>
          <a:lstStyle/>
          <a:p>
            <a:r>
              <a:rPr lang="es-ES" dirty="0" err="1">
                <a:solidFill>
                  <a:schemeClr val="accent1"/>
                </a:solidFill>
              </a:rPr>
              <a:t>Inclusividad</a:t>
            </a:r>
            <a:r>
              <a:rPr lang="es-ES" dirty="0">
                <a:solidFill>
                  <a:schemeClr val="accent1"/>
                </a:solidFill>
              </a:rPr>
              <a:t> e informalidad</a:t>
            </a:r>
            <a:endParaRPr lang="en-US"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53082188"/>
              </p:ext>
            </p:extLst>
          </p:nvPr>
        </p:nvGraphicFramePr>
        <p:xfrm>
          <a:off x="382773" y="2711925"/>
          <a:ext cx="10666866" cy="3508120"/>
        </p:xfrm>
        <a:graphic>
          <a:graphicData uri="http://schemas.openxmlformats.org/drawingml/2006/table">
            <a:tbl>
              <a:tblPr firstRow="1" firstCol="1" bandRow="1">
                <a:tableStyleId>{B301B821-A1FF-4177-AEE7-76D212191A09}</a:tableStyleId>
              </a:tblPr>
              <a:tblGrid>
                <a:gridCol w="4593264">
                  <a:extLst>
                    <a:ext uri="{9D8B030D-6E8A-4147-A177-3AD203B41FA5}">
                      <a16:colId xmlns:a16="http://schemas.microsoft.com/office/drawing/2014/main" val="20000"/>
                    </a:ext>
                  </a:extLst>
                </a:gridCol>
                <a:gridCol w="616688">
                  <a:extLst>
                    <a:ext uri="{9D8B030D-6E8A-4147-A177-3AD203B41FA5}">
                      <a16:colId xmlns:a16="http://schemas.microsoft.com/office/drawing/2014/main" val="20001"/>
                    </a:ext>
                  </a:extLst>
                </a:gridCol>
                <a:gridCol w="923979">
                  <a:extLst>
                    <a:ext uri="{9D8B030D-6E8A-4147-A177-3AD203B41FA5}">
                      <a16:colId xmlns:a16="http://schemas.microsoft.com/office/drawing/2014/main" val="20002"/>
                    </a:ext>
                  </a:extLst>
                </a:gridCol>
                <a:gridCol w="1118767">
                  <a:extLst>
                    <a:ext uri="{9D8B030D-6E8A-4147-A177-3AD203B41FA5}">
                      <a16:colId xmlns:a16="http://schemas.microsoft.com/office/drawing/2014/main" val="20003"/>
                    </a:ext>
                  </a:extLst>
                </a:gridCol>
                <a:gridCol w="771564">
                  <a:extLst>
                    <a:ext uri="{9D8B030D-6E8A-4147-A177-3AD203B41FA5}">
                      <a16:colId xmlns:a16="http://schemas.microsoft.com/office/drawing/2014/main" val="20004"/>
                    </a:ext>
                  </a:extLst>
                </a:gridCol>
                <a:gridCol w="767808">
                  <a:extLst>
                    <a:ext uri="{9D8B030D-6E8A-4147-A177-3AD203B41FA5}">
                      <a16:colId xmlns:a16="http://schemas.microsoft.com/office/drawing/2014/main" val="20005"/>
                    </a:ext>
                  </a:extLst>
                </a:gridCol>
                <a:gridCol w="831682">
                  <a:extLst>
                    <a:ext uri="{9D8B030D-6E8A-4147-A177-3AD203B41FA5}">
                      <a16:colId xmlns:a16="http://schemas.microsoft.com/office/drawing/2014/main" val="20006"/>
                    </a:ext>
                  </a:extLst>
                </a:gridCol>
                <a:gridCol w="1043114">
                  <a:extLst>
                    <a:ext uri="{9D8B030D-6E8A-4147-A177-3AD203B41FA5}">
                      <a16:colId xmlns:a16="http://schemas.microsoft.com/office/drawing/2014/main" val="20007"/>
                    </a:ext>
                  </a:extLst>
                </a:gridCol>
              </a:tblGrid>
              <a:tr h="549097">
                <a:tc>
                  <a:txBody>
                    <a:bodyPr/>
                    <a:lstStyle/>
                    <a:p>
                      <a:pPr algn="just">
                        <a:spcAft>
                          <a:spcPts val="0"/>
                        </a:spcAft>
                      </a:pPr>
                      <a:endParaRPr lang="en-US" sz="1400" dirty="0">
                        <a:effectLst/>
                        <a:latin typeface="+mn-lt"/>
                        <a:ea typeface="Calibri" charset="0"/>
                      </a:endParaRPr>
                    </a:p>
                  </a:txBody>
                  <a:tcPr marL="68580" marR="68580" marT="0" marB="0" anchor="ctr"/>
                </a:tc>
                <a:tc>
                  <a:txBody>
                    <a:bodyPr/>
                    <a:lstStyle/>
                    <a:p>
                      <a:pPr algn="ctr"/>
                      <a:endParaRPr lang="en-US" sz="1400" dirty="0">
                        <a:effectLst/>
                        <a:latin typeface="+mn-lt"/>
                      </a:endParaRPr>
                    </a:p>
                  </a:txBody>
                  <a:tcPr marL="68580" marR="68580" marT="0" marB="0" anchor="ctr"/>
                </a:tc>
                <a:tc>
                  <a:txBody>
                    <a:bodyPr/>
                    <a:lstStyle/>
                    <a:p>
                      <a:pPr algn="ctr">
                        <a:spcAft>
                          <a:spcPts val="0"/>
                        </a:spcAft>
                      </a:pPr>
                      <a:r>
                        <a:rPr lang="es-ES" sz="1400" dirty="0">
                          <a:effectLst/>
                        </a:rPr>
                        <a:t>Informal</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Formal</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err="1">
                          <a:effectLst/>
                        </a:rPr>
                        <a:t>Dif</a:t>
                      </a:r>
                      <a:endParaRPr lang="en-US" sz="1400" dirty="0">
                        <a:effectLst/>
                        <a:latin typeface="+mn-lt"/>
                      </a:endParaRPr>
                    </a:p>
                  </a:txBody>
                  <a:tcPr marL="68580" marR="68580" marT="0" marB="0" anchor="ctr"/>
                </a:tc>
                <a:tc>
                  <a:txBody>
                    <a:bodyPr/>
                    <a:lstStyle/>
                    <a:p>
                      <a:pPr algn="ctr">
                        <a:spcAft>
                          <a:spcPts val="0"/>
                        </a:spcAft>
                      </a:pPr>
                      <a:r>
                        <a:rPr lang="es-ES" sz="1400" dirty="0">
                          <a:effectLst/>
                        </a:rPr>
                        <a:t>D.E</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T-</a:t>
                      </a:r>
                      <a:r>
                        <a:rPr lang="es-ES" sz="1400" dirty="0" err="1">
                          <a:effectLst/>
                        </a:rPr>
                        <a:t>est</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N</a:t>
                      </a:r>
                      <a:endParaRPr lang="en-US" sz="1400" dirty="0">
                        <a:effectLst/>
                        <a:latin typeface="+mn-lt"/>
                        <a:ea typeface="Calibri" charset="0"/>
                      </a:endParaRPr>
                    </a:p>
                  </a:txBody>
                  <a:tcPr marL="68580" marR="68580" marT="0" marB="0" anchor="ctr"/>
                </a:tc>
                <a:extLst>
                  <a:ext uri="{0D108BD9-81ED-4DB2-BD59-A6C34878D82A}">
                    <a16:rowId xmlns:a16="http://schemas.microsoft.com/office/drawing/2014/main" val="10000"/>
                  </a:ext>
                </a:extLst>
              </a:tr>
              <a:tr h="352769">
                <a:tc rowSpan="2">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400" b="0" kern="1200" dirty="0">
                          <a:effectLst/>
                        </a:rPr>
                        <a:t>Estabilidad de los trabajadores </a:t>
                      </a:r>
                      <a:endParaRPr lang="en-US" sz="1400" b="0" dirty="0">
                        <a:effectLst/>
                        <a:latin typeface="+mn-lt"/>
                        <a:ea typeface="Calibri" charset="0"/>
                      </a:endParaRPr>
                    </a:p>
                  </a:txBody>
                  <a:tcPr marL="68580" marR="68580" marT="0" marB="0" anchor="ctr"/>
                </a:tc>
                <a:tc>
                  <a:txBody>
                    <a:bodyPr/>
                    <a:lstStyle/>
                    <a:p>
                      <a:pPr algn="just">
                        <a:spcAft>
                          <a:spcPts val="0"/>
                        </a:spcAft>
                      </a:pPr>
                      <a:r>
                        <a:rPr lang="es-ES" sz="1400" dirty="0">
                          <a:effectLst/>
                        </a:rPr>
                        <a:t>Bruta</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60%</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82%</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a:effectLst/>
                        </a:rPr>
                        <a:t>-22%</a:t>
                      </a:r>
                      <a:endParaRPr lang="en-US" sz="1400">
                        <a:effectLst/>
                        <a:latin typeface="+mn-lt"/>
                        <a:ea typeface="Calibri" charset="0"/>
                      </a:endParaRPr>
                    </a:p>
                  </a:txBody>
                  <a:tcPr marL="68580" marR="68580" marT="0" marB="0" anchor="ctr"/>
                </a:tc>
                <a:tc>
                  <a:txBody>
                    <a:bodyPr/>
                    <a:lstStyle/>
                    <a:p>
                      <a:pPr algn="ctr">
                        <a:spcAft>
                          <a:spcPts val="0"/>
                        </a:spcAft>
                      </a:pPr>
                      <a:r>
                        <a:rPr lang="es-ES" sz="1400">
                          <a:effectLst/>
                        </a:rPr>
                        <a:t>0.00</a:t>
                      </a:r>
                      <a:endParaRPr lang="en-US" sz="1400">
                        <a:effectLst/>
                        <a:latin typeface="+mn-lt"/>
                        <a:ea typeface="Calibri" charset="0"/>
                      </a:endParaRPr>
                    </a:p>
                  </a:txBody>
                  <a:tcPr marL="68580" marR="68580" marT="0" marB="0" anchor="ctr"/>
                </a:tc>
                <a:tc>
                  <a:txBody>
                    <a:bodyPr/>
                    <a:lstStyle/>
                    <a:p>
                      <a:pPr algn="ctr">
                        <a:spcAft>
                          <a:spcPts val="0"/>
                        </a:spcAft>
                      </a:pPr>
                      <a:r>
                        <a:rPr lang="es-ES" sz="1400">
                          <a:effectLst/>
                        </a:rPr>
                        <a:t>-237</a:t>
                      </a:r>
                      <a:endParaRPr lang="en-US" sz="1400">
                        <a:effectLst/>
                        <a:latin typeface="+mn-lt"/>
                        <a:ea typeface="Calibri" charset="0"/>
                      </a:endParaRPr>
                    </a:p>
                  </a:txBody>
                  <a:tcPr marL="68580" marR="68580" marT="0" marB="0" anchor="ctr"/>
                </a:tc>
                <a:tc>
                  <a:txBody>
                    <a:bodyPr/>
                    <a:lstStyle/>
                    <a:p>
                      <a:pPr algn="ctr">
                        <a:spcAft>
                          <a:spcPts val="0"/>
                        </a:spcAft>
                      </a:pPr>
                      <a:r>
                        <a:rPr lang="es-ES" sz="1400">
                          <a:effectLst/>
                        </a:rPr>
                        <a:t>1,056,657</a:t>
                      </a:r>
                      <a:endParaRPr lang="en-US" sz="1400">
                        <a:effectLst/>
                        <a:latin typeface="+mn-lt"/>
                        <a:ea typeface="Calibri" charset="0"/>
                      </a:endParaRPr>
                    </a:p>
                  </a:txBody>
                  <a:tcPr marL="68580" marR="68580" marT="0" marB="0" anchor="ctr"/>
                </a:tc>
                <a:extLst>
                  <a:ext uri="{0D108BD9-81ED-4DB2-BD59-A6C34878D82A}">
                    <a16:rowId xmlns:a16="http://schemas.microsoft.com/office/drawing/2014/main" val="10001"/>
                  </a:ext>
                </a:extLst>
              </a:tr>
              <a:tr h="372322">
                <a:tc vMerge="1">
                  <a:txBody>
                    <a:bodyPr/>
                    <a:lstStyle/>
                    <a:p>
                      <a:pPr algn="just">
                        <a:spcAft>
                          <a:spcPts val="0"/>
                        </a:spcAft>
                      </a:pPr>
                      <a:endParaRPr lang="en-US" sz="1500" dirty="0">
                        <a:effectLst/>
                        <a:latin typeface="Times New Roman" charset="0"/>
                        <a:ea typeface="Calibri" charset="0"/>
                      </a:endParaRPr>
                    </a:p>
                  </a:txBody>
                  <a:tcPr marL="68580" marR="68580" marT="0" marB="0" anchor="ctr"/>
                </a:tc>
                <a:tc>
                  <a:txBody>
                    <a:bodyPr/>
                    <a:lstStyle/>
                    <a:p>
                      <a:pPr algn="just">
                        <a:spcAft>
                          <a:spcPts val="0"/>
                        </a:spcAft>
                      </a:pPr>
                      <a:r>
                        <a:rPr lang="es-ES" sz="1400" dirty="0">
                          <a:effectLst/>
                        </a:rPr>
                        <a:t>ATT</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60%</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73%</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a:effectLst/>
                        </a:rPr>
                        <a:t>-13%</a:t>
                      </a:r>
                      <a:endParaRPr lang="en-US" sz="1400">
                        <a:effectLst/>
                        <a:latin typeface="+mn-lt"/>
                        <a:ea typeface="Calibri" charset="0"/>
                      </a:endParaRPr>
                    </a:p>
                  </a:txBody>
                  <a:tcPr marL="68580" marR="68580" marT="0" marB="0" anchor="ctr"/>
                </a:tc>
                <a:tc>
                  <a:txBody>
                    <a:bodyPr/>
                    <a:lstStyle/>
                    <a:p>
                      <a:pPr algn="ctr">
                        <a:spcAft>
                          <a:spcPts val="0"/>
                        </a:spcAft>
                      </a:pPr>
                      <a:r>
                        <a:rPr lang="es-ES" sz="1400">
                          <a:effectLst/>
                        </a:rPr>
                        <a:t>0.01</a:t>
                      </a:r>
                      <a:endParaRPr lang="en-US" sz="1400">
                        <a:effectLst/>
                        <a:latin typeface="+mn-lt"/>
                        <a:ea typeface="Calibri" charset="0"/>
                      </a:endParaRPr>
                    </a:p>
                  </a:txBody>
                  <a:tcPr marL="68580" marR="68580" marT="0" marB="0" anchor="ctr"/>
                </a:tc>
                <a:tc>
                  <a:txBody>
                    <a:bodyPr/>
                    <a:lstStyle/>
                    <a:p>
                      <a:pPr algn="ctr">
                        <a:spcAft>
                          <a:spcPts val="0"/>
                        </a:spcAft>
                      </a:pPr>
                      <a:r>
                        <a:rPr lang="es-ES" sz="1400">
                          <a:effectLst/>
                        </a:rPr>
                        <a:t>-16.1</a:t>
                      </a:r>
                      <a:endParaRPr lang="en-US" sz="1400">
                        <a:effectLst/>
                        <a:latin typeface="+mn-lt"/>
                        <a:ea typeface="Calibri" charset="0"/>
                      </a:endParaRPr>
                    </a:p>
                  </a:txBody>
                  <a:tcPr marL="68580" marR="68580" marT="0" marB="0" anchor="ctr"/>
                </a:tc>
                <a:tc>
                  <a:txBody>
                    <a:bodyPr/>
                    <a:lstStyle/>
                    <a:p>
                      <a:pPr algn="ctr">
                        <a:spcAft>
                          <a:spcPts val="0"/>
                        </a:spcAft>
                      </a:pPr>
                      <a:r>
                        <a:rPr lang="es-ES" sz="1400" dirty="0">
                          <a:effectLst/>
                        </a:rPr>
                        <a:t>1,059,064</a:t>
                      </a:r>
                      <a:endParaRPr lang="en-US" sz="1400" dirty="0">
                        <a:effectLst/>
                        <a:latin typeface="+mn-lt"/>
                        <a:ea typeface="Calibri" charset="0"/>
                      </a:endParaRPr>
                    </a:p>
                  </a:txBody>
                  <a:tcPr marL="68580" marR="68580" marT="0" marB="0" anchor="ctr"/>
                </a:tc>
                <a:extLst>
                  <a:ext uri="{0D108BD9-81ED-4DB2-BD59-A6C34878D82A}">
                    <a16:rowId xmlns:a16="http://schemas.microsoft.com/office/drawing/2014/main" val="10002"/>
                  </a:ext>
                </a:extLst>
              </a:tr>
              <a:tr h="372322">
                <a:tc rowSpan="2">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400" b="0" kern="1200" dirty="0">
                          <a:effectLst/>
                        </a:rPr>
                        <a:t>Satisfacción de los trabajadores </a:t>
                      </a:r>
                      <a:endParaRPr lang="en-US" sz="1400" b="0" dirty="0">
                        <a:effectLst/>
                        <a:latin typeface="+mn-lt"/>
                        <a:ea typeface="Calibri" charset="0"/>
                      </a:endParaRPr>
                    </a:p>
                  </a:txBody>
                  <a:tcPr marL="68580" marR="68580" marT="0" marB="0" anchor="ctr"/>
                </a:tc>
                <a:tc>
                  <a:txBody>
                    <a:bodyPr/>
                    <a:lstStyle/>
                    <a:p>
                      <a:pPr algn="just">
                        <a:spcAft>
                          <a:spcPts val="0"/>
                        </a:spcAft>
                      </a:pPr>
                      <a:r>
                        <a:rPr lang="es-ES" sz="1400" dirty="0">
                          <a:effectLst/>
                        </a:rPr>
                        <a:t>Bruta</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67%</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83%</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a:effectLst/>
                        </a:rPr>
                        <a:t>-16%</a:t>
                      </a:r>
                      <a:endParaRPr lang="en-US" sz="1400">
                        <a:effectLst/>
                        <a:latin typeface="+mn-lt"/>
                        <a:ea typeface="Calibri" charset="0"/>
                      </a:endParaRPr>
                    </a:p>
                  </a:txBody>
                  <a:tcPr marL="68580" marR="68580" marT="0" marB="0" anchor="ctr"/>
                </a:tc>
                <a:tc>
                  <a:txBody>
                    <a:bodyPr/>
                    <a:lstStyle/>
                    <a:p>
                      <a:pPr algn="ctr">
                        <a:spcAft>
                          <a:spcPts val="0"/>
                        </a:spcAft>
                      </a:pPr>
                      <a:r>
                        <a:rPr lang="es-ES" sz="1400">
                          <a:effectLst/>
                        </a:rPr>
                        <a:t>0.00</a:t>
                      </a:r>
                      <a:endParaRPr lang="en-US" sz="1400">
                        <a:effectLst/>
                        <a:latin typeface="+mn-lt"/>
                        <a:ea typeface="Calibri" charset="0"/>
                      </a:endParaRPr>
                    </a:p>
                  </a:txBody>
                  <a:tcPr marL="68580" marR="68580" marT="0" marB="0" anchor="ctr"/>
                </a:tc>
                <a:tc>
                  <a:txBody>
                    <a:bodyPr/>
                    <a:lstStyle/>
                    <a:p>
                      <a:pPr algn="ctr">
                        <a:spcAft>
                          <a:spcPts val="0"/>
                        </a:spcAft>
                      </a:pPr>
                      <a:r>
                        <a:rPr lang="es-ES" sz="1400">
                          <a:effectLst/>
                        </a:rPr>
                        <a:t>-180</a:t>
                      </a:r>
                      <a:endParaRPr lang="en-US" sz="1400">
                        <a:effectLst/>
                        <a:latin typeface="+mn-lt"/>
                        <a:ea typeface="Calibri" charset="0"/>
                      </a:endParaRPr>
                    </a:p>
                  </a:txBody>
                  <a:tcPr marL="68580" marR="68580" marT="0" marB="0" anchor="ctr"/>
                </a:tc>
                <a:tc>
                  <a:txBody>
                    <a:bodyPr/>
                    <a:lstStyle/>
                    <a:p>
                      <a:pPr algn="ctr">
                        <a:spcAft>
                          <a:spcPts val="0"/>
                        </a:spcAft>
                      </a:pPr>
                      <a:r>
                        <a:rPr lang="es-ES" sz="1400">
                          <a:effectLst/>
                        </a:rPr>
                        <a:t>1,056,657</a:t>
                      </a:r>
                      <a:endParaRPr lang="en-US" sz="1400">
                        <a:effectLst/>
                        <a:latin typeface="+mn-lt"/>
                        <a:ea typeface="Calibri" charset="0"/>
                      </a:endParaRPr>
                    </a:p>
                  </a:txBody>
                  <a:tcPr marL="68580" marR="68580" marT="0" marB="0" anchor="ctr"/>
                </a:tc>
                <a:extLst>
                  <a:ext uri="{0D108BD9-81ED-4DB2-BD59-A6C34878D82A}">
                    <a16:rowId xmlns:a16="http://schemas.microsoft.com/office/drawing/2014/main" val="10003"/>
                  </a:ext>
                </a:extLst>
              </a:tr>
              <a:tr h="372322">
                <a:tc vMerge="1">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US" sz="1600" dirty="0">
                        <a:effectLst/>
                        <a:latin typeface="Times New Roman" charset="0"/>
                        <a:ea typeface="Calibri" charset="0"/>
                      </a:endParaRPr>
                    </a:p>
                  </a:txBody>
                  <a:tcPr marL="68580" marR="68580" marT="0" marB="0" anchor="ctr"/>
                </a:tc>
                <a:tc>
                  <a:txBody>
                    <a:bodyPr/>
                    <a:lstStyle/>
                    <a:p>
                      <a:pPr algn="just">
                        <a:spcAft>
                          <a:spcPts val="0"/>
                        </a:spcAft>
                      </a:pPr>
                      <a:r>
                        <a:rPr lang="es-ES" sz="1400">
                          <a:effectLst/>
                        </a:rPr>
                        <a:t>ATT</a:t>
                      </a:r>
                      <a:endParaRPr lang="en-US" sz="1400">
                        <a:effectLst/>
                        <a:latin typeface="+mn-lt"/>
                        <a:ea typeface="Calibri" charset="0"/>
                      </a:endParaRPr>
                    </a:p>
                  </a:txBody>
                  <a:tcPr marL="68580" marR="68580" marT="0" marB="0" anchor="ctr"/>
                </a:tc>
                <a:tc>
                  <a:txBody>
                    <a:bodyPr/>
                    <a:lstStyle/>
                    <a:p>
                      <a:pPr algn="ctr">
                        <a:spcAft>
                          <a:spcPts val="0"/>
                        </a:spcAft>
                      </a:pPr>
                      <a:r>
                        <a:rPr lang="es-ES" sz="1400" dirty="0">
                          <a:effectLst/>
                        </a:rPr>
                        <a:t>67%</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dirty="0">
                          <a:effectLst/>
                        </a:rPr>
                        <a:t>78%</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a:effectLst/>
                        </a:rPr>
                        <a:t>-11%</a:t>
                      </a:r>
                      <a:endParaRPr lang="en-US" sz="1400">
                        <a:effectLst/>
                        <a:latin typeface="+mn-lt"/>
                        <a:ea typeface="Calibri" charset="0"/>
                      </a:endParaRPr>
                    </a:p>
                  </a:txBody>
                  <a:tcPr marL="68580" marR="68580" marT="0" marB="0" anchor="ctr"/>
                </a:tc>
                <a:tc>
                  <a:txBody>
                    <a:bodyPr/>
                    <a:lstStyle/>
                    <a:p>
                      <a:pPr algn="ctr">
                        <a:spcAft>
                          <a:spcPts val="0"/>
                        </a:spcAft>
                      </a:pPr>
                      <a:r>
                        <a:rPr lang="es-ES" sz="1400">
                          <a:effectLst/>
                        </a:rPr>
                        <a:t>0.01</a:t>
                      </a:r>
                      <a:endParaRPr lang="en-US" sz="1400">
                        <a:effectLst/>
                        <a:latin typeface="+mn-lt"/>
                        <a:ea typeface="Calibri" charset="0"/>
                      </a:endParaRPr>
                    </a:p>
                  </a:txBody>
                  <a:tcPr marL="68580" marR="68580" marT="0" marB="0" anchor="ctr"/>
                </a:tc>
                <a:tc>
                  <a:txBody>
                    <a:bodyPr/>
                    <a:lstStyle/>
                    <a:p>
                      <a:pPr algn="ctr">
                        <a:spcAft>
                          <a:spcPts val="0"/>
                        </a:spcAft>
                      </a:pPr>
                      <a:r>
                        <a:rPr lang="es-ES" sz="1400">
                          <a:effectLst/>
                        </a:rPr>
                        <a:t>-13.9</a:t>
                      </a:r>
                      <a:endParaRPr lang="en-US" sz="1400">
                        <a:effectLst/>
                        <a:latin typeface="+mn-lt"/>
                        <a:ea typeface="Calibri" charset="0"/>
                      </a:endParaRPr>
                    </a:p>
                  </a:txBody>
                  <a:tcPr marL="68580" marR="68580" marT="0" marB="0" anchor="ctr"/>
                </a:tc>
                <a:tc>
                  <a:txBody>
                    <a:bodyPr/>
                    <a:lstStyle/>
                    <a:p>
                      <a:pPr algn="ctr">
                        <a:spcAft>
                          <a:spcPts val="0"/>
                        </a:spcAft>
                      </a:pPr>
                      <a:r>
                        <a:rPr lang="es-ES" sz="1400" dirty="0">
                          <a:effectLst/>
                        </a:rPr>
                        <a:t>1,059,064</a:t>
                      </a:r>
                      <a:endParaRPr lang="en-US" sz="1400" dirty="0">
                        <a:effectLst/>
                        <a:latin typeface="+mn-lt"/>
                        <a:ea typeface="Calibri" charset="0"/>
                      </a:endParaRPr>
                    </a:p>
                  </a:txBody>
                  <a:tcPr marL="68580" marR="68580" marT="0" marB="0" anchor="ctr"/>
                </a:tc>
                <a:extLst>
                  <a:ext uri="{0D108BD9-81ED-4DB2-BD59-A6C34878D82A}">
                    <a16:rowId xmlns:a16="http://schemas.microsoft.com/office/drawing/2014/main" val="10004"/>
                  </a:ext>
                </a:extLst>
              </a:tr>
              <a:tr h="372322">
                <a:tc rowSpan="2">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400" b="0" kern="1200" dirty="0">
                          <a:effectLst/>
                        </a:rPr>
                        <a:t>Sensación de pobreza en los trabajadores de las</a:t>
                      </a:r>
                      <a:r>
                        <a:rPr lang="es-ES" sz="1400" b="0" kern="1200" baseline="0" dirty="0">
                          <a:effectLst/>
                        </a:rPr>
                        <a:t> UPA</a:t>
                      </a:r>
                      <a:endParaRPr lang="en-US" sz="1400" b="0" dirty="0">
                        <a:effectLst/>
                        <a:latin typeface="+mn-lt"/>
                        <a:ea typeface="Calibri" charset="0"/>
                      </a:endParaRPr>
                    </a:p>
                  </a:txBody>
                  <a:tcPr marL="68580" marR="68580" marT="0" marB="0" anchor="ctr"/>
                </a:tc>
                <a:tc>
                  <a:txBody>
                    <a:bodyPr/>
                    <a:lstStyle/>
                    <a:p>
                      <a:pPr algn="just">
                        <a:spcAft>
                          <a:spcPts val="0"/>
                        </a:spcAft>
                      </a:pPr>
                      <a:r>
                        <a:rPr lang="es-ES" sz="1400">
                          <a:effectLst/>
                        </a:rPr>
                        <a:t>Bruta</a:t>
                      </a:r>
                      <a:endParaRPr lang="en-US" sz="1400">
                        <a:effectLst/>
                        <a:latin typeface="+mn-lt"/>
                        <a:ea typeface="Calibri" charset="0"/>
                      </a:endParaRPr>
                    </a:p>
                  </a:txBody>
                  <a:tcPr marL="68580" marR="68580" marT="0" marB="0" anchor="ctr"/>
                </a:tc>
                <a:tc>
                  <a:txBody>
                    <a:bodyPr/>
                    <a:lstStyle/>
                    <a:p>
                      <a:pPr algn="ctr">
                        <a:spcAft>
                          <a:spcPts val="0"/>
                        </a:spcAft>
                      </a:pPr>
                      <a:r>
                        <a:rPr lang="es-ES" sz="1400" spc="-100" dirty="0">
                          <a:effectLst/>
                        </a:rPr>
                        <a:t>71.%</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spc="-100" dirty="0">
                          <a:effectLst/>
                        </a:rPr>
                        <a:t>49%</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spc="-100" dirty="0">
                          <a:effectLst/>
                        </a:rPr>
                        <a:t>22%</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spc="-100" dirty="0">
                          <a:effectLst/>
                        </a:rPr>
                        <a:t>0.002</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spc="-100">
                          <a:effectLst/>
                        </a:rPr>
                        <a:t>139.75</a:t>
                      </a:r>
                      <a:endParaRPr lang="en-US" sz="1400">
                        <a:effectLst/>
                        <a:latin typeface="+mn-lt"/>
                        <a:ea typeface="Calibri" charset="0"/>
                      </a:endParaRPr>
                    </a:p>
                  </a:txBody>
                  <a:tcPr marL="68580" marR="68580" marT="0" marB="0" anchor="ctr"/>
                </a:tc>
                <a:tc>
                  <a:txBody>
                    <a:bodyPr/>
                    <a:lstStyle/>
                    <a:p>
                      <a:pPr algn="ctr">
                        <a:spcAft>
                          <a:spcPts val="0"/>
                        </a:spcAft>
                      </a:pPr>
                      <a:r>
                        <a:rPr lang="es-ES" sz="1400" spc="-100" dirty="0">
                          <a:effectLst/>
                        </a:rPr>
                        <a:t>725,223</a:t>
                      </a:r>
                      <a:endParaRPr lang="en-US" sz="1400" dirty="0">
                        <a:effectLst/>
                        <a:latin typeface="+mn-lt"/>
                        <a:ea typeface="Calibri" charset="0"/>
                      </a:endParaRPr>
                    </a:p>
                  </a:txBody>
                  <a:tcPr marL="68580" marR="68580" marT="0" marB="0" anchor="ctr"/>
                </a:tc>
                <a:extLst>
                  <a:ext uri="{0D108BD9-81ED-4DB2-BD59-A6C34878D82A}">
                    <a16:rowId xmlns:a16="http://schemas.microsoft.com/office/drawing/2014/main" val="10005"/>
                  </a:ext>
                </a:extLst>
              </a:tr>
              <a:tr h="372322">
                <a:tc vMerge="1">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US" sz="1600" dirty="0">
                        <a:effectLst/>
                        <a:latin typeface="Times New Roman" charset="0"/>
                        <a:ea typeface="Calibri" charset="0"/>
                      </a:endParaRPr>
                    </a:p>
                  </a:txBody>
                  <a:tcPr marL="68580" marR="68580" marT="0" marB="0" anchor="ctr"/>
                </a:tc>
                <a:tc>
                  <a:txBody>
                    <a:bodyPr/>
                    <a:lstStyle/>
                    <a:p>
                      <a:pPr algn="just">
                        <a:spcAft>
                          <a:spcPts val="0"/>
                        </a:spcAft>
                      </a:pPr>
                      <a:r>
                        <a:rPr lang="es-ES" sz="1400">
                          <a:effectLst/>
                        </a:rPr>
                        <a:t>ATT</a:t>
                      </a:r>
                      <a:endParaRPr lang="en-US" sz="1400">
                        <a:effectLst/>
                        <a:latin typeface="+mn-lt"/>
                        <a:ea typeface="Calibri" charset="0"/>
                      </a:endParaRPr>
                    </a:p>
                  </a:txBody>
                  <a:tcPr marL="68580" marR="68580" marT="0" marB="0" anchor="ctr"/>
                </a:tc>
                <a:tc>
                  <a:txBody>
                    <a:bodyPr/>
                    <a:lstStyle/>
                    <a:p>
                      <a:pPr algn="ctr">
                        <a:spcAft>
                          <a:spcPts val="0"/>
                        </a:spcAft>
                      </a:pPr>
                      <a:r>
                        <a:rPr lang="es-ES" sz="1400" spc="-100" dirty="0">
                          <a:effectLst/>
                        </a:rPr>
                        <a:t>71.%</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spc="-100" dirty="0">
                          <a:effectLst/>
                        </a:rPr>
                        <a:t>60%</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spc="-100" dirty="0">
                          <a:effectLst/>
                        </a:rPr>
                        <a:t>11.%</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spc="-100" dirty="0">
                          <a:effectLst/>
                        </a:rPr>
                        <a:t>0.003</a:t>
                      </a:r>
                      <a:endParaRPr lang="en-US" sz="1400" dirty="0">
                        <a:effectLst/>
                        <a:latin typeface="+mn-lt"/>
                        <a:ea typeface="Calibri" charset="0"/>
                      </a:endParaRPr>
                    </a:p>
                  </a:txBody>
                  <a:tcPr marL="68580" marR="68580" marT="0" marB="0" anchor="ctr"/>
                </a:tc>
                <a:tc>
                  <a:txBody>
                    <a:bodyPr/>
                    <a:lstStyle/>
                    <a:p>
                      <a:pPr algn="ctr">
                        <a:spcAft>
                          <a:spcPts val="0"/>
                        </a:spcAft>
                      </a:pPr>
                      <a:r>
                        <a:rPr lang="es-ES" sz="1400" spc="-100">
                          <a:effectLst/>
                        </a:rPr>
                        <a:t>38.54</a:t>
                      </a:r>
                      <a:endParaRPr lang="en-US" sz="1400">
                        <a:effectLst/>
                        <a:latin typeface="+mn-lt"/>
                        <a:ea typeface="Calibri" charset="0"/>
                      </a:endParaRPr>
                    </a:p>
                  </a:txBody>
                  <a:tcPr marL="68580" marR="68580" marT="0" marB="0" anchor="ctr"/>
                </a:tc>
                <a:tc>
                  <a:txBody>
                    <a:bodyPr/>
                    <a:lstStyle/>
                    <a:p>
                      <a:pPr algn="ctr">
                        <a:spcAft>
                          <a:spcPts val="0"/>
                        </a:spcAft>
                      </a:pPr>
                      <a:r>
                        <a:rPr lang="es-ES" sz="1400" spc="-100" dirty="0">
                          <a:effectLst/>
                        </a:rPr>
                        <a:t>725,151</a:t>
                      </a:r>
                      <a:endParaRPr lang="en-US" sz="1400" dirty="0">
                        <a:effectLst/>
                        <a:latin typeface="+mn-lt"/>
                        <a:ea typeface="Calibri" charset="0"/>
                      </a:endParaRPr>
                    </a:p>
                  </a:txBody>
                  <a:tcPr marL="68580" marR="68580" marT="0" marB="0" anchor="ctr"/>
                </a:tc>
                <a:extLst>
                  <a:ext uri="{0D108BD9-81ED-4DB2-BD59-A6C34878D82A}">
                    <a16:rowId xmlns:a16="http://schemas.microsoft.com/office/drawing/2014/main" val="10006"/>
                  </a:ext>
                </a:extLst>
              </a:tr>
              <a:tr h="372322">
                <a:tc rowSpan="2">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400" b="0" kern="1200" dirty="0">
                          <a:effectLst/>
                        </a:rPr>
                        <a:t>Satisfacción con el barrio</a:t>
                      </a:r>
                      <a:r>
                        <a:rPr lang="en-US" sz="1400" b="0" dirty="0">
                          <a:effectLst/>
                        </a:rPr>
                        <a:t> </a:t>
                      </a:r>
                      <a:endParaRPr lang="en-US" sz="1400" b="0" dirty="0">
                        <a:latin typeface="+mn-lt"/>
                      </a:endParaRPr>
                    </a:p>
                  </a:txBody>
                  <a:tcPr marL="68580" marR="68580" marT="0" marB="0" anchor="ctr"/>
                </a:tc>
                <a:tc>
                  <a:txBody>
                    <a:bodyPr/>
                    <a:lstStyle/>
                    <a:p>
                      <a:pPr algn="just">
                        <a:spcAft>
                          <a:spcPts val="0"/>
                        </a:spcAft>
                      </a:pPr>
                      <a:r>
                        <a:rPr lang="es-ES" sz="1400">
                          <a:effectLst/>
                        </a:rPr>
                        <a:t>Bruta</a:t>
                      </a:r>
                      <a:endParaRPr lang="en-US" sz="1400">
                        <a:effectLst/>
                        <a:latin typeface="+mn-lt"/>
                        <a:ea typeface="Calibri" charset="0"/>
                      </a:endParaRPr>
                    </a:p>
                  </a:txBody>
                  <a:tcPr marL="68580" marR="68580" marT="0" marB="0" anchor="ctr"/>
                </a:tc>
                <a:tc>
                  <a:txBody>
                    <a:bodyPr/>
                    <a:lstStyle/>
                    <a:p>
                      <a:pPr algn="ctr">
                        <a:spcAft>
                          <a:spcPts val="0"/>
                        </a:spcAft>
                      </a:pPr>
                      <a:r>
                        <a:rPr lang="en-US" sz="1400" dirty="0">
                          <a:effectLst/>
                        </a:rPr>
                        <a:t>6.7</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dirty="0">
                          <a:effectLst/>
                        </a:rPr>
                        <a:t>7.6</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dirty="0">
                          <a:effectLst/>
                        </a:rPr>
                        <a:t>-0.9</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dirty="0">
                          <a:effectLst/>
                        </a:rPr>
                        <a:t>0.18</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a:effectLst/>
                        </a:rPr>
                        <a:t>-4.94</a:t>
                      </a:r>
                      <a:endParaRPr lang="en-US" sz="1400">
                        <a:effectLst/>
                        <a:latin typeface="+mn-lt"/>
                        <a:ea typeface="Calibri" charset="0"/>
                      </a:endParaRPr>
                    </a:p>
                  </a:txBody>
                  <a:tcPr marL="68580" marR="68580" marT="0" marB="0" anchor="ctr"/>
                </a:tc>
                <a:tc>
                  <a:txBody>
                    <a:bodyPr/>
                    <a:lstStyle/>
                    <a:p>
                      <a:pPr algn="ctr">
                        <a:spcAft>
                          <a:spcPts val="0"/>
                        </a:spcAft>
                      </a:pPr>
                      <a:r>
                        <a:rPr lang="en-US" sz="1400" dirty="0">
                          <a:effectLst/>
                        </a:rPr>
                        <a:t>1,471</a:t>
                      </a:r>
                      <a:endParaRPr lang="en-US" sz="1400" dirty="0">
                        <a:effectLst/>
                        <a:latin typeface="+mn-lt"/>
                        <a:ea typeface="Calibri" charset="0"/>
                      </a:endParaRPr>
                    </a:p>
                  </a:txBody>
                  <a:tcPr marL="68580" marR="68580" marT="0" marB="0" anchor="ctr"/>
                </a:tc>
                <a:extLst>
                  <a:ext uri="{0D108BD9-81ED-4DB2-BD59-A6C34878D82A}">
                    <a16:rowId xmlns:a16="http://schemas.microsoft.com/office/drawing/2014/main" val="10007"/>
                  </a:ext>
                </a:extLst>
              </a:tr>
              <a:tr h="372322">
                <a:tc vMerge="1">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US" sz="1600" dirty="0">
                        <a:effectLst/>
                        <a:latin typeface="Times New Roman" charset="0"/>
                        <a:ea typeface="Calibri" charset="0"/>
                      </a:endParaRPr>
                    </a:p>
                  </a:txBody>
                  <a:tcPr marL="68580" marR="68580" marT="0" marB="0" anchor="ctr"/>
                </a:tc>
                <a:tc>
                  <a:txBody>
                    <a:bodyPr/>
                    <a:lstStyle/>
                    <a:p>
                      <a:pPr algn="just">
                        <a:spcAft>
                          <a:spcPts val="0"/>
                        </a:spcAft>
                      </a:pPr>
                      <a:r>
                        <a:rPr lang="es-ES" sz="1400">
                          <a:effectLst/>
                        </a:rPr>
                        <a:t>ATT</a:t>
                      </a:r>
                      <a:endParaRPr lang="en-US" sz="1400">
                        <a:effectLst/>
                        <a:latin typeface="+mn-lt"/>
                        <a:ea typeface="Calibri" charset="0"/>
                      </a:endParaRPr>
                    </a:p>
                  </a:txBody>
                  <a:tcPr marL="68580" marR="68580" marT="0" marB="0" anchor="ctr"/>
                </a:tc>
                <a:tc>
                  <a:txBody>
                    <a:bodyPr/>
                    <a:lstStyle/>
                    <a:p>
                      <a:pPr algn="ctr">
                        <a:spcAft>
                          <a:spcPts val="0"/>
                        </a:spcAft>
                      </a:pPr>
                      <a:r>
                        <a:rPr lang="en-US" sz="1400" dirty="0">
                          <a:effectLst/>
                        </a:rPr>
                        <a:t>6.7</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dirty="0">
                          <a:effectLst/>
                        </a:rPr>
                        <a:t>7.4</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dirty="0">
                          <a:effectLst/>
                        </a:rPr>
                        <a:t>-0.6</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dirty="0">
                          <a:effectLst/>
                        </a:rPr>
                        <a:t>0.22</a:t>
                      </a:r>
                      <a:endParaRPr lang="en-US" sz="1400" dirty="0">
                        <a:effectLst/>
                        <a:latin typeface="+mn-lt"/>
                        <a:ea typeface="Calibri" charset="0"/>
                      </a:endParaRPr>
                    </a:p>
                  </a:txBody>
                  <a:tcPr marL="68580" marR="68580" marT="0" marB="0" anchor="ctr"/>
                </a:tc>
                <a:tc>
                  <a:txBody>
                    <a:bodyPr/>
                    <a:lstStyle/>
                    <a:p>
                      <a:pPr algn="ctr">
                        <a:spcAft>
                          <a:spcPts val="0"/>
                        </a:spcAft>
                      </a:pPr>
                      <a:r>
                        <a:rPr lang="en-US" sz="1400">
                          <a:effectLst/>
                        </a:rPr>
                        <a:t>-2.85</a:t>
                      </a:r>
                      <a:endParaRPr lang="en-US" sz="1400">
                        <a:effectLst/>
                        <a:latin typeface="+mn-lt"/>
                        <a:ea typeface="Calibri" charset="0"/>
                      </a:endParaRPr>
                    </a:p>
                  </a:txBody>
                  <a:tcPr marL="68580" marR="68580" marT="0" marB="0" anchor="ctr"/>
                </a:tc>
                <a:tc>
                  <a:txBody>
                    <a:bodyPr/>
                    <a:lstStyle/>
                    <a:p>
                      <a:pPr algn="ctr">
                        <a:spcAft>
                          <a:spcPts val="0"/>
                        </a:spcAft>
                      </a:pPr>
                      <a:r>
                        <a:rPr lang="en-US" sz="1400" dirty="0">
                          <a:effectLst/>
                        </a:rPr>
                        <a:t>1,471</a:t>
                      </a:r>
                      <a:endParaRPr lang="en-US" sz="1400" dirty="0">
                        <a:effectLst/>
                        <a:latin typeface="+mn-lt"/>
                        <a:ea typeface="Calibri" charset="0"/>
                      </a:endParaRPr>
                    </a:p>
                  </a:txBody>
                  <a:tcPr marL="68580" marR="68580" marT="0" marB="0" anchor="ctr"/>
                </a:tc>
                <a:extLst>
                  <a:ext uri="{0D108BD9-81ED-4DB2-BD59-A6C34878D82A}">
                    <a16:rowId xmlns:a16="http://schemas.microsoft.com/office/drawing/2014/main" val="10008"/>
                  </a:ext>
                </a:extLst>
              </a:tr>
            </a:tbl>
          </a:graphicData>
        </a:graphic>
      </p:graphicFrame>
      <p:sp>
        <p:nvSpPr>
          <p:cNvPr id="6" name="TextBox 5"/>
          <p:cNvSpPr txBox="1"/>
          <p:nvPr/>
        </p:nvSpPr>
        <p:spPr>
          <a:xfrm>
            <a:off x="382773" y="1068568"/>
            <a:ext cx="10666866" cy="1378480"/>
          </a:xfrm>
          <a:prstGeom prst="rect">
            <a:avLst/>
          </a:prstGeom>
          <a:solidFill>
            <a:schemeClr val="bg1"/>
          </a:solidFill>
          <a:ln>
            <a:noFill/>
          </a:ln>
        </p:spPr>
        <p:txBody>
          <a:bodyPr wrap="square" rtlCol="0">
            <a:noAutofit/>
          </a:bodyPr>
          <a:lstStyle/>
          <a:p>
            <a:pPr marL="285750" indent="-285750">
              <a:buFont typeface="Arial" charset="0"/>
              <a:buChar char="•"/>
            </a:pPr>
            <a:r>
              <a:rPr lang="es-ES" sz="2000" dirty="0"/>
              <a:t>Los trabajadores formales tienen una mejor calidad del trabajo en el sentido de que derivan más satisfacción y estabilidad de sus actividades diarias. </a:t>
            </a:r>
          </a:p>
          <a:p>
            <a:pPr marL="285750" indent="-285750">
              <a:buFont typeface="Arial" charset="0"/>
              <a:buChar char="•"/>
            </a:pPr>
            <a:endParaRPr lang="es-ES" sz="900" dirty="0"/>
          </a:p>
          <a:p>
            <a:pPr marL="285750" indent="-285750">
              <a:buFont typeface="Arial" charset="0"/>
              <a:buChar char="•"/>
            </a:pPr>
            <a:r>
              <a:rPr lang="es-ES" sz="2000" dirty="0"/>
              <a:t>Los trabajadores de las UPAS formales se sienten menos pobres, y los habitantes de los barrios de origen formal se sienten más satisfechos con el barrio. </a:t>
            </a:r>
            <a:endParaRPr lang="en-US" sz="2000" dirty="0"/>
          </a:p>
        </p:txBody>
      </p:sp>
    </p:spTree>
    <p:extLst>
      <p:ext uri="{BB962C8B-B14F-4D97-AF65-F5344CB8AC3E}">
        <p14:creationId xmlns:p14="http://schemas.microsoft.com/office/powerpoint/2010/main" val="2050577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11124806" cy="5545667"/>
          </a:xfrm>
        </p:spPr>
        <p:txBody>
          <a:bodyPr anchor="ctr">
            <a:normAutofit/>
          </a:bodyPr>
          <a:lstStyle/>
          <a:p>
            <a:pPr algn="ctr"/>
            <a:r>
              <a:rPr lang="en-US" dirty="0">
                <a:solidFill>
                  <a:schemeClr val="bg1"/>
                </a:solidFill>
              </a:rPr>
              <a:t>6. </a:t>
            </a:r>
            <a:r>
              <a:rPr lang="en-US" dirty="0" err="1">
                <a:solidFill>
                  <a:schemeClr val="bg1"/>
                </a:solidFill>
              </a:rPr>
              <a:t>Conclusiones</a:t>
            </a:r>
            <a:endParaRPr lang="en-US" dirty="0">
              <a:solidFill>
                <a:schemeClr val="bg1"/>
              </a:solidFill>
            </a:endParaRPr>
          </a:p>
        </p:txBody>
      </p:sp>
    </p:spTree>
    <p:extLst>
      <p:ext uri="{BB962C8B-B14F-4D97-AF65-F5344CB8AC3E}">
        <p14:creationId xmlns:p14="http://schemas.microsoft.com/office/powerpoint/2010/main" val="884461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07" y="109944"/>
            <a:ext cx="10515600" cy="1325563"/>
          </a:xfrm>
        </p:spPr>
        <p:txBody>
          <a:bodyPr/>
          <a:lstStyle/>
          <a:p>
            <a:r>
              <a:rPr lang="es-ES_tradnl" dirty="0">
                <a:solidFill>
                  <a:schemeClr val="accent1"/>
                </a:solidFill>
              </a:rPr>
              <a:t>Conclusiones generales</a:t>
            </a:r>
          </a:p>
        </p:txBody>
      </p:sp>
      <p:sp>
        <p:nvSpPr>
          <p:cNvPr id="3" name="Content Placeholder 2"/>
          <p:cNvSpPr>
            <a:spLocks noGrp="1"/>
          </p:cNvSpPr>
          <p:nvPr>
            <p:ph idx="1"/>
          </p:nvPr>
        </p:nvSpPr>
        <p:spPr>
          <a:xfrm>
            <a:off x="531628" y="1435507"/>
            <a:ext cx="11089758" cy="4774019"/>
          </a:xfrm>
        </p:spPr>
        <p:txBody>
          <a:bodyPr>
            <a:normAutofit/>
          </a:bodyPr>
          <a:lstStyle/>
          <a:p>
            <a:pPr algn="just"/>
            <a:r>
              <a:rPr lang="es-ES" dirty="0"/>
              <a:t>La informalidad laboral, empresarial y ambiental en Colombia es alta, particularmente en el sector de agricultura. </a:t>
            </a:r>
          </a:p>
          <a:p>
            <a:pPr algn="just"/>
            <a:r>
              <a:rPr lang="es-ES" dirty="0"/>
              <a:t>La informalidad funciona como una escalera donde los eslabones son la normativa empresarial, la laboral, y por último, la ambiental; que se refleja en alta correlación entre medidas. En el carbón, la informalidad laboral cumple un papel primordial. </a:t>
            </a:r>
          </a:p>
          <a:p>
            <a:pPr algn="just"/>
            <a:r>
              <a:rPr lang="es-ES" dirty="0"/>
              <a:t>Los resultados confirman una relación positiva pero moderada entre formalidad y las variables ambientales. </a:t>
            </a:r>
          </a:p>
          <a:p>
            <a:pPr algn="just"/>
            <a:r>
              <a:rPr lang="es-ES" dirty="0"/>
              <a:t>Intuitivamente, la informalidad es la que causa un mejor comportamiento ambiental lo que sugiere que la formalización es una política efectiva para controlar lograr un mejor desempeño ambiental. </a:t>
            </a:r>
            <a:endParaRPr lang="en-US" dirty="0"/>
          </a:p>
          <a:p>
            <a:pPr algn="just"/>
            <a:endParaRPr lang="es-ES_tradnl" dirty="0"/>
          </a:p>
        </p:txBody>
      </p:sp>
    </p:spTree>
    <p:extLst>
      <p:ext uri="{BB962C8B-B14F-4D97-AF65-F5344CB8AC3E}">
        <p14:creationId xmlns:p14="http://schemas.microsoft.com/office/powerpoint/2010/main" val="1038751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109945"/>
            <a:ext cx="11873023" cy="910782"/>
          </a:xfrm>
        </p:spPr>
        <p:txBody>
          <a:bodyPr/>
          <a:lstStyle/>
          <a:p>
            <a:r>
              <a:rPr lang="es-ES_tradnl">
                <a:solidFill>
                  <a:schemeClr val="accent1"/>
                </a:solidFill>
              </a:rPr>
              <a:t>Conclusiones para </a:t>
            </a:r>
            <a:r>
              <a:rPr lang="es-ES_tradnl" dirty="0">
                <a:solidFill>
                  <a:schemeClr val="accent1"/>
                </a:solidFill>
              </a:rPr>
              <a:t>estrategia de formalización</a:t>
            </a:r>
          </a:p>
        </p:txBody>
      </p:sp>
      <p:sp>
        <p:nvSpPr>
          <p:cNvPr id="3" name="Content Placeholder 2"/>
          <p:cNvSpPr>
            <a:spLocks noGrp="1"/>
          </p:cNvSpPr>
          <p:nvPr>
            <p:ph idx="1"/>
          </p:nvPr>
        </p:nvSpPr>
        <p:spPr>
          <a:xfrm>
            <a:off x="404037" y="932489"/>
            <a:ext cx="11344939" cy="4755928"/>
          </a:xfrm>
        </p:spPr>
        <p:txBody>
          <a:bodyPr>
            <a:noAutofit/>
          </a:bodyPr>
          <a:lstStyle/>
          <a:p>
            <a:r>
              <a:rPr lang="es-ES" sz="2400" b="1" dirty="0"/>
              <a:t>Educación</a:t>
            </a:r>
            <a:r>
              <a:rPr lang="es-ES" sz="2400" dirty="0"/>
              <a:t>. La inclusión del componente ambiental en el currículo indicativo de ciencias naturales es una prioridad</a:t>
            </a:r>
          </a:p>
          <a:p>
            <a:r>
              <a:rPr lang="es-ES" sz="2400" b="1" dirty="0"/>
              <a:t>Asociaciones y gremios</a:t>
            </a:r>
            <a:r>
              <a:rPr lang="es-ES" sz="2400" dirty="0"/>
              <a:t>: canal efectivo para la difusión de buenas prácticas ambientales </a:t>
            </a:r>
          </a:p>
          <a:p>
            <a:r>
              <a:rPr lang="es-ES" sz="2400" b="1" dirty="0"/>
              <a:t>Prelación al objetivo ambiental </a:t>
            </a:r>
            <a:r>
              <a:rPr lang="es-ES" sz="2400" dirty="0"/>
              <a:t>sobre el de formalización en la agricultura (productores informales declaran recibir incluso más capacitación que los formales)</a:t>
            </a:r>
          </a:p>
          <a:p>
            <a:r>
              <a:rPr lang="es-ES" sz="2400" b="1" dirty="0"/>
              <a:t>Subsidiar la implementación y difusión de prácticas de alto impacto ambiental con bajo nivel de sofisticación</a:t>
            </a:r>
          </a:p>
          <a:p>
            <a:r>
              <a:rPr lang="es-ES" sz="2400" b="1" dirty="0"/>
              <a:t>Uso del mercurio y el cianuro: </a:t>
            </a:r>
            <a:r>
              <a:rPr lang="es-ES" sz="2400" dirty="0"/>
              <a:t>educación, financiación de métodos más verdes de extracción (?), generación de ocupaciones alternativas para los pequeños productores artesanales (?)</a:t>
            </a:r>
          </a:p>
          <a:p>
            <a:r>
              <a:rPr lang="es-ES" sz="2400" dirty="0"/>
              <a:t>Importancia ambiental de un </a:t>
            </a:r>
            <a:r>
              <a:rPr lang="es-ES" sz="2400" b="1" dirty="0"/>
              <a:t>buen planeamiento urbano </a:t>
            </a:r>
          </a:p>
          <a:p>
            <a:r>
              <a:rPr lang="es-ES" sz="2400" b="1" dirty="0"/>
              <a:t>Mejorar acceso a servicios públicos </a:t>
            </a:r>
            <a:r>
              <a:rPr lang="es-ES" sz="2400" dirty="0"/>
              <a:t>en zonas rurales y en asentamientos informales a los servicios públicos (para evitar quemas, uso de combustibles sólidos etc.) acompañados de un mayor control ambiental sobre las empresas prestadoras de estos servicios.</a:t>
            </a:r>
          </a:p>
        </p:txBody>
      </p:sp>
    </p:spTree>
    <p:extLst>
      <p:ext uri="{BB962C8B-B14F-4D97-AF65-F5344CB8AC3E}">
        <p14:creationId xmlns:p14="http://schemas.microsoft.com/office/powerpoint/2010/main" val="1956433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7520" y="588335"/>
            <a:ext cx="7690489" cy="5545667"/>
          </a:xfrm>
        </p:spPr>
        <p:txBody>
          <a:bodyPr anchor="ctr">
            <a:normAutofit/>
          </a:bodyPr>
          <a:lstStyle/>
          <a:p>
            <a:r>
              <a:rPr lang="es-ES_tradnl" dirty="0">
                <a:solidFill>
                  <a:schemeClr val="tx1">
                    <a:lumMod val="85000"/>
                    <a:lumOff val="15000"/>
                  </a:schemeClr>
                </a:solidFill>
              </a:rPr>
              <a:t>1. La informalidad y su medición</a:t>
            </a:r>
          </a:p>
        </p:txBody>
      </p:sp>
    </p:spTree>
    <p:extLst>
      <p:ext uri="{BB962C8B-B14F-4D97-AF65-F5344CB8AC3E}">
        <p14:creationId xmlns:p14="http://schemas.microsoft.com/office/powerpoint/2010/main" val="412237768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503525" y="942242"/>
            <a:ext cx="11252288" cy="1323439"/>
          </a:xfrm>
          <a:prstGeom prst="rect">
            <a:avLst/>
          </a:prstGeom>
          <a:noFill/>
        </p:spPr>
        <p:txBody>
          <a:bodyPr wrap="square" rtlCol="0">
            <a:spAutoFit/>
          </a:bodyPr>
          <a:lstStyle/>
          <a:p>
            <a:pPr algn="just"/>
            <a:r>
              <a:rPr lang="es-ES" sz="2000" b="1" i="1" dirty="0"/>
              <a:t>Definición: </a:t>
            </a:r>
            <a:r>
              <a:rPr lang="es-ES" sz="2000" i="1" dirty="0"/>
              <a:t>firmas o individuos que realizan actividades legales y no se encuentran bajo la órbita del Estado</a:t>
            </a:r>
            <a:r>
              <a:rPr lang="es-ES_tradnl" sz="2000" i="1" dirty="0"/>
              <a:t>, </a:t>
            </a:r>
            <a:r>
              <a:rPr lang="es-ES_tradnl" sz="2000" dirty="0"/>
              <a:t>con un énfasis en incumplimiento de ciertas normas y obligaciones; lo que conlleva a que cada norma/estándar lleva implícita una medida de informalidad, que las podemos agrupar de la siguiente manera: </a:t>
            </a:r>
          </a:p>
        </p:txBody>
      </p:sp>
      <p:graphicFrame>
        <p:nvGraphicFramePr>
          <p:cNvPr id="7" name="Table 6"/>
          <p:cNvGraphicFramePr>
            <a:graphicFrameLocks noGrp="1"/>
          </p:cNvGraphicFramePr>
          <p:nvPr>
            <p:extLst>
              <p:ext uri="{D42A27DB-BD31-4B8C-83A1-F6EECF244321}">
                <p14:modId xmlns:p14="http://schemas.microsoft.com/office/powerpoint/2010/main" val="398652878"/>
              </p:ext>
            </p:extLst>
          </p:nvPr>
        </p:nvGraphicFramePr>
        <p:xfrm>
          <a:off x="453403" y="2363046"/>
          <a:ext cx="11302410" cy="4206240"/>
        </p:xfrm>
        <a:graphic>
          <a:graphicData uri="http://schemas.openxmlformats.org/drawingml/2006/table">
            <a:tbl>
              <a:tblPr firstRow="1" bandRow="1">
                <a:tableStyleId>{B301B821-A1FF-4177-AEE7-76D212191A09}</a:tableStyleId>
              </a:tblPr>
              <a:tblGrid>
                <a:gridCol w="1422188">
                  <a:extLst>
                    <a:ext uri="{9D8B030D-6E8A-4147-A177-3AD203B41FA5}">
                      <a16:colId xmlns:a16="http://schemas.microsoft.com/office/drawing/2014/main" val="20000"/>
                    </a:ext>
                  </a:extLst>
                </a:gridCol>
                <a:gridCol w="1710981">
                  <a:extLst>
                    <a:ext uri="{9D8B030D-6E8A-4147-A177-3AD203B41FA5}">
                      <a16:colId xmlns:a16="http://schemas.microsoft.com/office/drawing/2014/main" val="20001"/>
                    </a:ext>
                  </a:extLst>
                </a:gridCol>
                <a:gridCol w="8169241">
                  <a:extLst>
                    <a:ext uri="{9D8B030D-6E8A-4147-A177-3AD203B41FA5}">
                      <a16:colId xmlns:a16="http://schemas.microsoft.com/office/drawing/2014/main" val="20002"/>
                    </a:ext>
                  </a:extLst>
                </a:gridCol>
              </a:tblGrid>
              <a:tr h="365448">
                <a:tc>
                  <a:txBody>
                    <a:bodyPr/>
                    <a:lstStyle/>
                    <a:p>
                      <a:r>
                        <a:rPr lang="es-ES_tradnl" dirty="0"/>
                        <a:t>Informalidad</a:t>
                      </a:r>
                    </a:p>
                  </a:txBody>
                  <a:tcPr/>
                </a:tc>
                <a:tc>
                  <a:txBody>
                    <a:bodyPr/>
                    <a:lstStyle/>
                    <a:p>
                      <a:r>
                        <a:rPr lang="es-ES_tradnl" baseline="0" dirty="0"/>
                        <a:t>Mediciones</a:t>
                      </a:r>
                      <a:endParaRPr lang="es-ES_tradnl" dirty="0"/>
                    </a:p>
                  </a:txBody>
                  <a:tcPr/>
                </a:tc>
                <a:tc>
                  <a:txBody>
                    <a:bodyPr/>
                    <a:lstStyle/>
                    <a:p>
                      <a:r>
                        <a:rPr lang="es-ES_tradnl" dirty="0"/>
                        <a:t>Fuentes y sus limitaciones</a:t>
                      </a:r>
                    </a:p>
                  </a:txBody>
                  <a:tcPr/>
                </a:tc>
                <a:extLst>
                  <a:ext uri="{0D108BD9-81ED-4DB2-BD59-A6C34878D82A}">
                    <a16:rowId xmlns:a16="http://schemas.microsoft.com/office/drawing/2014/main" val="10000"/>
                  </a:ext>
                </a:extLst>
              </a:tr>
              <a:tr h="466184">
                <a:tc>
                  <a:txBody>
                    <a:bodyPr/>
                    <a:lstStyle/>
                    <a:p>
                      <a:r>
                        <a:rPr lang="es-ES_tradnl" dirty="0"/>
                        <a:t>Laboral</a:t>
                      </a:r>
                    </a:p>
                  </a:txBody>
                  <a:tcPr/>
                </a:tc>
                <a:tc>
                  <a:txBody>
                    <a:bodyPr/>
                    <a:lstStyle/>
                    <a:p>
                      <a:r>
                        <a:rPr lang="es-ES_tradnl" dirty="0"/>
                        <a:t>Cotización a salud/pensiones</a:t>
                      </a:r>
                    </a:p>
                  </a:txBody>
                  <a:tcPr/>
                </a:tc>
                <a:tc>
                  <a:txBody>
                    <a:bodyPr/>
                    <a:lstStyle/>
                    <a:p>
                      <a:r>
                        <a:rPr lang="es-ES_tradnl" dirty="0"/>
                        <a:t>GEIH </a:t>
                      </a:r>
                    </a:p>
                    <a:p>
                      <a:r>
                        <a:rPr lang="es-ES_tradnl" dirty="0"/>
                        <a:t>Censo</a:t>
                      </a:r>
                      <a:r>
                        <a:rPr lang="es-ES_tradnl" baseline="0" dirty="0"/>
                        <a:t> Minero (CM 2010-11) </a:t>
                      </a:r>
                      <a:r>
                        <a:rPr lang="mr-IN" baseline="0" dirty="0"/>
                        <a:t>–</a:t>
                      </a:r>
                      <a:r>
                        <a:rPr lang="es-ES_tradnl" baseline="0" dirty="0"/>
                        <a:t> pregunta no especifica # trabajadores</a:t>
                      </a:r>
                    </a:p>
                    <a:p>
                      <a:r>
                        <a:rPr lang="es-ES_tradnl" baseline="0" dirty="0"/>
                        <a:t>Censo Nacional Agropecuario (CNA 2014) </a:t>
                      </a:r>
                      <a:r>
                        <a:rPr lang="mr-IN" baseline="0" dirty="0"/>
                        <a:t>–</a:t>
                      </a:r>
                      <a:r>
                        <a:rPr lang="es-ES_tradnl" baseline="0" dirty="0"/>
                        <a:t> productores residentes</a:t>
                      </a:r>
                      <a:endParaRPr lang="es-ES_tradnl" dirty="0"/>
                    </a:p>
                  </a:txBody>
                  <a:tcPr/>
                </a:tc>
                <a:extLst>
                  <a:ext uri="{0D108BD9-81ED-4DB2-BD59-A6C34878D82A}">
                    <a16:rowId xmlns:a16="http://schemas.microsoft.com/office/drawing/2014/main" val="10001"/>
                  </a:ext>
                </a:extLst>
              </a:tr>
              <a:tr h="466184">
                <a:tc>
                  <a:txBody>
                    <a:bodyPr/>
                    <a:lstStyle/>
                    <a:p>
                      <a:r>
                        <a:rPr lang="es-ES_tradnl" dirty="0"/>
                        <a:t>Empresarial</a:t>
                      </a:r>
                    </a:p>
                  </a:txBody>
                  <a:tcPr/>
                </a:tc>
                <a:tc>
                  <a:txBody>
                    <a:bodyPr/>
                    <a:lstStyle/>
                    <a:p>
                      <a:r>
                        <a:rPr lang="es-ES_tradnl" dirty="0"/>
                        <a:t>Rut,</a:t>
                      </a:r>
                      <a:r>
                        <a:rPr lang="es-ES_tradnl" baseline="0" dirty="0"/>
                        <a:t> registro, contabilidad</a:t>
                      </a:r>
                      <a:endParaRPr lang="es-ES_tradnl" dirty="0"/>
                    </a:p>
                  </a:txBody>
                  <a:tcPr/>
                </a:tc>
                <a:tc>
                  <a:txBody>
                    <a:bodyPr/>
                    <a:lstStyle/>
                    <a:p>
                      <a:r>
                        <a:rPr lang="es-ES_tradnl" dirty="0"/>
                        <a:t>Microestablecimientos?  No representativa</a:t>
                      </a:r>
                      <a:r>
                        <a:rPr lang="es-ES_tradnl" baseline="0" dirty="0"/>
                        <a:t> </a:t>
                      </a:r>
                      <a:r>
                        <a:rPr lang="mr-IN" baseline="0" dirty="0"/>
                        <a:t>–</a:t>
                      </a:r>
                      <a:r>
                        <a:rPr lang="es-ES_tradnl" baseline="0" dirty="0"/>
                        <a:t> sectores selectivos (72% &gt; 5 años)</a:t>
                      </a:r>
                      <a:endParaRPr lang="es-ES_tradnl" dirty="0"/>
                    </a:p>
                    <a:p>
                      <a:r>
                        <a:rPr lang="es-ES_tradnl" dirty="0"/>
                        <a:t>Micronegocios? Sectores</a:t>
                      </a:r>
                      <a:r>
                        <a:rPr lang="es-ES_tradnl" baseline="0" dirty="0"/>
                        <a:t> selectivos </a:t>
                      </a:r>
                      <a:r>
                        <a:rPr lang="mr-IN" baseline="0" dirty="0"/>
                        <a:t>–</a:t>
                      </a:r>
                      <a:r>
                        <a:rPr lang="es-ES_tradnl" baseline="0" dirty="0"/>
                        <a:t> incluye oficios (75% unipersonal)</a:t>
                      </a:r>
                      <a:endParaRPr lang="es-ES_tradnl" dirty="0"/>
                    </a:p>
                    <a:p>
                      <a:r>
                        <a:rPr lang="es-ES_tradnl" dirty="0"/>
                        <a:t>GEIH</a:t>
                      </a:r>
                      <a:r>
                        <a:rPr lang="es-ES_tradnl" baseline="0" dirty="0"/>
                        <a:t> - negocios y empleadores.</a:t>
                      </a:r>
                    </a:p>
                    <a:p>
                      <a:r>
                        <a:rPr lang="es-ES_tradnl" baseline="0" dirty="0"/>
                        <a:t>Censo Minero</a:t>
                      </a:r>
                    </a:p>
                    <a:p>
                      <a:r>
                        <a:rPr lang="es-ES_tradnl" baseline="0" dirty="0"/>
                        <a:t>Censo Reciclaje Bogotá (2011-2013)</a:t>
                      </a:r>
                      <a:endParaRPr lang="es-ES_tradnl" dirty="0"/>
                    </a:p>
                  </a:txBody>
                  <a:tcPr/>
                </a:tc>
                <a:extLst>
                  <a:ext uri="{0D108BD9-81ED-4DB2-BD59-A6C34878D82A}">
                    <a16:rowId xmlns:a16="http://schemas.microsoft.com/office/drawing/2014/main" val="10002"/>
                  </a:ext>
                </a:extLst>
              </a:tr>
              <a:tr h="466184">
                <a:tc>
                  <a:txBody>
                    <a:bodyPr/>
                    <a:lstStyle/>
                    <a:p>
                      <a:r>
                        <a:rPr lang="es-ES_tradnl" dirty="0"/>
                        <a:t>Ambiental</a:t>
                      </a:r>
                    </a:p>
                  </a:txBody>
                  <a:tcPr/>
                </a:tc>
                <a:tc>
                  <a:txBody>
                    <a:bodyPr/>
                    <a:lstStyle/>
                    <a:p>
                      <a:r>
                        <a:rPr lang="es-ES_tradnl" dirty="0"/>
                        <a:t>Opera</a:t>
                      </a:r>
                      <a:r>
                        <a:rPr lang="es-ES_tradnl" baseline="0" dirty="0"/>
                        <a:t> sin licencia, no registra actividad</a:t>
                      </a:r>
                      <a:endParaRPr lang="es-ES_tradnl" dirty="0"/>
                    </a:p>
                  </a:txBody>
                  <a:tcPr/>
                </a:tc>
                <a:tc>
                  <a:txBody>
                    <a:bodyPr/>
                    <a:lstStyle/>
                    <a:p>
                      <a:r>
                        <a:rPr lang="es-ES_tradnl" dirty="0"/>
                        <a:t>CM:</a:t>
                      </a:r>
                      <a:r>
                        <a:rPr lang="es-ES_tradnl" baseline="0" dirty="0"/>
                        <a:t> Licencia ambiental</a:t>
                      </a:r>
                    </a:p>
                    <a:p>
                      <a:r>
                        <a:rPr lang="es-ES_tradnl" baseline="0" dirty="0"/>
                        <a:t>CNA: Actividades de explotación en PNN (no resguardos)</a:t>
                      </a:r>
                    </a:p>
                    <a:p>
                      <a:r>
                        <a:rPr lang="es-ES_tradnl" baseline="0" dirty="0"/>
                        <a:t>IDEAM: </a:t>
                      </a:r>
                      <a:r>
                        <a:rPr lang="es-ES_tradnl" baseline="0" dirty="0" err="1"/>
                        <a:t>subregistro</a:t>
                      </a:r>
                      <a:r>
                        <a:rPr lang="es-ES_tradnl" baseline="0" dirty="0"/>
                        <a:t> de madera</a:t>
                      </a:r>
                    </a:p>
                    <a:p>
                      <a:r>
                        <a:rPr lang="es-ES_tradnl" baseline="0" dirty="0"/>
                        <a:t>Saldaña (2016): barrios de origen informal</a:t>
                      </a:r>
                    </a:p>
                    <a:p>
                      <a:r>
                        <a:rPr lang="es-ES_tradnl" baseline="0" dirty="0"/>
                        <a:t>SSPD: municipios que arrojan desechos a botaderos no autorizados, vida útil vencida</a:t>
                      </a:r>
                      <a:endParaRPr lang="es-ES_tradnl" dirty="0"/>
                    </a:p>
                  </a:txBody>
                  <a:tcPr/>
                </a:tc>
                <a:extLst>
                  <a:ext uri="{0D108BD9-81ED-4DB2-BD59-A6C34878D82A}">
                    <a16:rowId xmlns:a16="http://schemas.microsoft.com/office/drawing/2014/main" val="10003"/>
                  </a:ext>
                </a:extLst>
              </a:tr>
            </a:tbl>
          </a:graphicData>
        </a:graphic>
      </p:graphicFrame>
      <p:sp>
        <p:nvSpPr>
          <p:cNvPr id="8" name="Title 1"/>
          <p:cNvSpPr txBox="1">
            <a:spLocks/>
          </p:cNvSpPr>
          <p:nvPr/>
        </p:nvSpPr>
        <p:spPr>
          <a:xfrm>
            <a:off x="871869" y="22853"/>
            <a:ext cx="10515600" cy="919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s-ES_tradnl" sz="3600" dirty="0">
                <a:solidFill>
                  <a:schemeClr val="accent1"/>
                </a:solidFill>
              </a:rPr>
              <a:t>Definición y medición de la informalidad:</a:t>
            </a:r>
          </a:p>
        </p:txBody>
      </p:sp>
    </p:spTree>
    <p:extLst>
      <p:ext uri="{BB962C8B-B14F-4D97-AF65-F5344CB8AC3E}">
        <p14:creationId xmlns:p14="http://schemas.microsoft.com/office/powerpoint/2010/main" val="55980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18" y="85171"/>
            <a:ext cx="10515600" cy="517378"/>
          </a:xfrm>
        </p:spPr>
        <p:txBody>
          <a:bodyPr>
            <a:normAutofit fontScale="90000"/>
          </a:bodyPr>
          <a:lstStyle/>
          <a:p>
            <a:r>
              <a:rPr lang="es-ES_tradnl" dirty="0">
                <a:solidFill>
                  <a:schemeClr val="accent1"/>
                </a:solidFill>
              </a:rPr>
              <a:t>Tasas de Informalidad por sector</a:t>
            </a:r>
            <a:endParaRPr lang="es-ES_tradnl" dirty="0"/>
          </a:p>
        </p:txBody>
      </p:sp>
      <p:sp>
        <p:nvSpPr>
          <p:cNvPr id="5" name="TextBox 4"/>
          <p:cNvSpPr txBox="1"/>
          <p:nvPr/>
        </p:nvSpPr>
        <p:spPr>
          <a:xfrm>
            <a:off x="583018" y="804568"/>
            <a:ext cx="11529247" cy="1130558"/>
          </a:xfrm>
          <a:prstGeom prst="rect">
            <a:avLst/>
          </a:prstGeom>
          <a:solidFill>
            <a:schemeClr val="bg1"/>
          </a:solidFill>
          <a:ln>
            <a:noFill/>
          </a:ln>
        </p:spPr>
        <p:txBody>
          <a:bodyPr wrap="square" rtlCol="0">
            <a:noAutofit/>
          </a:bodyPr>
          <a:lstStyle/>
          <a:p>
            <a:pPr marL="285750" indent="-285750">
              <a:buFont typeface="Arial" charset="0"/>
              <a:buChar char="•"/>
            </a:pPr>
            <a:r>
              <a:rPr lang="es-ES_tradnl" sz="2000" dirty="0"/>
              <a:t>La informalidad en Colombia es alta. Particularmente sector agropecuario. </a:t>
            </a:r>
          </a:p>
          <a:p>
            <a:pPr marL="285750" indent="-285750">
              <a:buFont typeface="Arial" charset="0"/>
              <a:buChar char="•"/>
            </a:pPr>
            <a:endParaRPr lang="es-ES_tradnl" sz="500" dirty="0"/>
          </a:p>
          <a:p>
            <a:pPr marL="285750" indent="-285750">
              <a:buFont typeface="Arial" charset="0"/>
              <a:buChar char="•"/>
            </a:pPr>
            <a:r>
              <a:rPr lang="es-ES_tradnl" sz="2000" dirty="0"/>
              <a:t>La empresarial sigue un patrón similar a la laboral. La ambiental no se puede comparar entre sectores</a:t>
            </a:r>
          </a:p>
          <a:p>
            <a:pPr marL="285750" indent="-285750">
              <a:buFont typeface="Arial" charset="0"/>
              <a:buChar char="•"/>
            </a:pPr>
            <a:endParaRPr lang="es-ES_tradnl" sz="500" dirty="0"/>
          </a:p>
          <a:p>
            <a:pPr marL="285750" indent="-285750">
              <a:buFont typeface="Arial" charset="0"/>
              <a:buChar char="•"/>
            </a:pPr>
            <a:r>
              <a:rPr lang="es-ES_tradnl" sz="2000" dirty="0"/>
              <a:t>La informalidad laboral en la explotación de carbón es relativamente baja</a:t>
            </a:r>
          </a:p>
        </p:txBody>
      </p:sp>
      <p:graphicFrame>
        <p:nvGraphicFramePr>
          <p:cNvPr id="9" name="Table 8"/>
          <p:cNvGraphicFramePr>
            <a:graphicFrameLocks noGrp="1"/>
          </p:cNvGraphicFramePr>
          <p:nvPr>
            <p:extLst>
              <p:ext uri="{D42A27DB-BD31-4B8C-83A1-F6EECF244321}">
                <p14:modId xmlns:p14="http://schemas.microsoft.com/office/powerpoint/2010/main" val="1150531544"/>
              </p:ext>
            </p:extLst>
          </p:nvPr>
        </p:nvGraphicFramePr>
        <p:xfrm>
          <a:off x="209100" y="2048350"/>
          <a:ext cx="11646202" cy="4605575"/>
        </p:xfrm>
        <a:graphic>
          <a:graphicData uri="http://schemas.openxmlformats.org/drawingml/2006/table">
            <a:tbl>
              <a:tblPr firstRow="1" firstCol="1" bandRow="1">
                <a:tableStyleId>{B301B821-A1FF-4177-AEE7-76D212191A09}</a:tableStyleId>
              </a:tblPr>
              <a:tblGrid>
                <a:gridCol w="411360">
                  <a:extLst>
                    <a:ext uri="{9D8B030D-6E8A-4147-A177-3AD203B41FA5}">
                      <a16:colId xmlns:a16="http://schemas.microsoft.com/office/drawing/2014/main" val="20000"/>
                    </a:ext>
                  </a:extLst>
                </a:gridCol>
                <a:gridCol w="3111568">
                  <a:extLst>
                    <a:ext uri="{9D8B030D-6E8A-4147-A177-3AD203B41FA5}">
                      <a16:colId xmlns:a16="http://schemas.microsoft.com/office/drawing/2014/main" val="20001"/>
                    </a:ext>
                  </a:extLst>
                </a:gridCol>
                <a:gridCol w="889591">
                  <a:extLst>
                    <a:ext uri="{9D8B030D-6E8A-4147-A177-3AD203B41FA5}">
                      <a16:colId xmlns:a16="http://schemas.microsoft.com/office/drawing/2014/main" val="20002"/>
                    </a:ext>
                  </a:extLst>
                </a:gridCol>
                <a:gridCol w="889591">
                  <a:extLst>
                    <a:ext uri="{9D8B030D-6E8A-4147-A177-3AD203B41FA5}">
                      <a16:colId xmlns:a16="http://schemas.microsoft.com/office/drawing/2014/main" val="20003"/>
                    </a:ext>
                  </a:extLst>
                </a:gridCol>
                <a:gridCol w="889591">
                  <a:extLst>
                    <a:ext uri="{9D8B030D-6E8A-4147-A177-3AD203B41FA5}">
                      <a16:colId xmlns:a16="http://schemas.microsoft.com/office/drawing/2014/main" val="20004"/>
                    </a:ext>
                  </a:extLst>
                </a:gridCol>
                <a:gridCol w="889591">
                  <a:extLst>
                    <a:ext uri="{9D8B030D-6E8A-4147-A177-3AD203B41FA5}">
                      <a16:colId xmlns:a16="http://schemas.microsoft.com/office/drawing/2014/main" val="20005"/>
                    </a:ext>
                  </a:extLst>
                </a:gridCol>
                <a:gridCol w="889591">
                  <a:extLst>
                    <a:ext uri="{9D8B030D-6E8A-4147-A177-3AD203B41FA5}">
                      <a16:colId xmlns:a16="http://schemas.microsoft.com/office/drawing/2014/main" val="20006"/>
                    </a:ext>
                  </a:extLst>
                </a:gridCol>
                <a:gridCol w="889591">
                  <a:extLst>
                    <a:ext uri="{9D8B030D-6E8A-4147-A177-3AD203B41FA5}">
                      <a16:colId xmlns:a16="http://schemas.microsoft.com/office/drawing/2014/main" val="20007"/>
                    </a:ext>
                  </a:extLst>
                </a:gridCol>
                <a:gridCol w="889591">
                  <a:extLst>
                    <a:ext uri="{9D8B030D-6E8A-4147-A177-3AD203B41FA5}">
                      <a16:colId xmlns:a16="http://schemas.microsoft.com/office/drawing/2014/main" val="20008"/>
                    </a:ext>
                  </a:extLst>
                </a:gridCol>
                <a:gridCol w="889591">
                  <a:extLst>
                    <a:ext uri="{9D8B030D-6E8A-4147-A177-3AD203B41FA5}">
                      <a16:colId xmlns:a16="http://schemas.microsoft.com/office/drawing/2014/main" val="20009"/>
                    </a:ext>
                  </a:extLst>
                </a:gridCol>
                <a:gridCol w="1006546">
                  <a:extLst>
                    <a:ext uri="{9D8B030D-6E8A-4147-A177-3AD203B41FA5}">
                      <a16:colId xmlns:a16="http://schemas.microsoft.com/office/drawing/2014/main" val="20010"/>
                    </a:ext>
                  </a:extLst>
                </a:gridCol>
              </a:tblGrid>
              <a:tr h="354275">
                <a:tc rowSpan="2">
                  <a:txBody>
                    <a:bodyPr/>
                    <a:lstStyle/>
                    <a:p>
                      <a:pPr algn="ctr" rtl="0" fontAlgn="ctr"/>
                      <a:endParaRPr lang="en-US" sz="1600" b="1" i="0" u="none" strike="noStrike" dirty="0">
                        <a:solidFill>
                          <a:schemeClr val="bg1"/>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600" u="none" strike="noStrike" dirty="0" err="1">
                          <a:solidFill>
                            <a:schemeClr val="bg1"/>
                          </a:solidFill>
                          <a:effectLst/>
                        </a:rPr>
                        <a:t>Criterio</a:t>
                      </a:r>
                      <a:endParaRPr lang="en-US" sz="1600" b="1" i="0" u="none" strike="noStrike" dirty="0">
                        <a:solidFill>
                          <a:schemeClr val="bg1"/>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600" u="none" strike="noStrike" dirty="0">
                          <a:solidFill>
                            <a:schemeClr val="bg1"/>
                          </a:solidFill>
                          <a:effectLst/>
                        </a:rPr>
                        <a:t>Total</a:t>
                      </a:r>
                      <a:endParaRPr lang="en-US" sz="1600" b="1" i="0" u="none" strike="noStrike" dirty="0">
                        <a:solidFill>
                          <a:schemeClr val="bg1"/>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n-US" sz="1600" b="1" i="0" u="none" strike="noStrike" dirty="0" err="1">
                          <a:solidFill>
                            <a:srgbClr val="FFFFFF"/>
                          </a:solidFill>
                          <a:effectLst/>
                          <a:latin typeface="Calibri" charset="0"/>
                        </a:rPr>
                        <a:t>Minería</a:t>
                      </a:r>
                      <a:endParaRPr lang="en-US" sz="1600" b="1" i="0" u="none" strike="noStrike" dirty="0">
                        <a:solidFill>
                          <a:srgbClr val="FFFFFF"/>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algn="ctr" rtl="0" fontAlgn="ctr"/>
                      <a:endParaRPr lang="en-US" sz="1000" b="1" i="0" u="none" strike="noStrike" dirty="0">
                        <a:solidFill>
                          <a:srgbClr val="FFFFFF"/>
                        </a:solidFill>
                        <a:effectLst/>
                        <a:latin typeface="Calibri" charset="0"/>
                      </a:endParaRPr>
                    </a:p>
                  </a:txBody>
                  <a:tcPr marL="6044" marR="6044" marT="6044" marB="0" anchor="ctr"/>
                </a:tc>
                <a:tc hMerge="1">
                  <a:txBody>
                    <a:bodyPr/>
                    <a:lstStyle/>
                    <a:p>
                      <a:pPr algn="ctr" rtl="0" fontAlgn="ctr"/>
                      <a:endParaRPr lang="en-US" sz="1000" b="1" i="0" u="none" strike="noStrike" dirty="0">
                        <a:solidFill>
                          <a:srgbClr val="FFFFFF"/>
                        </a:solidFill>
                        <a:effectLst/>
                        <a:latin typeface="Calibri" charset="0"/>
                      </a:endParaRPr>
                    </a:p>
                  </a:txBody>
                  <a:tcPr marL="6044" marR="6044" marT="6044" marB="0" anchor="ctr"/>
                </a:tc>
                <a:tc gridSpan="2">
                  <a:txBody>
                    <a:bodyPr/>
                    <a:lstStyle/>
                    <a:p>
                      <a:pPr algn="ctr" rtl="0" fontAlgn="ctr"/>
                      <a:r>
                        <a:rPr lang="en-US" sz="1600" b="1" i="0" u="none" strike="noStrike" dirty="0">
                          <a:solidFill>
                            <a:srgbClr val="FFFFFF"/>
                          </a:solidFill>
                          <a:effectLst/>
                          <a:latin typeface="Calibri" charset="0"/>
                        </a:rPr>
                        <a:t>S. </a:t>
                      </a:r>
                      <a:r>
                        <a:rPr lang="en-US" sz="1600" b="1" i="0" u="none" strike="noStrike" dirty="0" err="1">
                          <a:solidFill>
                            <a:srgbClr val="FFFFFF"/>
                          </a:solidFill>
                          <a:effectLst/>
                          <a:latin typeface="Calibri" charset="0"/>
                        </a:rPr>
                        <a:t>Agropecuario</a:t>
                      </a:r>
                      <a:endParaRPr lang="en-US" sz="1600" b="1" i="0" u="none" strike="noStrike" dirty="0">
                        <a:solidFill>
                          <a:srgbClr val="FFFFFF"/>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algn="ctr" rtl="0" fontAlgn="ctr"/>
                      <a:endParaRPr lang="en-US" sz="1000" b="1" i="0" u="none" strike="noStrike" dirty="0">
                        <a:solidFill>
                          <a:srgbClr val="FFFFFF"/>
                        </a:solidFill>
                        <a:effectLst/>
                        <a:latin typeface="Calibri" charset="0"/>
                      </a:endParaRPr>
                    </a:p>
                  </a:txBody>
                  <a:tcPr marL="6044" marR="6044" marT="6044" marB="0" anchor="ctr"/>
                </a:tc>
                <a:tc rowSpan="2">
                  <a:txBody>
                    <a:bodyPr/>
                    <a:lstStyle/>
                    <a:p>
                      <a:pPr algn="ctr" rtl="0" fontAlgn="ctr"/>
                      <a:r>
                        <a:rPr lang="en-US" sz="1600" u="none" strike="noStrike" dirty="0">
                          <a:effectLst/>
                        </a:rPr>
                        <a:t>Const.</a:t>
                      </a:r>
                      <a:endParaRPr lang="en-US" sz="1600" b="1" i="0" u="none" strike="noStrike" dirty="0">
                        <a:solidFill>
                          <a:srgbClr val="FFFFFF"/>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n-US" sz="1600" u="none" strike="noStrike" dirty="0" err="1">
                          <a:effectLst/>
                        </a:rPr>
                        <a:t>Resid</a:t>
                      </a:r>
                      <a:r>
                        <a:rPr lang="en-US" sz="1600" u="none" strike="noStrike" dirty="0">
                          <a:effectLst/>
                        </a:rPr>
                        <a:t>.</a:t>
                      </a:r>
                      <a:endParaRPr lang="en-US" sz="1600" b="1" i="0" u="none" strike="noStrike" dirty="0">
                        <a:solidFill>
                          <a:srgbClr val="FFFFFF"/>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600" u="none" strike="noStrike" dirty="0">
                          <a:effectLst/>
                        </a:rPr>
                        <a:t>Fuente</a:t>
                      </a:r>
                      <a:endParaRPr lang="en-US" sz="1600" b="1" i="0" u="none" strike="noStrike" dirty="0">
                        <a:solidFill>
                          <a:srgbClr val="FFFFFF"/>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4275">
                <a:tc vMerge="1">
                  <a:txBody>
                    <a:bodyPr/>
                    <a:lstStyle/>
                    <a:p>
                      <a:pPr algn="ctr" rtl="0" fontAlgn="ctr"/>
                      <a:endParaRPr lang="en-US" sz="1000" b="1" i="0" u="none" strike="noStrike" dirty="0">
                        <a:solidFill>
                          <a:schemeClr val="bg1"/>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vMerge="1">
                  <a:txBody>
                    <a:bodyPr/>
                    <a:lstStyle/>
                    <a:p>
                      <a:pPr algn="ctr" rtl="0" fontAlgn="ctr"/>
                      <a:endParaRPr lang="en-US" sz="1000" b="1" i="0" u="none" strike="noStrike" dirty="0">
                        <a:solidFill>
                          <a:schemeClr val="bg1"/>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vMerge="1">
                  <a:txBody>
                    <a:bodyPr/>
                    <a:lstStyle/>
                    <a:p>
                      <a:pPr algn="ctr" rtl="0" fontAlgn="ctr"/>
                      <a:endParaRPr lang="en-US" sz="1000" b="1" i="0" u="none" strike="noStrike" dirty="0">
                        <a:solidFill>
                          <a:srgbClr val="FFFFFF"/>
                        </a:solidFill>
                        <a:effectLst/>
                        <a:latin typeface="Calibri" charset="0"/>
                      </a:endParaRPr>
                    </a:p>
                  </a:txBody>
                  <a:tcPr marL="6044" marR="6044" marT="6044" marB="0" anchor="ctr"/>
                </a:tc>
                <a:tc>
                  <a:txBody>
                    <a:bodyPr/>
                    <a:lstStyle/>
                    <a:p>
                      <a:pPr algn="ctr" rtl="0" fontAlgn="ctr"/>
                      <a:r>
                        <a:rPr lang="en-US" sz="1600" b="0" i="0" u="none" strike="noStrike" dirty="0">
                          <a:solidFill>
                            <a:schemeClr val="bg1"/>
                          </a:solidFill>
                          <a:effectLst/>
                          <a:latin typeface="+mn-lt"/>
                        </a:rPr>
                        <a:t>Total</a:t>
                      </a:r>
                      <a:endParaRPr lang="en-US" sz="1600" b="1" i="0" u="none" strike="noStrike" dirty="0">
                        <a:solidFill>
                          <a:schemeClr val="bg1"/>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600" u="none" strike="noStrike">
                          <a:solidFill>
                            <a:schemeClr val="bg1"/>
                          </a:solidFill>
                          <a:effectLst/>
                        </a:rPr>
                        <a:t>Metales</a:t>
                      </a:r>
                      <a:endParaRPr lang="en-US" sz="1600" b="1" i="0" u="none" strike="noStrike">
                        <a:solidFill>
                          <a:schemeClr val="bg1"/>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600" u="none" strike="noStrike">
                          <a:solidFill>
                            <a:schemeClr val="bg1"/>
                          </a:solidFill>
                          <a:effectLst/>
                        </a:rPr>
                        <a:t>Carbón</a:t>
                      </a:r>
                      <a:endParaRPr lang="en-US" sz="1600" b="1" i="0" u="none" strike="noStrike">
                        <a:solidFill>
                          <a:schemeClr val="bg1"/>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600" b="0" i="0" u="none" strike="noStrike" dirty="0">
                          <a:solidFill>
                            <a:schemeClr val="bg1"/>
                          </a:solidFill>
                          <a:effectLst/>
                          <a:latin typeface="+mn-lt"/>
                        </a:rPr>
                        <a:t>Total</a:t>
                      </a:r>
                      <a:endParaRPr lang="en-US" sz="1600" b="1" i="0" u="none" strike="noStrike" dirty="0">
                        <a:solidFill>
                          <a:schemeClr val="bg1"/>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600" u="none" strike="noStrike" dirty="0" err="1">
                          <a:solidFill>
                            <a:schemeClr val="bg1"/>
                          </a:solidFill>
                          <a:effectLst/>
                        </a:rPr>
                        <a:t>Silvi</a:t>
                      </a:r>
                      <a:r>
                        <a:rPr lang="en-US" sz="1600" u="none" strike="noStrike" dirty="0">
                          <a:solidFill>
                            <a:schemeClr val="bg1"/>
                          </a:solidFill>
                          <a:effectLst/>
                        </a:rPr>
                        <a:t>.</a:t>
                      </a:r>
                      <a:endParaRPr lang="en-US" sz="1600" b="1" i="0" u="none" strike="noStrike" dirty="0">
                        <a:solidFill>
                          <a:schemeClr val="bg1"/>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pPr algn="ctr" rtl="0" fontAlgn="ctr"/>
                      <a:endParaRPr lang="en-US" sz="1000" b="1" i="0" u="none" strike="noStrike" dirty="0">
                        <a:solidFill>
                          <a:srgbClr val="FFFFFF"/>
                        </a:solidFill>
                        <a:effectLst/>
                        <a:latin typeface="Calibri" charset="0"/>
                      </a:endParaRPr>
                    </a:p>
                  </a:txBody>
                  <a:tcPr marL="6044" marR="6044" marT="6044" marB="0" anchor="ctr"/>
                </a:tc>
                <a:tc vMerge="1">
                  <a:txBody>
                    <a:bodyPr/>
                    <a:lstStyle/>
                    <a:p>
                      <a:pPr algn="ctr" rtl="0" fontAlgn="ctr"/>
                      <a:endParaRPr lang="en-US" sz="1000" b="1" i="0" u="none" strike="noStrike" dirty="0">
                        <a:solidFill>
                          <a:srgbClr val="FFFFFF"/>
                        </a:solidFill>
                        <a:effectLst/>
                        <a:latin typeface="Calibri" charset="0"/>
                      </a:endParaRPr>
                    </a:p>
                  </a:txBody>
                  <a:tcPr marL="6044" marR="6044" marT="6044" marB="0" anchor="ctr"/>
                </a:tc>
                <a:tc vMerge="1">
                  <a:txBody>
                    <a:bodyPr/>
                    <a:lstStyle/>
                    <a:p>
                      <a:pPr algn="ctr" rtl="0" fontAlgn="ctr"/>
                      <a:endParaRPr lang="en-US" sz="1000" b="1" i="0" u="none" strike="noStrike" dirty="0">
                        <a:solidFill>
                          <a:srgbClr val="FFFFFF"/>
                        </a:solidFill>
                        <a:effectLst/>
                        <a:latin typeface="Calibri" charset="0"/>
                      </a:endParaRPr>
                    </a:p>
                  </a:txBody>
                  <a:tcPr marL="6044" marR="6044" marT="6044" marB="0" anchor="ctr"/>
                </a:tc>
                <a:extLst>
                  <a:ext uri="{0D108BD9-81ED-4DB2-BD59-A6C34878D82A}">
                    <a16:rowId xmlns:a16="http://schemas.microsoft.com/office/drawing/2014/main" val="10001"/>
                  </a:ext>
                </a:extLst>
              </a:tr>
              <a:tr h="354275">
                <a:tc rowSpan="3">
                  <a:txBody>
                    <a:bodyPr/>
                    <a:lstStyle/>
                    <a:p>
                      <a:pPr algn="ctr" rtl="0" fontAlgn="ctr"/>
                      <a:r>
                        <a:rPr lang="en-US" sz="1600" u="none" strike="noStrike" dirty="0" err="1">
                          <a:solidFill>
                            <a:schemeClr val="bg1"/>
                          </a:solidFill>
                          <a:effectLst/>
                        </a:rPr>
                        <a:t>Laboral</a:t>
                      </a:r>
                      <a:endParaRPr lang="en-US" sz="1600" b="1" i="0" u="none" strike="noStrike" dirty="0">
                        <a:solidFill>
                          <a:schemeClr val="bg1"/>
                        </a:solidFill>
                        <a:effectLst/>
                        <a:latin typeface="Calibri" charset="0"/>
                      </a:endParaRPr>
                    </a:p>
                  </a:txBody>
                  <a:tcPr marL="6044" marR="6044" marT="6044" marB="0" vert="vert27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rtl="0" fontAlgn="ctr"/>
                      <a:r>
                        <a:rPr lang="en-US" sz="1600" u="none" strike="noStrike" dirty="0" err="1">
                          <a:effectLst/>
                        </a:rPr>
                        <a:t>Cotizaciones</a:t>
                      </a:r>
                      <a:r>
                        <a:rPr lang="en-US" sz="1600" u="none" strike="noStrike" dirty="0">
                          <a:effectLst/>
                        </a:rPr>
                        <a:t> a </a:t>
                      </a:r>
                      <a:r>
                        <a:rPr lang="en-US" sz="1600" u="none" strike="noStrike" dirty="0" err="1">
                          <a:effectLst/>
                        </a:rPr>
                        <a:t>seguridad</a:t>
                      </a:r>
                      <a:r>
                        <a:rPr lang="en-US" sz="1600" u="none" strike="noStrike" dirty="0">
                          <a:effectLst/>
                        </a:rPr>
                        <a:t> social</a:t>
                      </a:r>
                      <a:endParaRPr lang="en-US"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dirty="0">
                          <a:effectLst/>
                        </a:rPr>
                        <a:t>63%</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dirty="0">
                          <a:effectLst/>
                        </a:rPr>
                        <a:t>40%</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dirty="0">
                          <a:effectLst/>
                        </a:rPr>
                        <a:t>85%</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dirty="0">
                          <a:effectLst/>
                        </a:rPr>
                        <a:t>12%*</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dirty="0">
                          <a:effectLst/>
                        </a:rPr>
                        <a:t>89%</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dirty="0">
                          <a:effectLst/>
                        </a:rPr>
                        <a:t>84%</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a:effectLst/>
                        </a:rPr>
                        <a:t>74%</a:t>
                      </a:r>
                      <a:endParaRPr lang="mr-IN"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n-US" sz="1200" u="none" strike="noStrike" dirty="0">
                          <a:effectLst/>
                        </a:rPr>
                        <a:t>GEIH</a:t>
                      </a:r>
                      <a:endParaRPr lang="en-US" sz="12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354275">
                <a:tc vMerge="1">
                  <a:txBody>
                    <a:bodyPr/>
                    <a:lstStyle/>
                    <a:p>
                      <a:endParaRPr lang="es-ES_tradnl"/>
                    </a:p>
                  </a:txBody>
                  <a:tcPr/>
                </a:tc>
                <a:tc>
                  <a:txBody>
                    <a:bodyPr/>
                    <a:lstStyle/>
                    <a:p>
                      <a:pPr algn="l" rtl="0" fontAlgn="ctr"/>
                      <a:r>
                        <a:rPr lang="en-US" sz="1600" u="none" strike="noStrike" dirty="0" err="1">
                          <a:effectLst/>
                        </a:rPr>
                        <a:t>Trabajadores</a:t>
                      </a:r>
                      <a:r>
                        <a:rPr lang="en-US" sz="1600" u="none" strike="noStrike" dirty="0">
                          <a:effectLst/>
                        </a:rPr>
                        <a:t> </a:t>
                      </a:r>
                      <a:r>
                        <a:rPr lang="en-US" sz="1600" u="none" strike="noStrike" dirty="0" err="1">
                          <a:effectLst/>
                        </a:rPr>
                        <a:t>afiliados</a:t>
                      </a:r>
                      <a:endParaRPr lang="en-US"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a:effectLst/>
                        </a:rPr>
                        <a:t>72%</a:t>
                      </a:r>
                      <a:endParaRPr lang="mr-IN"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dirty="0">
                          <a:effectLst/>
                        </a:rPr>
                        <a:t>89%</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a:effectLst/>
                        </a:rPr>
                        <a:t>35%</a:t>
                      </a:r>
                      <a:endParaRPr lang="mr-IN" sz="1600" b="0" i="0" u="none" strike="noStrike">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n-US" sz="1200" u="none" strike="noStrike">
                          <a:effectLst/>
                        </a:rPr>
                        <a:t>CM</a:t>
                      </a:r>
                      <a:endParaRPr lang="en-US" sz="12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354275">
                <a:tc vMerge="1">
                  <a:txBody>
                    <a:bodyPr/>
                    <a:lstStyle/>
                    <a:p>
                      <a:endParaRPr lang="es-ES_tradnl"/>
                    </a:p>
                  </a:txBody>
                  <a:tcPr/>
                </a:tc>
                <a:tc>
                  <a:txBody>
                    <a:bodyPr/>
                    <a:lstStyle/>
                    <a:p>
                      <a:pPr algn="l" rtl="0" fontAlgn="ctr"/>
                      <a:r>
                        <a:rPr lang="en-US" sz="1600" u="none" strike="noStrike" dirty="0" err="1">
                          <a:effectLst/>
                        </a:rPr>
                        <a:t>Productores</a:t>
                      </a:r>
                      <a:r>
                        <a:rPr lang="en-US" sz="1600" u="none" strike="noStrike" dirty="0">
                          <a:effectLst/>
                        </a:rPr>
                        <a:t>/</a:t>
                      </a:r>
                      <a:r>
                        <a:rPr lang="en-US" sz="1600" u="none" strike="noStrike" dirty="0" err="1">
                          <a:effectLst/>
                        </a:rPr>
                        <a:t>residentes</a:t>
                      </a:r>
                      <a:r>
                        <a:rPr lang="en-US" sz="1600" u="none" strike="noStrike" dirty="0">
                          <a:effectLst/>
                        </a:rPr>
                        <a:t> </a:t>
                      </a:r>
                      <a:r>
                        <a:rPr lang="en-US" sz="1600" u="none" strike="noStrike" dirty="0" err="1">
                          <a:effectLst/>
                        </a:rPr>
                        <a:t>cotizan</a:t>
                      </a:r>
                      <a:endParaRPr lang="en-US"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mr-IN" sz="1600" u="none" strike="noStrike" dirty="0">
                          <a:effectLst/>
                        </a:rPr>
                        <a:t>87%</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mr-IN" sz="1600" u="none" strike="noStrike" dirty="0">
                          <a:effectLst/>
                        </a:rPr>
                        <a:t>88%</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rPr>
                        <a:t>CNA</a:t>
                      </a:r>
                      <a:endParaRPr lang="en-US" sz="12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4275">
                <a:tc rowSpan="3">
                  <a:txBody>
                    <a:bodyPr/>
                    <a:lstStyle/>
                    <a:p>
                      <a:pPr algn="ctr" rtl="0" fontAlgn="ctr"/>
                      <a:r>
                        <a:rPr lang="en-US" sz="1600" u="none" strike="noStrike" dirty="0" err="1">
                          <a:solidFill>
                            <a:schemeClr val="bg1"/>
                          </a:solidFill>
                          <a:effectLst/>
                        </a:rPr>
                        <a:t>Empresarial</a:t>
                      </a:r>
                      <a:endParaRPr lang="en-US" sz="1600" b="1" i="0" u="none" strike="noStrike" dirty="0">
                        <a:solidFill>
                          <a:schemeClr val="bg1"/>
                        </a:solidFill>
                        <a:effectLst/>
                        <a:latin typeface="Calibri" charset="0"/>
                      </a:endParaRPr>
                    </a:p>
                  </a:txBody>
                  <a:tcPr marL="6044" marR="6044" marT="6044" marB="0" vert="vert27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rtl="0" fontAlgn="ctr"/>
                      <a:r>
                        <a:rPr lang="en-US" sz="1600" u="none" strike="noStrike" dirty="0" err="1">
                          <a:effectLst/>
                        </a:rPr>
                        <a:t>Contabilidad</a:t>
                      </a:r>
                      <a:r>
                        <a:rPr lang="en-US" sz="1600" u="none" strike="noStrike" dirty="0">
                          <a:effectLst/>
                        </a:rPr>
                        <a:t>, </a:t>
                      </a:r>
                      <a:r>
                        <a:rPr lang="en-US" sz="1600" u="none" strike="noStrike" dirty="0" err="1">
                          <a:effectLst/>
                        </a:rPr>
                        <a:t>registro</a:t>
                      </a:r>
                      <a:r>
                        <a:rPr lang="en-US" sz="1600" u="none" strike="noStrike" dirty="0">
                          <a:effectLst/>
                        </a:rPr>
                        <a:t> </a:t>
                      </a:r>
                      <a:endParaRPr lang="en-US"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dirty="0">
                          <a:effectLst/>
                        </a:rPr>
                        <a:t>63%</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a:effectLst/>
                        </a:rPr>
                        <a:t>73%</a:t>
                      </a:r>
                      <a:endParaRPr lang="mr-IN"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a:effectLst/>
                        </a:rPr>
                        <a:t>86%</a:t>
                      </a:r>
                      <a:endParaRPr lang="mr-IN" sz="1600" b="0" i="0" u="none" strike="noStrike">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a:effectLst/>
                        </a:rPr>
                        <a:t>20%*</a:t>
                      </a:r>
                      <a:endParaRPr lang="mr-IN" sz="1600" b="0" i="0" u="none" strike="noStrike">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a:effectLst/>
                        </a:rPr>
                        <a:t>92%</a:t>
                      </a:r>
                      <a:endParaRPr lang="mr-IN"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a:effectLst/>
                        </a:rPr>
                        <a:t>81%</a:t>
                      </a:r>
                      <a:endParaRPr lang="mr-IN" sz="1600" b="0" i="0" u="none" strike="noStrike">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dirty="0">
                          <a:effectLst/>
                        </a:rPr>
                        <a:t>82%</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n-US" sz="1200" u="none" strike="noStrike" dirty="0">
                          <a:effectLst/>
                        </a:rPr>
                        <a:t>GEIH**</a:t>
                      </a:r>
                      <a:endParaRPr lang="en-US" sz="12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354275">
                <a:tc vMerge="1">
                  <a:txBody>
                    <a:bodyPr/>
                    <a:lstStyle/>
                    <a:p>
                      <a:endParaRPr lang="es-ES_tradnl"/>
                    </a:p>
                  </a:txBody>
                  <a:tcPr/>
                </a:tc>
                <a:tc>
                  <a:txBody>
                    <a:bodyPr/>
                    <a:lstStyle/>
                    <a:p>
                      <a:pPr algn="l" rtl="0" fontAlgn="ctr"/>
                      <a:r>
                        <a:rPr lang="en-US" sz="1600" u="none" strike="noStrike" dirty="0" err="1">
                          <a:effectLst/>
                        </a:rPr>
                        <a:t>Registro</a:t>
                      </a:r>
                      <a:endParaRPr lang="en-US"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a:effectLst/>
                        </a:rPr>
                        <a:t>70%</a:t>
                      </a:r>
                      <a:endParaRPr lang="mr-IN"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a:effectLst/>
                        </a:rPr>
                        <a:t>84%</a:t>
                      </a:r>
                      <a:endParaRPr lang="mr-IN" sz="1600" b="0" i="0" u="none" strike="noStrike">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a:effectLst/>
                        </a:rPr>
                        <a:t>45%</a:t>
                      </a:r>
                      <a:endParaRPr lang="mr-IN" sz="1600" b="0" i="0" u="none" strike="noStrike">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n-US" sz="1200" u="none" strike="noStrike" dirty="0">
                          <a:effectLst/>
                        </a:rPr>
                        <a:t>CM</a:t>
                      </a:r>
                      <a:endParaRPr lang="en-US" sz="12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354275">
                <a:tc vMerge="1">
                  <a:txBody>
                    <a:bodyPr/>
                    <a:lstStyle/>
                    <a:p>
                      <a:endParaRPr lang="es-ES_tradnl"/>
                    </a:p>
                  </a:txBody>
                  <a:tcPr/>
                </a:tc>
                <a:tc>
                  <a:txBody>
                    <a:bodyPr/>
                    <a:lstStyle/>
                    <a:p>
                      <a:pPr algn="l" rtl="0" fontAlgn="ctr"/>
                      <a:r>
                        <a:rPr lang="en-US" sz="1600" u="none" strike="noStrike" dirty="0" err="1">
                          <a:effectLst/>
                        </a:rPr>
                        <a:t>Empresarial</a:t>
                      </a:r>
                      <a:r>
                        <a:rPr lang="en-US" sz="1600" u="none" strike="noStrike" dirty="0">
                          <a:effectLst/>
                        </a:rPr>
                        <a:t> (</a:t>
                      </a:r>
                      <a:r>
                        <a:rPr lang="en-US" sz="1600" u="none" strike="noStrike" dirty="0" err="1">
                          <a:effectLst/>
                        </a:rPr>
                        <a:t>reciclaje</a:t>
                      </a:r>
                      <a:r>
                        <a:rPr lang="en-US" sz="1600" u="none" strike="noStrike" dirty="0">
                          <a:effectLst/>
                        </a:rPr>
                        <a:t>)</a:t>
                      </a:r>
                      <a:endParaRPr lang="en-US"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mr-IN" sz="1600" u="none" strike="noStrike">
                          <a:effectLst/>
                        </a:rPr>
                        <a:t>93%</a:t>
                      </a:r>
                      <a:endParaRPr lang="mr-IN"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rPr>
                        <a:t>DANE</a:t>
                      </a:r>
                      <a:endParaRPr lang="en-US" sz="12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54275">
                <a:tc rowSpan="5">
                  <a:txBody>
                    <a:bodyPr/>
                    <a:lstStyle/>
                    <a:p>
                      <a:pPr algn="ctr" rtl="0" fontAlgn="ctr"/>
                      <a:r>
                        <a:rPr lang="en-US" sz="1600" u="none" strike="noStrike" dirty="0" err="1">
                          <a:solidFill>
                            <a:schemeClr val="bg1"/>
                          </a:solidFill>
                          <a:effectLst/>
                        </a:rPr>
                        <a:t>Ambiental</a:t>
                      </a:r>
                      <a:endParaRPr lang="en-US" sz="1600" b="1" i="0" u="none" strike="noStrike" dirty="0">
                        <a:solidFill>
                          <a:schemeClr val="bg1"/>
                        </a:solidFill>
                        <a:effectLst/>
                        <a:latin typeface="Calibri" charset="0"/>
                      </a:endParaRPr>
                    </a:p>
                  </a:txBody>
                  <a:tcPr marL="6044" marR="6044" marT="6044" marB="0" vert="vert27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rtl="0" fontAlgn="ctr"/>
                      <a:r>
                        <a:rPr lang="en-US" sz="1600" u="none" strike="noStrike">
                          <a:effectLst/>
                        </a:rPr>
                        <a:t>Licencia ambiental</a:t>
                      </a:r>
                      <a:endParaRPr lang="en-US" sz="1600" b="0" i="0" u="none" strike="noStrike">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a:effectLst/>
                        </a:rPr>
                        <a:t>63%</a:t>
                      </a:r>
                      <a:endParaRPr lang="mr-IN"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a:effectLst/>
                        </a:rPr>
                        <a:t>86%</a:t>
                      </a:r>
                      <a:endParaRPr lang="mr-IN" sz="1600" b="0" i="0" u="none" strike="noStrike">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dirty="0">
                          <a:effectLst/>
                        </a:rPr>
                        <a:t>40%</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n-US" sz="1200" u="none" strike="noStrike">
                          <a:effectLst/>
                        </a:rPr>
                        <a:t>CM</a:t>
                      </a:r>
                      <a:endParaRPr lang="en-US" sz="12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354275">
                <a:tc vMerge="1">
                  <a:txBody>
                    <a:bodyPr/>
                    <a:lstStyle/>
                    <a:p>
                      <a:endParaRPr lang="es-ES_tradnl"/>
                    </a:p>
                  </a:txBody>
                  <a:tcPr/>
                </a:tc>
                <a:tc>
                  <a:txBody>
                    <a:bodyPr/>
                    <a:lstStyle/>
                    <a:p>
                      <a:pPr algn="l" rtl="0" fontAlgn="ctr"/>
                      <a:r>
                        <a:rPr lang="en-US" sz="1600" u="none" strike="noStrike" dirty="0" err="1">
                          <a:effectLst/>
                        </a:rPr>
                        <a:t>Actividades</a:t>
                      </a:r>
                      <a:r>
                        <a:rPr lang="en-US" sz="1600" u="none" strike="noStrike" dirty="0">
                          <a:effectLst/>
                        </a:rPr>
                        <a:t> PNN</a:t>
                      </a:r>
                      <a:endParaRPr lang="en-US"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dirty="0">
                          <a:effectLst/>
                        </a:rPr>
                        <a:t>95%</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dirty="0">
                          <a:effectLst/>
                        </a:rPr>
                        <a:t>96%</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n-US" sz="1200" u="none" strike="noStrike">
                          <a:effectLst/>
                        </a:rPr>
                        <a:t>CNA</a:t>
                      </a:r>
                      <a:endParaRPr lang="en-US" sz="12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354275">
                <a:tc vMerge="1">
                  <a:txBody>
                    <a:bodyPr/>
                    <a:lstStyle/>
                    <a:p>
                      <a:endParaRPr lang="es-ES_tradnl"/>
                    </a:p>
                  </a:txBody>
                  <a:tcPr/>
                </a:tc>
                <a:tc>
                  <a:txBody>
                    <a:bodyPr/>
                    <a:lstStyle/>
                    <a:p>
                      <a:pPr algn="l" rtl="0" fontAlgn="ctr"/>
                      <a:r>
                        <a:rPr lang="en-US" sz="1600" u="none" strike="noStrike" dirty="0" err="1">
                          <a:effectLst/>
                        </a:rPr>
                        <a:t>Subregistro</a:t>
                      </a:r>
                      <a:endParaRPr lang="en-US"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dirty="0">
                          <a:effectLst/>
                        </a:rPr>
                        <a:t>42%</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n-US" sz="1200" u="none" strike="noStrike">
                          <a:effectLst/>
                        </a:rPr>
                        <a:t>IDEAM</a:t>
                      </a:r>
                      <a:endParaRPr lang="en-US" sz="12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r h="354275">
                <a:tc vMerge="1">
                  <a:txBody>
                    <a:bodyPr/>
                    <a:lstStyle/>
                    <a:p>
                      <a:endParaRPr lang="es-ES_tradnl"/>
                    </a:p>
                  </a:txBody>
                  <a:tcPr/>
                </a:tc>
                <a:tc>
                  <a:txBody>
                    <a:bodyPr/>
                    <a:lstStyle/>
                    <a:p>
                      <a:pPr algn="l" rtl="0" fontAlgn="ctr"/>
                      <a:r>
                        <a:rPr lang="en-US" sz="1600" u="none" strike="noStrike" dirty="0">
                          <a:effectLst/>
                        </a:rPr>
                        <a:t>Origen informal</a:t>
                      </a:r>
                      <a:endParaRPr lang="en-US"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mr-IN" sz="1600" u="none" strike="noStrike" dirty="0">
                          <a:effectLst/>
                        </a:rPr>
                        <a:t>22%</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ctr"/>
                      <a:r>
                        <a:rPr lang="en-US" sz="1200" u="none" strike="noStrike" dirty="0" err="1">
                          <a:effectLst/>
                        </a:rPr>
                        <a:t>Saldaña</a:t>
                      </a:r>
                      <a:r>
                        <a:rPr lang="en-US" sz="1200" u="none" strike="noStrike" dirty="0">
                          <a:effectLst/>
                        </a:rPr>
                        <a:t> 2016</a:t>
                      </a:r>
                      <a:endParaRPr lang="en-US" sz="12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1"/>
                  </a:ext>
                </a:extLst>
              </a:tr>
              <a:tr h="354275">
                <a:tc vMerge="1">
                  <a:txBody>
                    <a:bodyPr/>
                    <a:lstStyle/>
                    <a:p>
                      <a:endParaRPr lang="es-ES_tradnl"/>
                    </a:p>
                  </a:txBody>
                  <a:tcPr/>
                </a:tc>
                <a:tc>
                  <a:txBody>
                    <a:bodyPr/>
                    <a:lstStyle/>
                    <a:p>
                      <a:pPr algn="l" rtl="0" fontAlgn="ctr"/>
                      <a:r>
                        <a:rPr lang="en-US" sz="1600" u="none" strike="noStrike" dirty="0" err="1">
                          <a:effectLst/>
                        </a:rPr>
                        <a:t>Permiso</a:t>
                      </a:r>
                      <a:r>
                        <a:rPr lang="en-US" sz="1600" u="none" strike="noStrike" dirty="0">
                          <a:effectLst/>
                        </a:rPr>
                        <a:t> de </a:t>
                      </a:r>
                      <a:r>
                        <a:rPr lang="en-US" sz="1600" u="none" strike="noStrike" dirty="0" err="1">
                          <a:effectLst/>
                        </a:rPr>
                        <a:t>disposición</a:t>
                      </a:r>
                      <a:endParaRPr lang="en-US"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a:effectLst/>
                        </a:rPr>
                        <a:t> </a:t>
                      </a:r>
                      <a:endParaRPr lang="sk-SK" sz="1600" b="0" i="0" u="none" strike="noStrike">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sk-SK" sz="1600" u="none" strike="noStrike" dirty="0">
                          <a:effectLst/>
                        </a:rPr>
                        <a:t> </a:t>
                      </a:r>
                      <a:endParaRPr lang="sk-SK"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mr-IN" sz="1600" u="none" strike="noStrike" dirty="0">
                          <a:effectLst/>
                        </a:rPr>
                        <a:t>41%</a:t>
                      </a:r>
                      <a:endParaRPr lang="mr-IN" sz="16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rPr>
                        <a:t>SSPD</a:t>
                      </a:r>
                      <a:endParaRPr lang="en-US" sz="1200" b="0" i="0" u="none" strike="noStrike" dirty="0">
                        <a:solidFill>
                          <a:srgbClr val="000000"/>
                        </a:solidFill>
                        <a:effectLst/>
                        <a:latin typeface="Calibri" charset="0"/>
                      </a:endParaRPr>
                    </a:p>
                  </a:txBody>
                  <a:tcPr marL="6044" marR="6044" marT="60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687029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18" y="-33222"/>
            <a:ext cx="11162414" cy="1325563"/>
          </a:xfrm>
        </p:spPr>
        <p:txBody>
          <a:bodyPr>
            <a:normAutofit/>
          </a:bodyPr>
          <a:lstStyle/>
          <a:p>
            <a:r>
              <a:rPr lang="es-ES" dirty="0">
                <a:solidFill>
                  <a:schemeClr val="accent1"/>
                </a:solidFill>
              </a:rPr>
              <a:t>Escalera a nivel empresas (2015)</a:t>
            </a:r>
            <a:endParaRPr lang="en-US"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5599093"/>
              </p:ext>
            </p:extLst>
          </p:nvPr>
        </p:nvGraphicFramePr>
        <p:xfrm>
          <a:off x="366823" y="2828265"/>
          <a:ext cx="10574079" cy="3886820"/>
        </p:xfrm>
        <a:graphic>
          <a:graphicData uri="http://schemas.openxmlformats.org/drawingml/2006/table">
            <a:tbl>
              <a:tblPr firstRow="1" firstCol="1" bandRow="1">
                <a:tableStyleId>{B301B821-A1FF-4177-AEE7-76D212191A09}</a:tableStyleId>
              </a:tblPr>
              <a:tblGrid>
                <a:gridCol w="5619275">
                  <a:extLst>
                    <a:ext uri="{9D8B030D-6E8A-4147-A177-3AD203B41FA5}">
                      <a16:colId xmlns:a16="http://schemas.microsoft.com/office/drawing/2014/main" val="20000"/>
                    </a:ext>
                  </a:extLst>
                </a:gridCol>
                <a:gridCol w="1505966">
                  <a:extLst>
                    <a:ext uri="{9D8B030D-6E8A-4147-A177-3AD203B41FA5}">
                      <a16:colId xmlns:a16="http://schemas.microsoft.com/office/drawing/2014/main" val="20001"/>
                    </a:ext>
                  </a:extLst>
                </a:gridCol>
                <a:gridCol w="1705607">
                  <a:extLst>
                    <a:ext uri="{9D8B030D-6E8A-4147-A177-3AD203B41FA5}">
                      <a16:colId xmlns:a16="http://schemas.microsoft.com/office/drawing/2014/main" val="20002"/>
                    </a:ext>
                  </a:extLst>
                </a:gridCol>
                <a:gridCol w="1743231">
                  <a:extLst>
                    <a:ext uri="{9D8B030D-6E8A-4147-A177-3AD203B41FA5}">
                      <a16:colId xmlns:a16="http://schemas.microsoft.com/office/drawing/2014/main" val="20003"/>
                    </a:ext>
                  </a:extLst>
                </a:gridCol>
              </a:tblGrid>
              <a:tr h="339914">
                <a:tc rowSpan="2">
                  <a:txBody>
                    <a:bodyPr/>
                    <a:lstStyle/>
                    <a:p>
                      <a:pPr>
                        <a:spcAft>
                          <a:spcPts val="0"/>
                        </a:spcAft>
                      </a:pPr>
                      <a:r>
                        <a:rPr lang="es-CO" sz="1600" b="1" dirty="0">
                          <a:effectLst/>
                        </a:rPr>
                        <a:t> </a:t>
                      </a:r>
                      <a:endParaRPr lang="en-US" sz="1600" b="1"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b="1" dirty="0">
                          <a:effectLst/>
                        </a:rPr>
                        <a:t>GEIH</a:t>
                      </a:r>
                      <a:endParaRPr lang="en-US" sz="1600" b="1" dirty="0">
                        <a:effectLst/>
                        <a:latin typeface="+mn-lt"/>
                        <a:ea typeface="Calibri"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algn="ctr">
                        <a:spcAft>
                          <a:spcPts val="0"/>
                        </a:spcAft>
                      </a:pPr>
                      <a:r>
                        <a:rPr lang="en-US" sz="1600" b="1" dirty="0">
                          <a:effectLst/>
                        </a:rPr>
                        <a:t>Micronegocios (GEIH)</a:t>
                      </a:r>
                      <a:endParaRPr lang="en-US" sz="1600" b="1" dirty="0">
                        <a:effectLst/>
                        <a:latin typeface="+mn-lt"/>
                        <a:ea typeface="Calibri"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es-ES" sz="1600" b="1" dirty="0" err="1">
                          <a:effectLst/>
                        </a:rPr>
                        <a:t>Microestablec</a:t>
                      </a:r>
                      <a:r>
                        <a:rPr lang="es-ES" sz="1600" b="1" dirty="0">
                          <a:effectLst/>
                        </a:rPr>
                        <a:t>.</a:t>
                      </a:r>
                      <a:endParaRPr lang="en-US" sz="1600" b="1" dirty="0">
                        <a:effectLst/>
                        <a:latin typeface="+mn-lt"/>
                        <a:ea typeface="Calibri"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0471">
                <a:tc vMerge="1">
                  <a:txBody>
                    <a:bodyPr/>
                    <a:lstStyle/>
                    <a:p>
                      <a:endParaRPr lang="en-US"/>
                    </a:p>
                  </a:txBody>
                  <a:tcPr/>
                </a:tc>
                <a:tc>
                  <a:txBody>
                    <a:bodyPr/>
                    <a:lstStyle/>
                    <a:p>
                      <a:pPr algn="ctr">
                        <a:spcAft>
                          <a:spcPts val="0"/>
                        </a:spcAft>
                      </a:pPr>
                      <a:r>
                        <a:rPr lang="en-US" sz="1600" b="1" dirty="0" err="1">
                          <a:solidFill>
                            <a:schemeClr val="bg1"/>
                          </a:solidFill>
                          <a:effectLst/>
                        </a:rPr>
                        <a:t>Negocios</a:t>
                      </a:r>
                      <a:r>
                        <a:rPr lang="en-US" sz="1600" b="1" dirty="0">
                          <a:solidFill>
                            <a:schemeClr val="bg1"/>
                          </a:solidFill>
                          <a:effectLst/>
                        </a:rPr>
                        <a:t> y </a:t>
                      </a:r>
                      <a:r>
                        <a:rPr lang="en-US" sz="1600" b="1" dirty="0" err="1">
                          <a:solidFill>
                            <a:schemeClr val="bg1"/>
                          </a:solidFill>
                          <a:effectLst/>
                        </a:rPr>
                        <a:t>empleadores</a:t>
                      </a:r>
                      <a:endParaRPr lang="en-US" sz="1600" b="1" dirty="0">
                        <a:solidFill>
                          <a:schemeClr val="bg1"/>
                        </a:solidFill>
                        <a:effectLst/>
                        <a:latin typeface="+mn-lt"/>
                        <a:ea typeface="Calibri"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39914">
                <a:tc>
                  <a:txBody>
                    <a:bodyPr/>
                    <a:lstStyle/>
                    <a:p>
                      <a:pPr>
                        <a:spcAft>
                          <a:spcPts val="0"/>
                        </a:spcAft>
                      </a:pPr>
                      <a:r>
                        <a:rPr lang="es-ES" sz="1600" b="0" dirty="0">
                          <a:effectLst/>
                        </a:rPr>
                        <a:t>No tiene Rut</a:t>
                      </a:r>
                      <a:endParaRPr lang="en-US" sz="1600" b="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sz="1600" dirty="0">
                        <a:effectLst/>
                        <a:latin typeface="+mn-lt"/>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endParaRPr lang="en-US" sz="1600" dirty="0">
                        <a:effectLst/>
                        <a:latin typeface="+mn-lt"/>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dirty="0">
                          <a:effectLst/>
                        </a:rPr>
                        <a:t>23%</a:t>
                      </a:r>
                      <a:endParaRPr lang="en-US" sz="160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39914">
                <a:tc>
                  <a:txBody>
                    <a:bodyPr/>
                    <a:lstStyle/>
                    <a:p>
                      <a:pPr>
                        <a:spcAft>
                          <a:spcPts val="0"/>
                        </a:spcAft>
                      </a:pPr>
                      <a:r>
                        <a:rPr lang="es-ES" sz="1600" b="0" dirty="0">
                          <a:effectLst/>
                        </a:rPr>
                        <a:t>No está registrado como sociedad, ni como persona natural</a:t>
                      </a:r>
                      <a:endParaRPr lang="en-US" sz="1600" b="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endParaRPr lang="en-US" sz="1600" dirty="0">
                        <a:effectLst/>
                        <a:latin typeface="+mn-lt"/>
                      </a:endParaRPr>
                    </a:p>
                  </a:txBody>
                  <a:tcPr marL="68580" marR="68580" marT="0" marB="0" anchor="ctr"/>
                </a:tc>
                <a:tc>
                  <a:txBody>
                    <a:bodyPr/>
                    <a:lstStyle/>
                    <a:p>
                      <a:pPr algn="ctr">
                        <a:spcAft>
                          <a:spcPts val="0"/>
                        </a:spcAft>
                      </a:pPr>
                      <a:r>
                        <a:rPr lang="en-US" sz="1600">
                          <a:effectLst/>
                        </a:rPr>
                        <a:t>75%</a:t>
                      </a:r>
                      <a:endParaRPr lang="en-US" sz="1600">
                        <a:effectLst/>
                        <a:latin typeface="+mn-lt"/>
                        <a:ea typeface="Calibri" charset="0"/>
                      </a:endParaRPr>
                    </a:p>
                  </a:txBody>
                  <a:tcPr marL="68580" marR="68580" marT="0" marB="0" anchor="ctr"/>
                </a:tc>
                <a:tc>
                  <a:txBody>
                    <a:bodyPr/>
                    <a:lstStyle/>
                    <a:p>
                      <a:pPr algn="ctr">
                        <a:spcAft>
                          <a:spcPts val="0"/>
                        </a:spcAft>
                      </a:pPr>
                      <a:r>
                        <a:rPr lang="en-US" sz="1600" dirty="0">
                          <a:effectLst/>
                        </a:rPr>
                        <a:t>28%</a:t>
                      </a:r>
                      <a:endParaRPr lang="en-US" sz="160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39914">
                <a:tc>
                  <a:txBody>
                    <a:bodyPr/>
                    <a:lstStyle/>
                    <a:p>
                      <a:pPr>
                        <a:spcAft>
                          <a:spcPts val="0"/>
                        </a:spcAft>
                      </a:pPr>
                      <a:r>
                        <a:rPr lang="es-ES" sz="1600" b="0" dirty="0">
                          <a:effectLst/>
                        </a:rPr>
                        <a:t>No tiene registro renovado ni contabilidad formal</a:t>
                      </a:r>
                      <a:endParaRPr lang="en-US" sz="1600" b="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en-US" sz="1600">
                          <a:effectLst/>
                        </a:rPr>
                        <a:t>63%</a:t>
                      </a:r>
                      <a:endParaRPr lang="en-US" sz="1600">
                        <a:effectLst/>
                        <a:latin typeface="+mn-lt"/>
                        <a:ea typeface="Calibri" charset="0"/>
                      </a:endParaRPr>
                    </a:p>
                  </a:txBody>
                  <a:tcPr marL="68580" marR="68580" marT="0" marB="0" anchor="ctr"/>
                </a:tc>
                <a:tc>
                  <a:txBody>
                    <a:bodyPr/>
                    <a:lstStyle/>
                    <a:p>
                      <a:pPr algn="ctr">
                        <a:spcAft>
                          <a:spcPts val="0"/>
                        </a:spcAft>
                      </a:pPr>
                      <a:r>
                        <a:rPr lang="en-US" sz="1600" dirty="0">
                          <a:effectLst/>
                        </a:rPr>
                        <a:t>85%</a:t>
                      </a:r>
                      <a:endParaRPr lang="en-US" sz="1600" dirty="0">
                        <a:effectLst/>
                        <a:latin typeface="+mn-lt"/>
                        <a:ea typeface="Calibri" charset="0"/>
                      </a:endParaRPr>
                    </a:p>
                  </a:txBody>
                  <a:tcPr marL="68580" marR="68580" marT="0" marB="0" anchor="ctr"/>
                </a:tc>
                <a:tc>
                  <a:txBody>
                    <a:bodyPr/>
                    <a:lstStyle/>
                    <a:p>
                      <a:pPr algn="ctr">
                        <a:spcAft>
                          <a:spcPts val="0"/>
                        </a:spcAft>
                      </a:pPr>
                      <a:r>
                        <a:rPr lang="es-ES" sz="1600" dirty="0">
                          <a:effectLst/>
                        </a:rPr>
                        <a:t>30%</a:t>
                      </a:r>
                      <a:endParaRPr lang="en-US" sz="160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39914">
                <a:tc>
                  <a:txBody>
                    <a:bodyPr/>
                    <a:lstStyle/>
                    <a:p>
                      <a:pPr>
                        <a:spcAft>
                          <a:spcPts val="0"/>
                        </a:spcAft>
                      </a:pPr>
                      <a:r>
                        <a:rPr lang="es-ES" sz="1600" b="0" dirty="0">
                          <a:effectLst/>
                        </a:rPr>
                        <a:t>No tiene registro renovado</a:t>
                      </a:r>
                      <a:endParaRPr lang="en-US" sz="1600" b="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en-US" sz="1600">
                          <a:effectLst/>
                        </a:rPr>
                        <a:t>65%</a:t>
                      </a:r>
                      <a:endParaRPr lang="en-US" sz="1600">
                        <a:effectLst/>
                        <a:latin typeface="+mn-lt"/>
                        <a:ea typeface="Calibri" charset="0"/>
                      </a:endParaRPr>
                    </a:p>
                  </a:txBody>
                  <a:tcPr marL="68580" marR="68580" marT="0" marB="0" anchor="ctr"/>
                </a:tc>
                <a:tc>
                  <a:txBody>
                    <a:bodyPr/>
                    <a:lstStyle/>
                    <a:p>
                      <a:pPr algn="ctr">
                        <a:spcAft>
                          <a:spcPts val="0"/>
                        </a:spcAft>
                      </a:pPr>
                      <a:r>
                        <a:rPr lang="es-ES" sz="1600" dirty="0">
                          <a:effectLst/>
                        </a:rPr>
                        <a:t>86%</a:t>
                      </a:r>
                      <a:endParaRPr lang="en-US" sz="1600" dirty="0">
                        <a:effectLst/>
                        <a:latin typeface="+mn-lt"/>
                        <a:ea typeface="Calibri" charset="0"/>
                      </a:endParaRPr>
                    </a:p>
                  </a:txBody>
                  <a:tcPr marL="68580" marR="68580" marT="0" marB="0" anchor="ctr"/>
                </a:tc>
                <a:tc>
                  <a:txBody>
                    <a:bodyPr/>
                    <a:lstStyle/>
                    <a:p>
                      <a:pPr algn="ctr">
                        <a:spcAft>
                          <a:spcPts val="0"/>
                        </a:spcAft>
                      </a:pPr>
                      <a:r>
                        <a:rPr lang="en-US" sz="1600" dirty="0">
                          <a:effectLst/>
                        </a:rPr>
                        <a:t>34%</a:t>
                      </a:r>
                      <a:endParaRPr lang="en-US" sz="160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39914">
                <a:tc>
                  <a:txBody>
                    <a:bodyPr/>
                    <a:lstStyle/>
                    <a:p>
                      <a:pPr>
                        <a:spcAft>
                          <a:spcPts val="0"/>
                        </a:spcAft>
                      </a:pPr>
                      <a:r>
                        <a:rPr lang="es-ES" sz="1600" b="0" dirty="0">
                          <a:effectLst/>
                        </a:rPr>
                        <a:t>No lleva contabilidad formal</a:t>
                      </a:r>
                      <a:endParaRPr lang="en-US" sz="1600" b="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a:effectLst/>
                        </a:rPr>
                        <a:t>86%</a:t>
                      </a:r>
                      <a:endParaRPr lang="en-US" sz="160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a:effectLst/>
                        </a:rPr>
                        <a:t>96%</a:t>
                      </a:r>
                      <a:endParaRPr lang="en-US" sz="1600">
                        <a:effectLst/>
                        <a:latin typeface="+mn-lt"/>
                        <a:ea typeface="Calibri"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62%</a:t>
                      </a:r>
                      <a:endParaRPr lang="en-US" sz="160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9914">
                <a:tc>
                  <a:txBody>
                    <a:bodyPr/>
                    <a:lstStyle/>
                    <a:p>
                      <a:pPr>
                        <a:spcAft>
                          <a:spcPts val="0"/>
                        </a:spcAft>
                      </a:pPr>
                      <a:r>
                        <a:rPr lang="es-ES" sz="1600" b="0" dirty="0">
                          <a:effectLst/>
                        </a:rPr>
                        <a:t>Empleador / cuenta propia no cotiza a salud y pensión</a:t>
                      </a:r>
                      <a:endParaRPr lang="en-US" sz="1600" b="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es-ES" sz="1600">
                          <a:effectLst/>
                        </a:rPr>
                        <a:t>86%</a:t>
                      </a:r>
                      <a:endParaRPr lang="en-US" sz="160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a:effectLst/>
                        </a:rPr>
                        <a:t>91%</a:t>
                      </a:r>
                      <a:endParaRPr lang="en-US" sz="1600">
                        <a:effectLst/>
                        <a:latin typeface="+mn-lt"/>
                        <a:ea typeface="Calibri"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endParaRPr lang="en-US" sz="1600" dirty="0">
                        <a:effectLst/>
                        <a:latin typeface="+mn-lt"/>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339914">
                <a:tc>
                  <a:txBody>
                    <a:bodyPr/>
                    <a:lstStyle/>
                    <a:p>
                      <a:pPr>
                        <a:spcAft>
                          <a:spcPts val="0"/>
                        </a:spcAft>
                      </a:pPr>
                      <a:r>
                        <a:rPr lang="es-ES" sz="1600" b="0" dirty="0">
                          <a:effectLst/>
                        </a:rPr>
                        <a:t>No paga a empleados salud y pensiones</a:t>
                      </a:r>
                      <a:endParaRPr lang="en-US" sz="1600" b="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1600" dirty="0">
                        <a:effectLst/>
                        <a:latin typeface="+mn-lt"/>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endParaRPr lang="en-US" sz="1600" dirty="0">
                        <a:effectLst/>
                        <a:latin typeface="+mn-lt"/>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effectLst/>
                        </a:rPr>
                        <a:t>69%</a:t>
                      </a:r>
                      <a:endParaRPr lang="en-US" sz="1600" dirty="0">
                        <a:effectLst/>
                        <a:latin typeface="+mn-lt"/>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9914">
                <a:tc>
                  <a:txBody>
                    <a:bodyPr/>
                    <a:lstStyle/>
                    <a:p>
                      <a:pPr marL="0" algn="l" defTabSz="457200" rtl="0" eaLnBrk="1" latinLnBrk="0" hangingPunct="1">
                        <a:spcAft>
                          <a:spcPts val="0"/>
                        </a:spcAft>
                      </a:pPr>
                      <a:r>
                        <a:rPr lang="en-US" sz="1600" b="0" kern="1200" dirty="0" err="1">
                          <a:effectLst/>
                        </a:rPr>
                        <a:t>Ponderada</a:t>
                      </a:r>
                      <a:r>
                        <a:rPr lang="en-US" sz="1600" b="0" kern="1200" dirty="0">
                          <a:effectLst/>
                        </a:rPr>
                        <a:t> </a:t>
                      </a:r>
                      <a:r>
                        <a:rPr lang="es-ES_tradnl" sz="1600" b="0" dirty="0"/>
                        <a:t>(registro renovado o </a:t>
                      </a:r>
                      <a:r>
                        <a:rPr lang="es-ES_tradnl" sz="1600" b="0" dirty="0" err="1"/>
                        <a:t>contabiliad</a:t>
                      </a:r>
                      <a:r>
                        <a:rPr lang="es-ES_tradnl" sz="1600" b="0" dirty="0"/>
                        <a:t>) </a:t>
                      </a:r>
                      <a:endParaRPr lang="en-US" sz="1600" b="0" kern="1200" dirty="0">
                        <a:solidFill>
                          <a:schemeClr val="bg1"/>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algn="ctr" defTabSz="457200" rtl="0" eaLnBrk="1" latinLnBrk="0" hangingPunct="1">
                        <a:spcAft>
                          <a:spcPts val="0"/>
                        </a:spcAft>
                      </a:pPr>
                      <a:r>
                        <a:rPr lang="en-US" sz="1600" kern="1200" dirty="0">
                          <a:effectLst/>
                        </a:rPr>
                        <a:t>42%</a:t>
                      </a:r>
                      <a:endParaRPr lang="en-US" sz="1600" kern="1200" dirty="0">
                        <a:solidFill>
                          <a:schemeClr val="dk1"/>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algn="ctr" defTabSz="457200" rtl="0" eaLnBrk="1" latinLnBrk="0" hangingPunct="1">
                        <a:spcAft>
                          <a:spcPts val="0"/>
                        </a:spcAft>
                      </a:pPr>
                      <a:r>
                        <a:rPr lang="en-US" sz="1600" kern="1200" dirty="0">
                          <a:effectLst/>
                        </a:rPr>
                        <a:t>73%</a:t>
                      </a:r>
                      <a:endParaRPr lang="en-US" sz="1600" kern="1200" dirty="0">
                        <a:solidFill>
                          <a:schemeClr val="dk1"/>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algn="ctr" defTabSz="457200" rtl="0" eaLnBrk="1" latinLnBrk="0" hangingPunct="1">
                        <a:spcAft>
                          <a:spcPts val="0"/>
                        </a:spcAft>
                      </a:pPr>
                      <a:endParaRPr lang="en-US" sz="1600" kern="1200" dirty="0">
                        <a:solidFill>
                          <a:schemeClr val="dk1"/>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9"/>
                  </a:ext>
                </a:extLst>
              </a:tr>
              <a:tr h="339914">
                <a:tc>
                  <a:txBody>
                    <a:bodyPr/>
                    <a:lstStyle/>
                    <a:p>
                      <a:pPr>
                        <a:spcAft>
                          <a:spcPts val="0"/>
                        </a:spcAft>
                      </a:pPr>
                      <a:r>
                        <a:rPr lang="es-ES" sz="1600" b="0" dirty="0">
                          <a:effectLst/>
                        </a:rPr>
                        <a:t>Observaciones</a:t>
                      </a:r>
                      <a:endParaRPr lang="en-US" sz="1600" b="0" dirty="0">
                        <a:effectLst/>
                        <a:latin typeface="+mn-lt"/>
                        <a:ea typeface="Calibri" charset="0"/>
                      </a:endParaRPr>
                    </a:p>
                  </a:txBody>
                  <a:tcPr marL="68580" marR="68580" marT="0" marB="0" anchor="ctr"/>
                </a:tc>
                <a:tc>
                  <a:txBody>
                    <a:bodyPr/>
                    <a:lstStyle/>
                    <a:p>
                      <a:pPr algn="ctr">
                        <a:spcAft>
                          <a:spcPts val="0"/>
                        </a:spcAft>
                      </a:pPr>
                      <a:r>
                        <a:rPr lang="es-ES" sz="1600" dirty="0">
                          <a:effectLst/>
                        </a:rPr>
                        <a:t>41,855</a:t>
                      </a:r>
                      <a:endParaRPr lang="en-US" sz="1600" dirty="0">
                        <a:effectLst/>
                        <a:latin typeface="+mn-lt"/>
                        <a:ea typeface="Calibri" charset="0"/>
                      </a:endParaRPr>
                    </a:p>
                  </a:txBody>
                  <a:tcPr marL="68580" marR="68580" marT="0" marB="0" anchor="ctr"/>
                </a:tc>
                <a:tc>
                  <a:txBody>
                    <a:bodyPr/>
                    <a:lstStyle/>
                    <a:p>
                      <a:pPr algn="ctr">
                        <a:spcAft>
                          <a:spcPts val="0"/>
                        </a:spcAft>
                      </a:pPr>
                      <a:r>
                        <a:rPr lang="en-US" sz="1600">
                          <a:effectLst/>
                        </a:rPr>
                        <a:t>86,137</a:t>
                      </a:r>
                      <a:endParaRPr lang="en-US" sz="1600">
                        <a:effectLst/>
                        <a:latin typeface="+mn-lt"/>
                        <a:ea typeface="Calibri" charset="0"/>
                      </a:endParaRPr>
                    </a:p>
                  </a:txBody>
                  <a:tcPr marL="68580" marR="68580" marT="0" marB="0" anchor="ctr"/>
                </a:tc>
                <a:tc>
                  <a:txBody>
                    <a:bodyPr/>
                    <a:lstStyle/>
                    <a:p>
                      <a:pPr algn="ctr">
                        <a:spcAft>
                          <a:spcPts val="0"/>
                        </a:spcAft>
                      </a:pPr>
                      <a:r>
                        <a:rPr lang="es-ES" sz="1600" dirty="0">
                          <a:effectLst/>
                        </a:rPr>
                        <a:t>36,430</a:t>
                      </a:r>
                      <a:endParaRPr lang="en-US" sz="1600" dirty="0">
                        <a:effectLst/>
                        <a:latin typeface="+mn-lt"/>
                        <a:ea typeface="Calibri" charset="0"/>
                      </a:endParaRPr>
                    </a:p>
                  </a:txBody>
                  <a:tcPr marL="68580" marR="68580" marT="0" marB="0" anchor="ctr"/>
                </a:tc>
                <a:extLst>
                  <a:ext uri="{0D108BD9-81ED-4DB2-BD59-A6C34878D82A}">
                    <a16:rowId xmlns:a16="http://schemas.microsoft.com/office/drawing/2014/main" val="10010"/>
                  </a:ext>
                </a:extLst>
              </a:tr>
            </a:tbl>
          </a:graphicData>
        </a:graphic>
      </p:graphicFrame>
      <p:sp>
        <p:nvSpPr>
          <p:cNvPr id="5" name="TextBox 4"/>
          <p:cNvSpPr txBox="1"/>
          <p:nvPr/>
        </p:nvSpPr>
        <p:spPr>
          <a:xfrm>
            <a:off x="287079" y="1015895"/>
            <a:ext cx="11162414" cy="855435"/>
          </a:xfrm>
          <a:prstGeom prst="rect">
            <a:avLst/>
          </a:prstGeom>
          <a:solidFill>
            <a:schemeClr val="bg1"/>
          </a:solidFill>
          <a:ln>
            <a:noFill/>
          </a:ln>
        </p:spPr>
        <p:txBody>
          <a:bodyPr wrap="square" rtlCol="0">
            <a:noAutofit/>
          </a:bodyPr>
          <a:lstStyle/>
          <a:p>
            <a:pPr marL="285750" indent="-285750">
              <a:buFont typeface="Arial" charset="0"/>
              <a:buChar char="•"/>
            </a:pPr>
            <a:r>
              <a:rPr lang="es-ES" sz="2000" dirty="0"/>
              <a:t>El cumplimiento de la regulación como métrica de la informalidad  implica que la información no es una condición binaria si no que existe una escalera en el cumplimiento de normas, que se verifica en la GEIH y en la encuesta de microestablecimientos, a pesar de los sesgos descritos anteriormente</a:t>
            </a:r>
          </a:p>
          <a:p>
            <a:pPr marL="285750" indent="-285750">
              <a:buFont typeface="Arial" charset="0"/>
              <a:buChar char="•"/>
            </a:pPr>
            <a:endParaRPr lang="es-ES" sz="800" dirty="0"/>
          </a:p>
          <a:p>
            <a:pPr marL="285750" indent="-285750">
              <a:buFont typeface="Arial" charset="0"/>
              <a:buChar char="•"/>
            </a:pPr>
            <a:r>
              <a:rPr lang="es-ES" sz="2000" dirty="0"/>
              <a:t>La existencia de la escalera se refleja en altos niveles de correlación entre medidas, que nos permiten utilizarlas alternativamente cuando hay restricciones de información</a:t>
            </a:r>
          </a:p>
        </p:txBody>
      </p:sp>
    </p:spTree>
    <p:extLst>
      <p:ext uri="{BB962C8B-B14F-4D97-AF65-F5344CB8AC3E}">
        <p14:creationId xmlns:p14="http://schemas.microsoft.com/office/powerpoint/2010/main" val="63998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68" y="287079"/>
            <a:ext cx="10515600" cy="466445"/>
          </a:xfrm>
        </p:spPr>
        <p:txBody>
          <a:bodyPr>
            <a:noAutofit/>
          </a:bodyPr>
          <a:lstStyle/>
          <a:p>
            <a:r>
              <a:rPr lang="es-ES" dirty="0">
                <a:solidFill>
                  <a:schemeClr val="accent1"/>
                </a:solidFill>
              </a:rPr>
              <a:t>Escalera a nivel del </a:t>
            </a:r>
            <a:r>
              <a:rPr lang="es-ES">
                <a:solidFill>
                  <a:schemeClr val="accent1"/>
                </a:solidFill>
              </a:rPr>
              <a:t>sector minero</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49893175"/>
              </p:ext>
            </p:extLst>
          </p:nvPr>
        </p:nvGraphicFramePr>
        <p:xfrm>
          <a:off x="637728" y="2636879"/>
          <a:ext cx="10937281" cy="4037460"/>
        </p:xfrm>
        <a:graphic>
          <a:graphicData uri="http://schemas.openxmlformats.org/drawingml/2006/table">
            <a:tbl>
              <a:tblPr firstRow="1" firstCol="1" bandRow="1">
                <a:tableStyleId>{B301B821-A1FF-4177-AEE7-76D212191A09}</a:tableStyleId>
              </a:tblPr>
              <a:tblGrid>
                <a:gridCol w="1637414">
                  <a:extLst>
                    <a:ext uri="{9D8B030D-6E8A-4147-A177-3AD203B41FA5}">
                      <a16:colId xmlns:a16="http://schemas.microsoft.com/office/drawing/2014/main" val="20000"/>
                    </a:ext>
                  </a:extLst>
                </a:gridCol>
                <a:gridCol w="3364132">
                  <a:extLst>
                    <a:ext uri="{9D8B030D-6E8A-4147-A177-3AD203B41FA5}">
                      <a16:colId xmlns:a16="http://schemas.microsoft.com/office/drawing/2014/main" val="20001"/>
                    </a:ext>
                  </a:extLst>
                </a:gridCol>
                <a:gridCol w="778428">
                  <a:extLst>
                    <a:ext uri="{9D8B030D-6E8A-4147-A177-3AD203B41FA5}">
                      <a16:colId xmlns:a16="http://schemas.microsoft.com/office/drawing/2014/main" val="20002"/>
                    </a:ext>
                  </a:extLst>
                </a:gridCol>
                <a:gridCol w="823818">
                  <a:extLst>
                    <a:ext uri="{9D8B030D-6E8A-4147-A177-3AD203B41FA5}">
                      <a16:colId xmlns:a16="http://schemas.microsoft.com/office/drawing/2014/main" val="20003"/>
                    </a:ext>
                  </a:extLst>
                </a:gridCol>
                <a:gridCol w="677842">
                  <a:extLst>
                    <a:ext uri="{9D8B030D-6E8A-4147-A177-3AD203B41FA5}">
                      <a16:colId xmlns:a16="http://schemas.microsoft.com/office/drawing/2014/main" val="20004"/>
                    </a:ext>
                  </a:extLst>
                </a:gridCol>
                <a:gridCol w="766037">
                  <a:extLst>
                    <a:ext uri="{9D8B030D-6E8A-4147-A177-3AD203B41FA5}">
                      <a16:colId xmlns:a16="http://schemas.microsoft.com/office/drawing/2014/main" val="20005"/>
                    </a:ext>
                  </a:extLst>
                </a:gridCol>
                <a:gridCol w="692130">
                  <a:extLst>
                    <a:ext uri="{9D8B030D-6E8A-4147-A177-3AD203B41FA5}">
                      <a16:colId xmlns:a16="http://schemas.microsoft.com/office/drawing/2014/main" val="20006"/>
                    </a:ext>
                  </a:extLst>
                </a:gridCol>
                <a:gridCol w="766037">
                  <a:extLst>
                    <a:ext uri="{9D8B030D-6E8A-4147-A177-3AD203B41FA5}">
                      <a16:colId xmlns:a16="http://schemas.microsoft.com/office/drawing/2014/main" val="20007"/>
                    </a:ext>
                  </a:extLst>
                </a:gridCol>
                <a:gridCol w="665406">
                  <a:extLst>
                    <a:ext uri="{9D8B030D-6E8A-4147-A177-3AD203B41FA5}">
                      <a16:colId xmlns:a16="http://schemas.microsoft.com/office/drawing/2014/main" val="20008"/>
                    </a:ext>
                  </a:extLst>
                </a:gridCol>
                <a:gridCol w="766037">
                  <a:extLst>
                    <a:ext uri="{9D8B030D-6E8A-4147-A177-3AD203B41FA5}">
                      <a16:colId xmlns:a16="http://schemas.microsoft.com/office/drawing/2014/main" val="20009"/>
                    </a:ext>
                  </a:extLst>
                </a:gridCol>
              </a:tblGrid>
              <a:tr h="354978">
                <a:tc rowSpan="2">
                  <a:txBody>
                    <a:bodyPr/>
                    <a:lstStyle/>
                    <a:p>
                      <a:pPr algn="ctr">
                        <a:spcAft>
                          <a:spcPts val="0"/>
                        </a:spcAft>
                      </a:pP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es-ES" sz="1800" dirty="0">
                          <a:effectLst/>
                        </a:rPr>
                        <a:t>Medida de informalidad</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s-ES" sz="1800" dirty="0">
                          <a:effectLst/>
                        </a:rPr>
                        <a:t>Todos</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algn="ctr">
                        <a:spcAft>
                          <a:spcPts val="0"/>
                        </a:spcAft>
                      </a:pPr>
                      <a:r>
                        <a:rPr lang="es-ES" sz="1800">
                          <a:effectLst/>
                        </a:rPr>
                        <a:t>Oro</a:t>
                      </a:r>
                      <a:endParaRPr lang="en-US" sz="3200" b="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algn="ctr">
                        <a:spcAft>
                          <a:spcPts val="0"/>
                        </a:spcAft>
                      </a:pPr>
                      <a:r>
                        <a:rPr lang="es-ES" sz="1800">
                          <a:effectLst/>
                        </a:rPr>
                        <a:t>Metálicos</a:t>
                      </a:r>
                      <a:endParaRPr lang="en-US" sz="3200" b="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algn="ctr">
                        <a:spcAft>
                          <a:spcPts val="0"/>
                        </a:spcAft>
                      </a:pPr>
                      <a:r>
                        <a:rPr lang="es-ES" sz="1800">
                          <a:effectLst/>
                        </a:rPr>
                        <a:t>Carbón</a:t>
                      </a:r>
                      <a:endParaRPr lang="en-US" sz="3200" b="0">
                        <a:effectLst/>
                        <a:latin typeface="Times New Roman" charset="0"/>
                        <a:ea typeface="Calibri"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0000"/>
                  </a:ext>
                </a:extLst>
              </a:tr>
              <a:tr h="354978">
                <a:tc vMerge="1">
                  <a:txBody>
                    <a:bodyPr/>
                    <a:lstStyle/>
                    <a:p>
                      <a:endParaRPr lang="es-ES_tradnl"/>
                    </a:p>
                  </a:txBody>
                  <a:tcPr/>
                </a:tc>
                <a:tc vMerge="1">
                  <a:txBody>
                    <a:bodyPr/>
                    <a:lstStyle/>
                    <a:p>
                      <a:endParaRPr lang="en-US"/>
                    </a:p>
                  </a:txBody>
                  <a:tcPr/>
                </a:tc>
                <a:tc>
                  <a:txBody>
                    <a:bodyPr/>
                    <a:lstStyle/>
                    <a:p>
                      <a:pPr algn="ctr">
                        <a:spcAft>
                          <a:spcPts val="0"/>
                        </a:spcAft>
                      </a:pPr>
                      <a:r>
                        <a:rPr lang="es-ES" sz="1800" dirty="0">
                          <a:solidFill>
                            <a:schemeClr val="bg1"/>
                          </a:solidFill>
                          <a:effectLst/>
                        </a:rPr>
                        <a:t> Tasa </a:t>
                      </a:r>
                      <a:endParaRPr lang="en-US" sz="3200" b="0" dirty="0">
                        <a:solidFill>
                          <a:schemeClr val="bg1"/>
                        </a:solidFill>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s-ES" sz="1800" dirty="0">
                          <a:solidFill>
                            <a:schemeClr val="bg1"/>
                          </a:solidFill>
                          <a:effectLst/>
                        </a:rPr>
                        <a:t>Orden </a:t>
                      </a:r>
                      <a:endParaRPr lang="en-US" sz="3200" b="0" dirty="0">
                        <a:solidFill>
                          <a:schemeClr val="bg1"/>
                        </a:solidFill>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s-ES" sz="1800">
                          <a:solidFill>
                            <a:schemeClr val="bg1"/>
                          </a:solidFill>
                          <a:effectLst/>
                        </a:rPr>
                        <a:t> Tasa </a:t>
                      </a:r>
                      <a:endParaRPr lang="en-US" sz="3200" b="0">
                        <a:solidFill>
                          <a:schemeClr val="bg1"/>
                        </a:solidFill>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s-ES" sz="1800" dirty="0">
                          <a:solidFill>
                            <a:schemeClr val="bg1"/>
                          </a:solidFill>
                          <a:effectLst/>
                        </a:rPr>
                        <a:t>Orden </a:t>
                      </a:r>
                      <a:endParaRPr lang="en-US" sz="3200" b="0" dirty="0">
                        <a:solidFill>
                          <a:schemeClr val="bg1"/>
                        </a:solidFill>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s-ES" sz="1800" dirty="0">
                          <a:solidFill>
                            <a:schemeClr val="bg1"/>
                          </a:solidFill>
                          <a:effectLst/>
                        </a:rPr>
                        <a:t> Tasa </a:t>
                      </a:r>
                      <a:endParaRPr lang="en-US" sz="3200" b="0" dirty="0">
                        <a:solidFill>
                          <a:schemeClr val="bg1"/>
                        </a:solidFill>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s-ES" sz="1800" dirty="0">
                          <a:solidFill>
                            <a:schemeClr val="bg1"/>
                          </a:solidFill>
                          <a:effectLst/>
                        </a:rPr>
                        <a:t>Orden </a:t>
                      </a:r>
                      <a:endParaRPr lang="en-US" sz="3200" b="0" dirty="0">
                        <a:solidFill>
                          <a:schemeClr val="bg1"/>
                        </a:solidFill>
                        <a:effectLst/>
                        <a:latin typeface="Times New Roman" charset="0"/>
                        <a:ea typeface="Calibri" charset="0"/>
                      </a:endParaRPr>
                    </a:p>
                  </a:txBody>
                  <a:tcPr marL="68580" marR="68580" marT="0" marB="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s-ES" sz="1800" dirty="0">
                          <a:solidFill>
                            <a:schemeClr val="bg1"/>
                          </a:solidFill>
                          <a:effectLst/>
                        </a:rPr>
                        <a:t> Tasa </a:t>
                      </a:r>
                      <a:endParaRPr lang="en-US" sz="3200" b="0" dirty="0">
                        <a:solidFill>
                          <a:schemeClr val="bg1"/>
                        </a:solidFill>
                        <a:effectLst/>
                        <a:latin typeface="Times New Roman" charset="0"/>
                        <a:ea typeface="Calibri" charset="0"/>
                      </a:endParaRPr>
                    </a:p>
                  </a:txBody>
                  <a:tcPr marL="68580" marR="68580" marT="0" marB="0"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es-ES" sz="1800" dirty="0">
                          <a:solidFill>
                            <a:schemeClr val="bg1"/>
                          </a:solidFill>
                          <a:effectLst/>
                        </a:rPr>
                        <a:t>Orden </a:t>
                      </a:r>
                      <a:endParaRPr lang="en-US" sz="3200" b="0" dirty="0">
                        <a:solidFill>
                          <a:schemeClr val="bg1"/>
                        </a:solidFill>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54978">
                <a:tc rowSpan="3">
                  <a:txBody>
                    <a:bodyPr/>
                    <a:lstStyle/>
                    <a:p>
                      <a:pPr>
                        <a:spcAft>
                          <a:spcPts val="0"/>
                        </a:spcAft>
                      </a:pPr>
                      <a:r>
                        <a:rPr lang="en-US" sz="2000" b="0" dirty="0" err="1">
                          <a:effectLst/>
                          <a:latin typeface="+mn-lt"/>
                          <a:ea typeface="Calibri" charset="0"/>
                        </a:rPr>
                        <a:t>Empresarial</a:t>
                      </a:r>
                      <a:endParaRPr lang="en-US" sz="2000" b="0" dirty="0">
                        <a:effectLst/>
                        <a:latin typeface="+mn-lt"/>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s-ES" sz="1800" b="0" dirty="0">
                          <a:effectLst/>
                        </a:rPr>
                        <a:t>Título minero</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effectLst/>
                        </a:rPr>
                        <a:t>63%</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0"/>
                        </a:spcAft>
                      </a:pPr>
                      <a:r>
                        <a:rPr lang="es-ES" sz="1800" dirty="0">
                          <a:effectLst/>
                        </a:rPr>
                        <a:t>1</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effectLst/>
                        </a:rPr>
                        <a:t>87%</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a:effectLst/>
                        </a:rPr>
                        <a:t> 3 </a:t>
                      </a:r>
                      <a:endParaRPr lang="en-US" sz="3200" b="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a:effectLst/>
                        </a:rPr>
                        <a:t>86%</a:t>
                      </a:r>
                      <a:endParaRPr lang="en-US" sz="3200" b="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a:effectLst/>
                        </a:rPr>
                        <a:t> 3 </a:t>
                      </a:r>
                      <a:endParaRPr lang="en-US" sz="3200" b="0">
                        <a:effectLst/>
                        <a:latin typeface="Times New Roman" charset="0"/>
                        <a:ea typeface="Calibri" charset="0"/>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a:effectLst/>
                        </a:rPr>
                        <a:t>40%</a:t>
                      </a:r>
                      <a:endParaRPr lang="en-US" sz="3200" b="0">
                        <a:effectLst/>
                        <a:latin typeface="Times New Roman" charset="0"/>
                        <a:ea typeface="Calibri" charset="0"/>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a:effectLst/>
                        </a:rPr>
                        <a:t> 2 </a:t>
                      </a:r>
                      <a:endParaRPr lang="en-US" sz="3200" b="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354978">
                <a:tc vMerge="1">
                  <a:txBody>
                    <a:bodyPr/>
                    <a:lstStyle/>
                    <a:p>
                      <a:pPr>
                        <a:spcAft>
                          <a:spcPts val="0"/>
                        </a:spcAft>
                      </a:pP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a:spcAft>
                          <a:spcPts val="0"/>
                        </a:spcAft>
                      </a:pPr>
                      <a:r>
                        <a:rPr lang="es-ES" sz="1800" b="0" dirty="0">
                          <a:effectLst/>
                        </a:rPr>
                        <a:t>Regalías</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ctr">
                        <a:spcAft>
                          <a:spcPts val="0"/>
                        </a:spcAft>
                      </a:pPr>
                      <a:r>
                        <a:rPr lang="en-US" sz="1800" dirty="0">
                          <a:effectLst/>
                        </a:rPr>
                        <a:t>65%</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algn="ctr">
                        <a:spcAft>
                          <a:spcPts val="0"/>
                        </a:spcAft>
                      </a:pPr>
                      <a:r>
                        <a:rPr lang="es-ES" sz="1800" dirty="0">
                          <a:effectLst/>
                        </a:rPr>
                        <a:t>2</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ctr">
                        <a:spcAft>
                          <a:spcPts val="0"/>
                        </a:spcAft>
                      </a:pPr>
                      <a:r>
                        <a:rPr lang="en-US" sz="1800" dirty="0">
                          <a:effectLst/>
                        </a:rPr>
                        <a:t>78%</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algn="ctr">
                        <a:spcAft>
                          <a:spcPts val="0"/>
                        </a:spcAft>
                      </a:pPr>
                      <a:r>
                        <a:rPr lang="en-US" sz="1800" dirty="0">
                          <a:effectLst/>
                        </a:rPr>
                        <a:t> 1 </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ctr">
                        <a:spcAft>
                          <a:spcPts val="0"/>
                        </a:spcAft>
                      </a:pPr>
                      <a:r>
                        <a:rPr lang="en-US" sz="1800" dirty="0">
                          <a:effectLst/>
                        </a:rPr>
                        <a:t>79%</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algn="ctr">
                        <a:spcAft>
                          <a:spcPts val="0"/>
                        </a:spcAft>
                      </a:pPr>
                      <a:r>
                        <a:rPr lang="en-US" sz="1800" dirty="0">
                          <a:effectLst/>
                        </a:rPr>
                        <a:t> 1 </a:t>
                      </a:r>
                      <a:endParaRPr lang="en-US" sz="3200" b="0" dirty="0">
                        <a:effectLst/>
                        <a:latin typeface="Times New Roman" charset="0"/>
                        <a:ea typeface="Calibri" charset="0"/>
                      </a:endParaRPr>
                    </a:p>
                  </a:txBody>
                  <a:tcPr marL="68580" marR="68580" marT="0" marB="0" anchor="ctr">
                    <a:lnR w="12700" cap="flat" cmpd="sng" algn="ctr">
                      <a:noFill/>
                      <a:prstDash val="solid"/>
                      <a:round/>
                      <a:headEnd type="none" w="med" len="med"/>
                      <a:tailEnd type="none" w="med" len="med"/>
                    </a:lnR>
                    <a:noFill/>
                  </a:tcPr>
                </a:tc>
                <a:tc>
                  <a:txBody>
                    <a:bodyPr/>
                    <a:lstStyle/>
                    <a:p>
                      <a:pPr algn="ctr">
                        <a:spcAft>
                          <a:spcPts val="0"/>
                        </a:spcAft>
                      </a:pPr>
                      <a:r>
                        <a:rPr lang="en-US" sz="1800" dirty="0">
                          <a:effectLst/>
                        </a:rPr>
                        <a:t>35%</a:t>
                      </a:r>
                      <a:endParaRPr lang="en-US" sz="3200" b="0" dirty="0">
                        <a:effectLst/>
                        <a:latin typeface="Times New Roman" charset="0"/>
                        <a:ea typeface="Calibri" charset="0"/>
                      </a:endParaRPr>
                    </a:p>
                  </a:txBody>
                  <a:tcPr marL="68580" marR="68580" marT="0" marB="0" anchor="ctr">
                    <a:lnL w="12700" cap="flat" cmpd="sng" algn="ctr">
                      <a:noFill/>
                      <a:prstDash val="solid"/>
                      <a:round/>
                      <a:headEnd type="none" w="med" len="med"/>
                      <a:tailEnd type="none" w="med" len="med"/>
                    </a:lnL>
                    <a:noFill/>
                  </a:tcPr>
                </a:tc>
                <a:tc>
                  <a:txBody>
                    <a:bodyPr/>
                    <a:lstStyle/>
                    <a:p>
                      <a:pPr algn="ctr">
                        <a:spcAft>
                          <a:spcPts val="0"/>
                        </a:spcAft>
                      </a:pPr>
                      <a:r>
                        <a:rPr lang="en-US" sz="1800">
                          <a:effectLst/>
                        </a:rPr>
                        <a:t> 1 </a:t>
                      </a:r>
                      <a:endParaRPr lang="en-US" sz="3200" b="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354978">
                <a:tc vMerge="1">
                  <a:txBody>
                    <a:bodyPr/>
                    <a:lstStyle/>
                    <a:p>
                      <a:pPr>
                        <a:spcAft>
                          <a:spcPts val="0"/>
                        </a:spcAft>
                      </a:pP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800" b="0" kern="1200" dirty="0" err="1">
                          <a:solidFill>
                            <a:schemeClr val="dk1"/>
                          </a:solidFill>
                          <a:effectLst/>
                          <a:latin typeface="+mn-lt"/>
                          <a:ea typeface="+mn-ea"/>
                          <a:cs typeface="+mn-cs"/>
                        </a:rPr>
                        <a:t>Contabilidad</a:t>
                      </a:r>
                      <a:endParaRPr lang="en-US" sz="1800" b="0" kern="1200" dirty="0">
                        <a:solidFill>
                          <a:schemeClr val="dk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effectLst/>
                        </a:rPr>
                        <a:t>70%</a:t>
                      </a:r>
                      <a:endParaRPr lang="en-US" sz="3200" b="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S" sz="1800" dirty="0">
                          <a:effectLst/>
                        </a:rPr>
                        <a:t>3</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effectLst/>
                        </a:rPr>
                        <a:t>84%</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effectLst/>
                        </a:rPr>
                        <a:t> 2 </a:t>
                      </a:r>
                      <a:endParaRPr lang="en-US" sz="3200" b="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effectLst/>
                        </a:rPr>
                        <a:t>84%</a:t>
                      </a:r>
                      <a:endParaRPr lang="en-US" sz="3200" b="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effectLst/>
                        </a:rPr>
                        <a:t> 2 </a:t>
                      </a:r>
                      <a:endParaRPr lang="en-US" sz="3200" b="0" dirty="0">
                        <a:effectLst/>
                        <a:latin typeface="Times New Roman" charset="0"/>
                        <a:ea typeface="Calibri" charset="0"/>
                      </a:endParaRPr>
                    </a:p>
                  </a:txBody>
                  <a:tcPr marL="68580" marR="68580" marT="0" marB="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effectLst/>
                        </a:rPr>
                        <a:t>45%</a:t>
                      </a:r>
                      <a:endParaRPr lang="en-US" sz="3200" b="0" dirty="0">
                        <a:effectLst/>
                        <a:latin typeface="Times New Roman" charset="0"/>
                        <a:ea typeface="Calibri" charset="0"/>
                      </a:endParaRPr>
                    </a:p>
                  </a:txBody>
                  <a:tcPr marL="68580" marR="68580" marT="0" marB="0"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effectLst/>
                        </a:rPr>
                        <a:t> 3 </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54978">
                <a:tc>
                  <a:txBody>
                    <a:bodyPr/>
                    <a:lstStyle/>
                    <a:p>
                      <a:pPr marL="0" algn="l" defTabSz="914400" rtl="0" eaLnBrk="1" latinLnBrk="0" hangingPunct="1">
                        <a:spcAft>
                          <a:spcPts val="0"/>
                        </a:spcAft>
                      </a:pPr>
                      <a:r>
                        <a:rPr lang="en-US" sz="2000" b="0" kern="1200" dirty="0" err="1">
                          <a:solidFill>
                            <a:schemeClr val="dk1"/>
                          </a:solidFill>
                          <a:effectLst/>
                          <a:latin typeface="+mn-lt"/>
                          <a:ea typeface="Calibri" charset="0"/>
                          <a:cs typeface="+mn-cs"/>
                        </a:rPr>
                        <a:t>Laboral</a:t>
                      </a:r>
                      <a:endParaRPr lang="en-US" sz="2000" b="0" kern="1200" dirty="0">
                        <a:solidFill>
                          <a:schemeClr val="dk1"/>
                        </a:solidFill>
                        <a:effectLst/>
                        <a:latin typeface="+mn-lt"/>
                        <a:ea typeface="Calibri" charset="0"/>
                        <a:cs typeface="+mn-cs"/>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Aft>
                          <a:spcPts val="0"/>
                        </a:spcAft>
                      </a:pPr>
                      <a:r>
                        <a:rPr lang="en-US" sz="1800" b="0" kern="1200" dirty="0" err="1">
                          <a:solidFill>
                            <a:schemeClr val="dk1"/>
                          </a:solidFill>
                          <a:effectLst/>
                          <a:latin typeface="+mn-lt"/>
                          <a:ea typeface="+mn-ea"/>
                          <a:cs typeface="+mn-cs"/>
                        </a:rPr>
                        <a:t>Cotizaciones</a:t>
                      </a:r>
                      <a:endParaRPr lang="en-US" sz="1800" b="0" kern="1200" dirty="0">
                        <a:solidFill>
                          <a:schemeClr val="dk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rPr>
                        <a:t>72%</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800" dirty="0">
                          <a:effectLst/>
                        </a:rPr>
                        <a:t>4</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rPr>
                        <a:t>89%</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rPr>
                        <a:t> 4 </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rPr>
                        <a:t>89%</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rPr>
                        <a:t> 4 </a:t>
                      </a:r>
                      <a:endParaRPr lang="en-US" sz="3200" b="0" dirty="0">
                        <a:effectLst/>
                        <a:latin typeface="Times New Roman" charset="0"/>
                        <a:ea typeface="Calibri" charset="0"/>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rPr>
                        <a:t>35%</a:t>
                      </a:r>
                      <a:endParaRPr lang="en-US" sz="3200" b="0" dirty="0">
                        <a:effectLst/>
                        <a:latin typeface="Times New Roman" charset="0"/>
                        <a:ea typeface="Calibri" charset="0"/>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rPr>
                        <a:t> 1 </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4978">
                <a:tc rowSpan="4">
                  <a:txBody>
                    <a:bodyPr/>
                    <a:lstStyle/>
                    <a:p>
                      <a:pPr marL="0" algn="l" defTabSz="914400" rtl="0" eaLnBrk="1" latinLnBrk="0" hangingPunct="1">
                        <a:spcAft>
                          <a:spcPts val="0"/>
                        </a:spcAft>
                      </a:pPr>
                      <a:r>
                        <a:rPr lang="en-US" sz="2000" b="0" kern="1200" dirty="0" err="1">
                          <a:solidFill>
                            <a:schemeClr val="dk1"/>
                          </a:solidFill>
                          <a:effectLst/>
                          <a:latin typeface="+mn-lt"/>
                          <a:ea typeface="Calibri" charset="0"/>
                          <a:cs typeface="+mn-cs"/>
                        </a:rPr>
                        <a:t>Ambiental</a:t>
                      </a:r>
                      <a:endParaRPr lang="en-US" sz="2000" b="0" kern="1200" dirty="0">
                        <a:solidFill>
                          <a:schemeClr val="dk1"/>
                        </a:solidFill>
                        <a:effectLst/>
                        <a:latin typeface="+mn-lt"/>
                        <a:ea typeface="Calibri" charset="0"/>
                        <a:cs typeface="+mn-cs"/>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s-ES" sz="1800" b="0" dirty="0">
                          <a:effectLst/>
                        </a:rPr>
                        <a:t>Licencia ambiental</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a:effectLst/>
                        </a:rPr>
                        <a:t>76%</a:t>
                      </a:r>
                      <a:endParaRPr lang="en-US" sz="3200" b="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0"/>
                        </a:spcAft>
                      </a:pPr>
                      <a:r>
                        <a:rPr lang="es-ES" sz="1800" dirty="0">
                          <a:effectLst/>
                        </a:rPr>
                        <a:t>5</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effectLst/>
                        </a:rPr>
                        <a:t>95%</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effectLst/>
                        </a:rPr>
                        <a:t> 5 </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effectLst/>
                        </a:rPr>
                        <a:t>95%</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effectLst/>
                        </a:rPr>
                        <a:t> 5 </a:t>
                      </a:r>
                      <a:endParaRPr lang="en-US" sz="3200" b="0" dirty="0">
                        <a:effectLst/>
                        <a:latin typeface="Times New Roman" charset="0"/>
                        <a:ea typeface="Calibri" charset="0"/>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effectLst/>
                        </a:rPr>
                        <a:t>45%</a:t>
                      </a:r>
                      <a:endParaRPr lang="en-US" sz="3200" b="0" dirty="0">
                        <a:effectLst/>
                        <a:latin typeface="Times New Roman" charset="0"/>
                        <a:ea typeface="Calibri" charset="0"/>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a:effectLst/>
                        </a:rPr>
                        <a:t> 3 </a:t>
                      </a:r>
                      <a:endParaRPr lang="en-US" sz="3200" b="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6"/>
                  </a:ext>
                </a:extLst>
              </a:tr>
              <a:tr h="354978">
                <a:tc vMerge="1">
                  <a:txBody>
                    <a:bodyPr/>
                    <a:lstStyle/>
                    <a:p>
                      <a:pPr>
                        <a:spcAft>
                          <a:spcPts val="0"/>
                        </a:spcAft>
                      </a:pP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a:spcAft>
                          <a:spcPts val="0"/>
                        </a:spcAft>
                      </a:pPr>
                      <a:r>
                        <a:rPr lang="es-ES" sz="1800" b="0" dirty="0">
                          <a:effectLst/>
                        </a:rPr>
                        <a:t>Estudio ambiental</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ctr">
                        <a:spcAft>
                          <a:spcPts val="0"/>
                        </a:spcAft>
                      </a:pPr>
                      <a:r>
                        <a:rPr lang="en-US" sz="1800" dirty="0">
                          <a:effectLst/>
                        </a:rPr>
                        <a:t>87%</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algn="ctr">
                        <a:spcAft>
                          <a:spcPts val="0"/>
                        </a:spcAft>
                      </a:pPr>
                      <a:r>
                        <a:rPr lang="es-ES" sz="1800" dirty="0">
                          <a:effectLst/>
                        </a:rPr>
                        <a:t>6</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ctr">
                        <a:spcAft>
                          <a:spcPts val="0"/>
                        </a:spcAft>
                      </a:pPr>
                      <a:r>
                        <a:rPr lang="en-US" sz="1800">
                          <a:effectLst/>
                        </a:rPr>
                        <a:t>96%</a:t>
                      </a:r>
                      <a:endParaRPr lang="en-US" sz="3200" b="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algn="ctr">
                        <a:spcAft>
                          <a:spcPts val="0"/>
                        </a:spcAft>
                      </a:pPr>
                      <a:r>
                        <a:rPr lang="en-US" sz="1800" dirty="0">
                          <a:effectLst/>
                        </a:rPr>
                        <a:t> 6 </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ctr">
                        <a:spcAft>
                          <a:spcPts val="0"/>
                        </a:spcAft>
                      </a:pPr>
                      <a:r>
                        <a:rPr lang="en-US" sz="1800" dirty="0">
                          <a:effectLst/>
                        </a:rPr>
                        <a:t>96%</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algn="ctr">
                        <a:spcAft>
                          <a:spcPts val="0"/>
                        </a:spcAft>
                      </a:pPr>
                      <a:r>
                        <a:rPr lang="en-US" sz="1800">
                          <a:effectLst/>
                        </a:rPr>
                        <a:t> 6 </a:t>
                      </a:r>
                      <a:endParaRPr lang="en-US" sz="3200" b="0">
                        <a:effectLst/>
                        <a:latin typeface="Times New Roman" charset="0"/>
                        <a:ea typeface="Calibri" charset="0"/>
                      </a:endParaRPr>
                    </a:p>
                  </a:txBody>
                  <a:tcPr marL="68580" marR="68580" marT="0" marB="0" anchor="ctr">
                    <a:lnR w="12700" cap="flat" cmpd="sng" algn="ctr">
                      <a:noFill/>
                      <a:prstDash val="solid"/>
                      <a:round/>
                      <a:headEnd type="none" w="med" len="med"/>
                      <a:tailEnd type="none" w="med" len="med"/>
                    </a:lnR>
                    <a:noFill/>
                  </a:tcPr>
                </a:tc>
                <a:tc>
                  <a:txBody>
                    <a:bodyPr/>
                    <a:lstStyle/>
                    <a:p>
                      <a:pPr algn="ctr">
                        <a:spcAft>
                          <a:spcPts val="0"/>
                        </a:spcAft>
                      </a:pPr>
                      <a:r>
                        <a:rPr lang="en-US" sz="1800" dirty="0">
                          <a:effectLst/>
                        </a:rPr>
                        <a:t>82%</a:t>
                      </a:r>
                      <a:endParaRPr lang="en-US" sz="3200" b="0" dirty="0">
                        <a:effectLst/>
                        <a:latin typeface="Times New Roman" charset="0"/>
                        <a:ea typeface="Calibri" charset="0"/>
                      </a:endParaRPr>
                    </a:p>
                  </a:txBody>
                  <a:tcPr marL="68580" marR="68580" marT="0" marB="0" anchor="ctr">
                    <a:lnL w="12700" cap="flat" cmpd="sng" algn="ctr">
                      <a:noFill/>
                      <a:prstDash val="solid"/>
                      <a:round/>
                      <a:headEnd type="none" w="med" len="med"/>
                      <a:tailEnd type="none" w="med" len="med"/>
                    </a:lnL>
                    <a:noFill/>
                  </a:tcPr>
                </a:tc>
                <a:tc>
                  <a:txBody>
                    <a:bodyPr/>
                    <a:lstStyle/>
                    <a:p>
                      <a:pPr algn="ctr">
                        <a:spcAft>
                          <a:spcPts val="0"/>
                        </a:spcAft>
                      </a:pPr>
                      <a:r>
                        <a:rPr lang="en-US" sz="1800">
                          <a:effectLst/>
                        </a:rPr>
                        <a:t> 5 </a:t>
                      </a:r>
                      <a:endParaRPr lang="en-US" sz="3200" b="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7"/>
                  </a:ext>
                </a:extLst>
              </a:tr>
              <a:tr h="354978">
                <a:tc vMerge="1">
                  <a:txBody>
                    <a:bodyPr/>
                    <a:lstStyle/>
                    <a:p>
                      <a:pPr>
                        <a:spcAft>
                          <a:spcPts val="0"/>
                        </a:spcAft>
                      </a:pP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a:spcAft>
                          <a:spcPts val="0"/>
                        </a:spcAft>
                      </a:pPr>
                      <a:r>
                        <a:rPr lang="es-ES" sz="1800" b="0" dirty="0">
                          <a:effectLst/>
                        </a:rPr>
                        <a:t>Permisos ambientales</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ctr">
                        <a:spcAft>
                          <a:spcPts val="0"/>
                        </a:spcAft>
                      </a:pPr>
                      <a:r>
                        <a:rPr lang="en-US" sz="1800">
                          <a:effectLst/>
                        </a:rPr>
                        <a:t>90%</a:t>
                      </a:r>
                      <a:endParaRPr lang="en-US" sz="3200" b="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algn="ctr">
                        <a:spcAft>
                          <a:spcPts val="0"/>
                        </a:spcAft>
                      </a:pPr>
                      <a:r>
                        <a:rPr lang="es-ES" sz="1800" dirty="0">
                          <a:effectLst/>
                        </a:rPr>
                        <a:t>7</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ctr">
                        <a:spcAft>
                          <a:spcPts val="0"/>
                        </a:spcAft>
                      </a:pPr>
                      <a:r>
                        <a:rPr lang="en-US" sz="1800" dirty="0">
                          <a:effectLst/>
                        </a:rPr>
                        <a:t>97%</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algn="ctr">
                        <a:spcAft>
                          <a:spcPts val="0"/>
                        </a:spcAft>
                      </a:pPr>
                      <a:r>
                        <a:rPr lang="en-US" sz="1800" dirty="0">
                          <a:effectLst/>
                        </a:rPr>
                        <a:t> 7 </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ctr">
                        <a:spcAft>
                          <a:spcPts val="0"/>
                        </a:spcAft>
                      </a:pPr>
                      <a:r>
                        <a:rPr lang="en-US" sz="1800" dirty="0">
                          <a:effectLst/>
                        </a:rPr>
                        <a:t>97%</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algn="ctr">
                        <a:spcAft>
                          <a:spcPts val="0"/>
                        </a:spcAft>
                      </a:pPr>
                      <a:r>
                        <a:rPr lang="en-US" sz="1800" dirty="0">
                          <a:effectLst/>
                        </a:rPr>
                        <a:t> 7 </a:t>
                      </a:r>
                      <a:endParaRPr lang="en-US" sz="3200" b="0" dirty="0">
                        <a:effectLst/>
                        <a:latin typeface="Times New Roman" charset="0"/>
                        <a:ea typeface="Calibri" charset="0"/>
                      </a:endParaRPr>
                    </a:p>
                  </a:txBody>
                  <a:tcPr marL="68580" marR="68580" marT="0" marB="0" anchor="ctr">
                    <a:lnR w="12700" cap="flat" cmpd="sng" algn="ctr">
                      <a:noFill/>
                      <a:prstDash val="solid"/>
                      <a:round/>
                      <a:headEnd type="none" w="med" len="med"/>
                      <a:tailEnd type="none" w="med" len="med"/>
                    </a:lnR>
                    <a:noFill/>
                  </a:tcPr>
                </a:tc>
                <a:tc>
                  <a:txBody>
                    <a:bodyPr/>
                    <a:lstStyle/>
                    <a:p>
                      <a:pPr algn="ctr">
                        <a:spcAft>
                          <a:spcPts val="0"/>
                        </a:spcAft>
                      </a:pPr>
                      <a:r>
                        <a:rPr lang="en-US" sz="1800" dirty="0">
                          <a:effectLst/>
                        </a:rPr>
                        <a:t>80%</a:t>
                      </a:r>
                      <a:endParaRPr lang="en-US" sz="3200" b="0" dirty="0">
                        <a:effectLst/>
                        <a:latin typeface="Times New Roman" charset="0"/>
                        <a:ea typeface="Calibri" charset="0"/>
                      </a:endParaRPr>
                    </a:p>
                  </a:txBody>
                  <a:tcPr marL="68580" marR="68580" marT="0" marB="0" anchor="ctr">
                    <a:lnL w="12700" cap="flat" cmpd="sng" algn="ctr">
                      <a:noFill/>
                      <a:prstDash val="solid"/>
                      <a:round/>
                      <a:headEnd type="none" w="med" len="med"/>
                      <a:tailEnd type="none" w="med" len="med"/>
                    </a:lnL>
                    <a:noFill/>
                  </a:tcPr>
                </a:tc>
                <a:tc>
                  <a:txBody>
                    <a:bodyPr/>
                    <a:lstStyle/>
                    <a:p>
                      <a:pPr algn="ctr">
                        <a:spcAft>
                          <a:spcPts val="0"/>
                        </a:spcAft>
                      </a:pPr>
                      <a:r>
                        <a:rPr lang="en-US" sz="1800">
                          <a:effectLst/>
                        </a:rPr>
                        <a:t> 4 </a:t>
                      </a:r>
                      <a:endParaRPr lang="en-US" sz="3200" b="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8"/>
                  </a:ext>
                </a:extLst>
              </a:tr>
              <a:tr h="354978">
                <a:tc vMerge="1">
                  <a:txBody>
                    <a:bodyPr/>
                    <a:lstStyle/>
                    <a:p>
                      <a:pPr>
                        <a:spcAft>
                          <a:spcPts val="0"/>
                        </a:spcAft>
                      </a:pP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spcAft>
                          <a:spcPts val="0"/>
                        </a:spcAft>
                      </a:pPr>
                      <a:r>
                        <a:rPr lang="es-ES" sz="1800" b="0" dirty="0">
                          <a:effectLst/>
                        </a:rPr>
                        <a:t>Estudio hídrico</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effectLst/>
                        </a:rPr>
                        <a:t>94%</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S" sz="1800" dirty="0">
                          <a:effectLst/>
                        </a:rPr>
                        <a:t>8</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effectLst/>
                        </a:rPr>
                        <a:t>99%</a:t>
                      </a:r>
                      <a:endParaRPr lang="en-US" sz="3200" b="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effectLst/>
                        </a:rPr>
                        <a:t> 8 </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effectLst/>
                        </a:rPr>
                        <a:t>99%</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effectLst/>
                        </a:rPr>
                        <a:t> 8 </a:t>
                      </a:r>
                      <a:endParaRPr lang="en-US" sz="3200" b="0" dirty="0">
                        <a:effectLst/>
                        <a:latin typeface="Times New Roman" charset="0"/>
                        <a:ea typeface="Calibri" charset="0"/>
                      </a:endParaRPr>
                    </a:p>
                  </a:txBody>
                  <a:tcPr marL="68580" marR="68580" marT="0" marB="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effectLst/>
                        </a:rPr>
                        <a:t>94%</a:t>
                      </a:r>
                      <a:endParaRPr lang="en-US" sz="3200" b="0" dirty="0">
                        <a:effectLst/>
                        <a:latin typeface="Times New Roman" charset="0"/>
                        <a:ea typeface="Calibri" charset="0"/>
                      </a:endParaRPr>
                    </a:p>
                  </a:txBody>
                  <a:tcPr marL="68580" marR="68580" marT="0" marB="0"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effectLst/>
                        </a:rPr>
                        <a:t> 6 </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54978">
                <a:tc>
                  <a:txBody>
                    <a:bodyPr/>
                    <a:lstStyle/>
                    <a:p>
                      <a:pPr>
                        <a:spcAft>
                          <a:spcPts val="0"/>
                        </a:spcAft>
                      </a:pP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 sz="1800" b="0" dirty="0">
                          <a:effectLst/>
                        </a:rPr>
                        <a:t>N</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800" dirty="0">
                          <a:effectLst/>
                        </a:rPr>
                        <a:t> 4,357 </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 sz="1800" dirty="0">
                          <a:effectLst/>
                        </a:rPr>
                        <a:t> </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800" dirty="0">
                          <a:effectLst/>
                        </a:rPr>
                        <a:t>4,133 </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 sz="1800" dirty="0">
                          <a:effectLst/>
                        </a:rPr>
                        <a:t> </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800" dirty="0">
                          <a:effectLst/>
                        </a:rPr>
                        <a:t>4,420 </a:t>
                      </a:r>
                      <a:endParaRPr lang="en-US" sz="3200" b="0" dirty="0">
                        <a:effectLst/>
                        <a:latin typeface="Times New Roman" charset="0"/>
                        <a:ea typeface="Calibri"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s-ES" sz="1800" dirty="0">
                          <a:effectLst/>
                        </a:rPr>
                        <a:t> </a:t>
                      </a:r>
                      <a:endParaRPr lang="en-US" sz="3200" b="0" dirty="0">
                        <a:effectLst/>
                        <a:latin typeface="Times New Roman" charset="0"/>
                        <a:ea typeface="Calibri" charset="0"/>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800" dirty="0">
                          <a:effectLst/>
                        </a:rPr>
                        <a:t>2,777 </a:t>
                      </a:r>
                      <a:endParaRPr lang="en-US" sz="3200" b="0" dirty="0">
                        <a:effectLst/>
                        <a:latin typeface="Times New Roman" charset="0"/>
                        <a:ea typeface="Calibri" charset="0"/>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s-ES" sz="1800" dirty="0">
                          <a:effectLst/>
                        </a:rPr>
                        <a:t> </a:t>
                      </a:r>
                      <a:endParaRPr lang="en-US" sz="3200" b="0" dirty="0">
                        <a:effectLst/>
                        <a:latin typeface="Times New Roman" charset="0"/>
                        <a:ea typeface="Calibri"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bl>
          </a:graphicData>
        </a:graphic>
      </p:graphicFrame>
      <p:sp>
        <p:nvSpPr>
          <p:cNvPr id="5" name="TextBox 4"/>
          <p:cNvSpPr txBox="1"/>
          <p:nvPr/>
        </p:nvSpPr>
        <p:spPr>
          <a:xfrm>
            <a:off x="262418" y="1006653"/>
            <a:ext cx="11312591" cy="1289979"/>
          </a:xfrm>
          <a:prstGeom prst="rect">
            <a:avLst/>
          </a:prstGeom>
          <a:solidFill>
            <a:schemeClr val="bg1"/>
          </a:solidFill>
          <a:ln>
            <a:noFill/>
          </a:ln>
        </p:spPr>
        <p:txBody>
          <a:bodyPr wrap="square" rtlCol="0">
            <a:noAutofit/>
          </a:bodyPr>
          <a:lstStyle/>
          <a:p>
            <a:pPr marL="285750" indent="-285750">
              <a:buFont typeface="Arial" charset="0"/>
              <a:buChar char="•"/>
            </a:pPr>
            <a:endParaRPr lang="es-ES_tradnl" sz="800" dirty="0"/>
          </a:p>
          <a:p>
            <a:pPr marL="285750" indent="-285750">
              <a:buFont typeface="Arial" charset="0"/>
              <a:buChar char="•"/>
            </a:pPr>
            <a:r>
              <a:rPr lang="es-ES_tradnl" sz="2000" dirty="0"/>
              <a:t>Las unidades mineras cumplen primero sus obligaciones de registro, titulo e impuestos; luego las laborales y por último las ambientales</a:t>
            </a:r>
          </a:p>
          <a:p>
            <a:pPr marL="285750" indent="-285750">
              <a:buFont typeface="Arial" charset="0"/>
              <a:buChar char="•"/>
            </a:pPr>
            <a:endParaRPr lang="es-ES_tradnl" sz="800" dirty="0"/>
          </a:p>
          <a:p>
            <a:pPr marL="285750" indent="-285750">
              <a:buFont typeface="Arial" charset="0"/>
              <a:buChar char="•"/>
            </a:pPr>
            <a:r>
              <a:rPr lang="es-ES_tradnl" sz="2000" dirty="0"/>
              <a:t>En el sector del carbón las obligaciones laborales son primordiales por el tipo de pregunta o por el riesgo del sector</a:t>
            </a:r>
          </a:p>
        </p:txBody>
      </p:sp>
    </p:spTree>
    <p:extLst>
      <p:ext uri="{BB962C8B-B14F-4D97-AF65-F5344CB8AC3E}">
        <p14:creationId xmlns:p14="http://schemas.microsoft.com/office/powerpoint/2010/main" val="35790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670" y="609599"/>
            <a:ext cx="10951535" cy="5545667"/>
          </a:xfrm>
        </p:spPr>
        <p:txBody>
          <a:bodyPr anchor="ctr">
            <a:normAutofit/>
          </a:bodyPr>
          <a:lstStyle/>
          <a:p>
            <a:pPr algn="ctr"/>
            <a:r>
              <a:rPr lang="es-ES_tradnl" dirty="0">
                <a:solidFill>
                  <a:schemeClr val="tx1">
                    <a:lumMod val="85000"/>
                    <a:lumOff val="15000"/>
                  </a:schemeClr>
                </a:solidFill>
              </a:rPr>
              <a:t>2. El crecimiento verde inclusivo. Definición, medición y cómo aproximar su relación con la informalidad</a:t>
            </a:r>
          </a:p>
        </p:txBody>
      </p:sp>
    </p:spTree>
    <p:extLst>
      <p:ext uri="{BB962C8B-B14F-4D97-AF65-F5344CB8AC3E}">
        <p14:creationId xmlns:p14="http://schemas.microsoft.com/office/powerpoint/2010/main" val="52432888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ABBE0D0061F244CB264056D707C73D0" ma:contentTypeVersion="2" ma:contentTypeDescription="Crear nuevo documento." ma:contentTypeScope="" ma:versionID="7e53e857811c1d0b685aa31124575435">
  <xsd:schema xmlns:xsd="http://www.w3.org/2001/XMLSchema" xmlns:xs="http://www.w3.org/2001/XMLSchema" xmlns:p="http://schemas.microsoft.com/office/2006/metadata/properties" xmlns:ns1="http://schemas.microsoft.com/sharepoint/v3" xmlns:ns2="76cc4adf-23be-4666-9446-e45c4555cd30" targetNamespace="http://schemas.microsoft.com/office/2006/metadata/properties" ma:root="true" ma:fieldsID="c01e1eb6c4ae068fb2ca2b6f378a3669" ns1:_="" ns2:_="">
    <xsd:import namespace="http://schemas.microsoft.com/sharepoint/v3"/>
    <xsd:import namespace="76cc4adf-23be-4666-9446-e45c4555cd3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cc4adf-23be-4666-9446-e45c4555cd3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F909E3A-28E8-46C2-B0D8-BC798E6E3984}"/>
</file>

<file path=customXml/itemProps2.xml><?xml version="1.0" encoding="utf-8"?>
<ds:datastoreItem xmlns:ds="http://schemas.openxmlformats.org/officeDocument/2006/customXml" ds:itemID="{9B7DC41C-3B74-479D-833A-748144FA7B94}"/>
</file>

<file path=customXml/itemProps3.xml><?xml version="1.0" encoding="utf-8"?>
<ds:datastoreItem xmlns:ds="http://schemas.openxmlformats.org/officeDocument/2006/customXml" ds:itemID="{A4A6C1BA-88CB-45B1-80CA-41F97A5F9C3F}"/>
</file>

<file path=docProps/app.xml><?xml version="1.0" encoding="utf-8"?>
<Properties xmlns="http://schemas.openxmlformats.org/officeDocument/2006/extended-properties" xmlns:vt="http://schemas.openxmlformats.org/officeDocument/2006/docPropsVTypes">
  <Template/>
  <TotalTime>6458</TotalTime>
  <Words>4612</Words>
  <Application>Microsoft Office PowerPoint</Application>
  <PresentationFormat>Panorámica</PresentationFormat>
  <Paragraphs>1328</Paragraphs>
  <Slides>38</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38</vt:i4>
      </vt:variant>
    </vt:vector>
  </HeadingPairs>
  <TitlesOfParts>
    <vt:vector size="43" baseType="lpstr">
      <vt:lpstr>Arial</vt:lpstr>
      <vt:lpstr>Calibri</vt:lpstr>
      <vt:lpstr>Calibri Light</vt:lpstr>
      <vt:lpstr>Times New Roman</vt:lpstr>
      <vt:lpstr>Office Theme</vt:lpstr>
      <vt:lpstr>CRECIMIENTO VERDE INCLUSIVO E INFORMALIDAD</vt:lpstr>
      <vt:lpstr>Presentación de PowerPoint</vt:lpstr>
      <vt:lpstr>Presentación de PowerPoint</vt:lpstr>
      <vt:lpstr>1. La informalidad y su medición</vt:lpstr>
      <vt:lpstr>Presentación de PowerPoint</vt:lpstr>
      <vt:lpstr>Tasas de Informalidad por sector</vt:lpstr>
      <vt:lpstr>Escalera a nivel empresas (2015)</vt:lpstr>
      <vt:lpstr>Escalera a nivel del sector minero</vt:lpstr>
      <vt:lpstr>2. El crecimiento verde inclusivo. Definición, medición y cómo aproximar su relación con la informalidad</vt:lpstr>
      <vt:lpstr>Crecimiento verde inclusivo </vt:lpstr>
      <vt:lpstr>Crecimiento verde inclusivo e informalidad (2015)  </vt:lpstr>
      <vt:lpstr>Presentación de PowerPoint</vt:lpstr>
      <vt:lpstr>Características de las fuentes de información para el análisis por emparejamiento </vt:lpstr>
      <vt:lpstr>Variables de control</vt:lpstr>
      <vt:lpstr>3. Informalidad y variables ambientales</vt:lpstr>
      <vt:lpstr>Pilar 1. Impactos del medio ambiente sobre la salud</vt:lpstr>
      <vt:lpstr>Pilar 2. Calidad del aire (impacto en la salud)</vt:lpstr>
      <vt:lpstr>Pilar 3. Calidad del agua (impacto en la salud)</vt:lpstr>
      <vt:lpstr>Pilar 4. Cuidado del agua (impacto en el ambiente)</vt:lpstr>
      <vt:lpstr>Presentación de PowerPoint</vt:lpstr>
      <vt:lpstr>Pilar 5. Cuidado del suelo agrícola (impacto en el ambiente)</vt:lpstr>
      <vt:lpstr>Pilar 6. Cuidado de bosques (impacto en el ambiente) </vt:lpstr>
      <vt:lpstr>Pilar 7. Cuidado de especies acuáticas (impacto en el ambiente) </vt:lpstr>
      <vt:lpstr>Pilar 8. Biodiversidad y hábitat (impacto en el ambiente) </vt:lpstr>
      <vt:lpstr>Pilar 9. Energía y CO2(impacto en el ambiente) </vt:lpstr>
      <vt:lpstr>Informalidad y variables ambientales Impacto general</vt:lpstr>
      <vt:lpstr>PSM del Indicador agregado de incumplimiento de estándares ambientales</vt:lpstr>
      <vt:lpstr>Determinantes del índice de incumplimiento de estándares ambientales en el CM </vt:lpstr>
      <vt:lpstr>Determinantes del índice de incumplimiento de estándares ambientales en el CNA </vt:lpstr>
      <vt:lpstr>Determinantes del índice de incumplimiento de estándares ambientales en la GEIH </vt:lpstr>
      <vt:lpstr>Determinantes del índice de incumplimiento de estándares ambientales en la ECAF </vt:lpstr>
      <vt:lpstr>Determinantes del índice de incumplimiento de estándares ambientales en la ECAF </vt:lpstr>
      <vt:lpstr>4. Informalidad, crecimiento e inclusividad</vt:lpstr>
      <vt:lpstr>Productividad e informalidad</vt:lpstr>
      <vt:lpstr>Inclusividad e informalidad</vt:lpstr>
      <vt:lpstr>6. Conclusiones</vt:lpstr>
      <vt:lpstr>Conclusiones generales</vt:lpstr>
      <vt:lpstr>Conclusiones para estrategia de formalización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Gomez Parra</dc:creator>
  <cp:lastModifiedBy>Monica Patricia Parra Acevedo</cp:lastModifiedBy>
  <cp:revision>192</cp:revision>
  <dcterms:created xsi:type="dcterms:W3CDTF">2017-10-11T20:19:24Z</dcterms:created>
  <dcterms:modified xsi:type="dcterms:W3CDTF">2017-10-31T02:42:48Z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0x010100BABBE0D0061F244CB264056D707C73D0</vt:lpwstr>
  </property>
</Properties>
</file>