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</p:sldMasterIdLst>
  <p:sldIdLst>
    <p:sldId id="256" r:id="rId4"/>
    <p:sldId id="258" r:id="rId5"/>
    <p:sldId id="323" r:id="rId6"/>
    <p:sldId id="322" r:id="rId7"/>
    <p:sldId id="259" r:id="rId8"/>
    <p:sldId id="274" r:id="rId9"/>
    <p:sldId id="278" r:id="rId10"/>
    <p:sldId id="324" r:id="rId11"/>
    <p:sldId id="302" r:id="rId12"/>
    <p:sldId id="299" r:id="rId13"/>
    <p:sldId id="303" r:id="rId14"/>
    <p:sldId id="301" r:id="rId15"/>
    <p:sldId id="298" r:id="rId16"/>
    <p:sldId id="300" r:id="rId17"/>
    <p:sldId id="304" r:id="rId18"/>
    <p:sldId id="326" r:id="rId19"/>
    <p:sldId id="305" r:id="rId20"/>
    <p:sldId id="308" r:id="rId21"/>
    <p:sldId id="311" r:id="rId22"/>
    <p:sldId id="309" r:id="rId23"/>
    <p:sldId id="312" r:id="rId24"/>
    <p:sldId id="285" r:id="rId25"/>
    <p:sldId id="318" r:id="rId26"/>
    <p:sldId id="316" r:id="rId27"/>
    <p:sldId id="317" r:id="rId28"/>
    <p:sldId id="321" r:id="rId29"/>
    <p:sldId id="260" r:id="rId30"/>
    <p:sldId id="306" r:id="rId31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8386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020641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357415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69418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23A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2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escudo central) / Azala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/>
          </p:cNvSpPr>
          <p:nvPr userDrawn="1"/>
        </p:nvSpPr>
        <p:spPr bwMode="auto">
          <a:xfrm>
            <a:off x="2721958" y="5406129"/>
            <a:ext cx="5903449" cy="115528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noFill/>
            <a:prstDash val="sys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63" y="5752630"/>
            <a:ext cx="4032130" cy="46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 smtClean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 smtClean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6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74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escudo lateral) / Azal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 userDrawn="1"/>
        </p:nvSpPr>
        <p:spPr bwMode="auto">
          <a:xfrm>
            <a:off x="2721958" y="5406129"/>
            <a:ext cx="5930057" cy="115528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noFill/>
            <a:prstDash val="sys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78" y="5779020"/>
            <a:ext cx="1902963" cy="4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rudiaren leku-marka 2"/>
          <p:cNvSpPr>
            <a:spLocks noGrp="1"/>
          </p:cNvSpPr>
          <p:nvPr>
            <p:ph type="pic" sz="quarter" idx="12"/>
          </p:nvPr>
        </p:nvSpPr>
        <p:spPr>
          <a:xfrm>
            <a:off x="3142955" y="5717790"/>
            <a:ext cx="2742530" cy="618381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1800">
                <a:latin typeface="Helvetica Light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 smtClean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 smtClean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4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09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/ Bereizgai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/>
          </p:cNvSpPr>
          <p:nvPr/>
        </p:nvSpPr>
        <p:spPr bwMode="auto">
          <a:xfrm>
            <a:off x="490947" y="5995169"/>
            <a:ext cx="8869692" cy="598289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47" y="6091164"/>
            <a:ext cx="1749754" cy="4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stuaren leku-marka 19"/>
          <p:cNvSpPr>
            <a:spLocks noGrp="1"/>
          </p:cNvSpPr>
          <p:nvPr>
            <p:ph type="body" sz="quarter" idx="12"/>
          </p:nvPr>
        </p:nvSpPr>
        <p:spPr>
          <a:xfrm>
            <a:off x="1497025" y="2770436"/>
            <a:ext cx="7863613" cy="658564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r">
              <a:buNone/>
              <a:defRPr sz="2700" b="1">
                <a:latin typeface="Helvetica Ligh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6" name="Lotura-marra zuzena 13"/>
          <p:cNvCxnSpPr>
            <a:cxnSpLocks noChangeShapeType="1"/>
          </p:cNvCxnSpPr>
          <p:nvPr userDrawn="1"/>
        </p:nvCxnSpPr>
        <p:spPr bwMode="auto">
          <a:xfrm>
            <a:off x="1497460" y="3420070"/>
            <a:ext cx="7863178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Irudiaren leku-marka 2"/>
          <p:cNvSpPr>
            <a:spLocks noGrp="1"/>
          </p:cNvSpPr>
          <p:nvPr>
            <p:ph type="pic" sz="quarter" idx="13"/>
          </p:nvPr>
        </p:nvSpPr>
        <p:spPr>
          <a:xfrm>
            <a:off x="894112" y="5960532"/>
            <a:ext cx="2742530" cy="618381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1800">
                <a:latin typeface="Helvetica Light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40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 smtClean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 smtClean="0"/>
              <a:t>Egin klik testu maisuaren estiloak aldatzeko</a:t>
            </a:r>
          </a:p>
          <a:p>
            <a:pPr lvl="1"/>
            <a:r>
              <a:rPr lang="eu-ES" dirty="0" smtClean="0"/>
              <a:t>Bigarren maila</a:t>
            </a:r>
          </a:p>
          <a:p>
            <a:pPr lvl="2"/>
            <a:r>
              <a:rPr lang="eu-ES" dirty="0" smtClean="0"/>
              <a:t>Hirugarren maila</a:t>
            </a:r>
          </a:p>
          <a:p>
            <a:pPr lvl="3"/>
            <a:r>
              <a:rPr lang="eu-ES" dirty="0" smtClean="0"/>
              <a:t>Laugarren maila</a:t>
            </a:r>
          </a:p>
          <a:p>
            <a:pPr lvl="4"/>
            <a:r>
              <a:rPr lang="eu-ES" dirty="0" smtClean="0"/>
              <a:t>Bosgarren maila</a:t>
            </a:r>
            <a:endParaRPr lang="es-ES" dirty="0"/>
          </a:p>
        </p:txBody>
      </p:sp>
      <p:sp>
        <p:nvSpPr>
          <p:cNvPr id="5" name="Irudiaren leku-marka 2"/>
          <p:cNvSpPr>
            <a:spLocks noGrp="1"/>
          </p:cNvSpPr>
          <p:nvPr>
            <p:ph type="pic" sz="quarter" idx="12"/>
          </p:nvPr>
        </p:nvSpPr>
        <p:spPr>
          <a:xfrm>
            <a:off x="894112" y="5960532"/>
            <a:ext cx="2742530" cy="618381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1800">
                <a:latin typeface="Helvetica Light"/>
              </a:defRPr>
            </a:lvl1pPr>
          </a:lstStyle>
          <a:p>
            <a:endParaRPr lang="es-ES" dirty="0"/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47" y="6091164"/>
            <a:ext cx="1749754" cy="4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5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a / Bereizgai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/>
          </p:cNvSpPr>
          <p:nvPr/>
        </p:nvSpPr>
        <p:spPr bwMode="auto">
          <a:xfrm>
            <a:off x="490947" y="5995169"/>
            <a:ext cx="8869692" cy="598289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47" y="6091164"/>
            <a:ext cx="1749754" cy="4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stuaren leku-marka 19"/>
          <p:cNvSpPr>
            <a:spLocks noGrp="1"/>
          </p:cNvSpPr>
          <p:nvPr>
            <p:ph type="body" sz="quarter" idx="12"/>
          </p:nvPr>
        </p:nvSpPr>
        <p:spPr>
          <a:xfrm>
            <a:off x="1497025" y="2770436"/>
            <a:ext cx="7863613" cy="658564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r">
              <a:buNone/>
              <a:defRPr sz="2700" b="1">
                <a:latin typeface="Helvetica Ligh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6" name="Lotura-marra zuzena 13"/>
          <p:cNvCxnSpPr>
            <a:cxnSpLocks noChangeShapeType="1"/>
          </p:cNvCxnSpPr>
          <p:nvPr userDrawn="1"/>
        </p:nvCxnSpPr>
        <p:spPr bwMode="auto">
          <a:xfrm>
            <a:off x="1497460" y="3420070"/>
            <a:ext cx="7863178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Irudiaren leku-marka 2"/>
          <p:cNvSpPr>
            <a:spLocks noGrp="1"/>
          </p:cNvSpPr>
          <p:nvPr>
            <p:ph type="pic" sz="quarter" idx="13"/>
          </p:nvPr>
        </p:nvSpPr>
        <p:spPr>
          <a:xfrm>
            <a:off x="894112" y="5960532"/>
            <a:ext cx="2742530" cy="618381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1800">
                <a:latin typeface="Helvetica Light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09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central) / Eskerrak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/>
          </p:cNvSpPr>
          <p:nvPr userDrawn="1"/>
        </p:nvSpPr>
        <p:spPr bwMode="auto">
          <a:xfrm>
            <a:off x="1984835" y="5406129"/>
            <a:ext cx="5930057" cy="115528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noFill/>
            <a:prstDash val="sys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5752630"/>
            <a:ext cx="4032130" cy="46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 smtClean="0"/>
              <a:t>Egin klik testu maisuaren estiloak aldatzeko</a:t>
            </a:r>
          </a:p>
        </p:txBody>
      </p:sp>
    </p:spTree>
    <p:extLst>
      <p:ext uri="{BB962C8B-B14F-4D97-AF65-F5344CB8AC3E}">
        <p14:creationId xmlns:p14="http://schemas.microsoft.com/office/powerpoint/2010/main" val="29999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lateral) / Eskerrak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/>
          </p:cNvSpPr>
          <p:nvPr userDrawn="1"/>
        </p:nvSpPr>
        <p:spPr bwMode="auto">
          <a:xfrm>
            <a:off x="1991108" y="5406129"/>
            <a:ext cx="5930057" cy="115528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noFill/>
            <a:prstDash val="sys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29" y="5779020"/>
            <a:ext cx="1902963" cy="4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 smtClean="0"/>
              <a:t>Egin klik testu maisuaren estiloak aldatzeko</a:t>
            </a:r>
          </a:p>
        </p:txBody>
      </p:sp>
      <p:sp>
        <p:nvSpPr>
          <p:cNvPr id="7" name="Irudiaren leku-marka 2"/>
          <p:cNvSpPr>
            <a:spLocks noGrp="1"/>
          </p:cNvSpPr>
          <p:nvPr>
            <p:ph type="pic" sz="quarter" idx="11"/>
          </p:nvPr>
        </p:nvSpPr>
        <p:spPr>
          <a:xfrm>
            <a:off x="2210470" y="5707378"/>
            <a:ext cx="2742530" cy="618381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1800">
                <a:latin typeface="Helvetica Light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32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47257" indent="-210483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1934" indent="-168387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8707" indent="-168387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15481" indent="-168387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 descr="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>
            <a:fillRect/>
          </a:stretch>
        </p:blipFill>
        <p:spPr bwMode="auto">
          <a:xfrm>
            <a:off x="0" y="867296"/>
            <a:ext cx="1582881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/>
          <p:nvPr/>
        </p:nvSpPr>
        <p:spPr bwMode="auto">
          <a:xfrm>
            <a:off x="0" y="0"/>
            <a:ext cx="9906000" cy="8672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lIns="67355" tIns="33677" rIns="67355" bIns="33677"/>
          <a:lstStyle/>
          <a:p>
            <a:pPr>
              <a:defRPr/>
            </a:pPr>
            <a:endParaRPr lang="es-ES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490947" y="5995169"/>
            <a:ext cx="8869692" cy="598289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0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l" defTabSz="6735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ctr" defTabSz="67354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be.eus/Default.aspx?IdMenu=A2238BD0-3048-4D9D-AB8C-C91C6FDFD475&amp;Idioma=es-ES" TargetMode="External"/><Relationship Id="rId2" Type="http://schemas.openxmlformats.org/officeDocument/2006/relationships/hyperlink" Target="http://www.ingurumena.ejgv.euskadi.eus/r49-579/es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uskadi.eus/bopv2/datos/textosconsolidados/199801344_vigentea.pdf" TargetMode="External"/><Relationship Id="rId4" Type="http://schemas.openxmlformats.org/officeDocument/2006/relationships/hyperlink" Target="http://www.uragentzia.euskadi.eus/u81-0002/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urumena.ejgv.euskadi.eus/web01-s2ing/es/contenidos/informacion/compraverde/es_def/index.shtml" TargetMode="External"/><Relationship Id="rId3" Type="http://schemas.openxmlformats.org/officeDocument/2006/relationships/hyperlink" Target="http://www.ingurumena.ejgv.euskadi.eus/r49-11293/es/contenidos/proyecto/klima2050/es_def/klima2020.html" TargetMode="External"/><Relationship Id="rId7" Type="http://schemas.openxmlformats.org/officeDocument/2006/relationships/hyperlink" Target="http://www.ingurumena.ejgv.euskadi.eus/informacion/plan-de-inspeccion-y-control-ambiental/r49-3252/es/" TargetMode="External"/><Relationship Id="rId2" Type="http://schemas.openxmlformats.org/officeDocument/2006/relationships/hyperlink" Target="http://www.ingurumena.ejgv.euskadi.eus/informacion/programa-marco-ambiental-2020/r49-5832/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ngurumena.ejgv.euskadi.eus/informacion/planes-de-accion-de-calidad-del-aire/r49-3614/es/" TargetMode="External"/><Relationship Id="rId5" Type="http://schemas.openxmlformats.org/officeDocument/2006/relationships/hyperlink" Target="http://www.ingurumena.ejgv.euskadi.eus/informacion/plan-de-prevencion-y-gestion-de-residuos-2020/web01-s2ing/es/" TargetMode="External"/><Relationship Id="rId10" Type="http://schemas.openxmlformats.org/officeDocument/2006/relationships/hyperlink" Target="http://www.ingurumena.ejgv.euskadi.eus/r49-u95/es/u95aWar/comunJSP/u95aEntradaAccesoExterno.do?idAcceso=pgespecies" TargetMode="External"/><Relationship Id="rId4" Type="http://schemas.openxmlformats.org/officeDocument/2006/relationships/hyperlink" Target="http://www.ingurumena.ejgv.euskadi.eus/informacion/estrategia-de-biodiversidad-de-la-comunidad-autonoma-del-pais-vasco-2030/web01-s2ing/es/" TargetMode="External"/><Relationship Id="rId9" Type="http://schemas.openxmlformats.org/officeDocument/2006/relationships/hyperlink" Target="http://www.ingurumena.ejgv.euskadi.eus/informacion/planes-de-ordenacion-de-los-recursos-naturales-y-de-gestion-de-espacios-protegidos/r49-u95/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Casos </a:t>
            </a:r>
            <a:r>
              <a:rPr lang="es-ES" sz="3200" dirty="0"/>
              <a:t>de éxito en el cierre de ciclos de materiales en el País Vasco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Hipólito Bilbao (5/10/2017)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731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dirty="0" smtClean="0"/>
              <a:t>¿Es suficiente con que los residuos se destinen a una valorización?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¿Qué impactos conllevan (aire, agua, consumo materias primas, etc..) la gestión de los residuos y la fabricación de nuevos productos?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¿La lógica económica optimiza la durabilidad de los productos?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/>
              <a:t>Estrategia Europea de Economía </a:t>
            </a:r>
            <a:r>
              <a:rPr lang="es-ES" b="1" dirty="0" smtClean="0"/>
              <a:t>Circular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336774" lvl="1" indent="0">
              <a:buNone/>
            </a:pP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160912" y="3795611"/>
            <a:ext cx="158417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b="1" dirty="0" smtClean="0"/>
              <a:t>Política orientada a la implantación de la Estrategia Europea de Economía Circular</a:t>
            </a:r>
            <a:endParaRPr lang="es-ES" sz="1600" dirty="0" smtClean="0"/>
          </a:p>
          <a:p>
            <a:endParaRPr lang="es-ES" dirty="0" smtClean="0"/>
          </a:p>
          <a:p>
            <a:pPr marL="336774" lvl="1" indent="0">
              <a:buNone/>
            </a:pP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371600"/>
            <a:ext cx="7848872" cy="45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Estrategia Europea de Economía Circular (diciembre 2015)</a:t>
            </a:r>
          </a:p>
          <a:p>
            <a:pPr marL="0" indent="0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Economía </a:t>
            </a:r>
            <a:r>
              <a:rPr lang="es-ES" dirty="0"/>
              <a:t>orientada a los objetivos </a:t>
            </a:r>
            <a:r>
              <a:rPr lang="es-ES" dirty="0" smtClean="0"/>
              <a:t>energéticos y de </a:t>
            </a:r>
            <a:r>
              <a:rPr lang="es-ES" dirty="0"/>
              <a:t>lucha contra el cambio </a:t>
            </a:r>
            <a:r>
              <a:rPr lang="es-ES" dirty="0" smtClean="0"/>
              <a:t>climático (</a:t>
            </a:r>
            <a:r>
              <a:rPr lang="es-ES" dirty="0" err="1" smtClean="0"/>
              <a:t>descarbonización</a:t>
            </a:r>
            <a:r>
              <a:rPr lang="es-ES" dirty="0" smtClean="0"/>
              <a:t>).</a:t>
            </a:r>
            <a:endParaRPr lang="es-ES" dirty="0"/>
          </a:p>
          <a:p>
            <a:pPr marL="0" lvl="0" indent="0">
              <a:buNone/>
            </a:pPr>
            <a:endParaRPr lang="es-ES" dirty="0" smtClean="0"/>
          </a:p>
          <a:p>
            <a:pPr lvl="0" algn="just">
              <a:buFontTx/>
              <a:buChar char="-"/>
            </a:pPr>
            <a:r>
              <a:rPr lang="es-ES" dirty="0" smtClean="0"/>
              <a:t>Enfoque preventivo para el consumo de materiales y el resto de impactos asociados (desmaterialización). </a:t>
            </a:r>
          </a:p>
          <a:p>
            <a:pPr marL="0" lvl="0" indent="0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Medidas </a:t>
            </a:r>
            <a:r>
              <a:rPr lang="es-ES" dirty="0"/>
              <a:t>concretas para promover la reutilización y convertir los subproductos de determinados procesos en materias primas de otros. </a:t>
            </a:r>
          </a:p>
          <a:p>
            <a:pPr algn="just">
              <a:buFontTx/>
              <a:buChar char="-"/>
            </a:pPr>
            <a:endParaRPr lang="es-ES" dirty="0"/>
          </a:p>
          <a:p>
            <a:pPr algn="just">
              <a:buFontTx/>
              <a:buChar char="-"/>
            </a:pPr>
            <a:r>
              <a:rPr lang="es-ES" dirty="0" smtClean="0"/>
              <a:t>Incentivos </a:t>
            </a:r>
            <a:r>
              <a:rPr lang="es-ES" dirty="0"/>
              <a:t>fiscales para introducir productos más verdes en el mercado y sustentar sistemas de recuperación y reciclaje (por ejemplo, para envases, baterías, aparatos eléctricos y electrónicos, vehículos, etc..)  </a:t>
            </a:r>
          </a:p>
          <a:p>
            <a:endParaRPr lang="es-ES" dirty="0" smtClean="0"/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57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Plan de Prevención y Gestión de Residuos del País Vasco </a:t>
            </a:r>
            <a:r>
              <a:rPr lang="es-ES" b="1" dirty="0" smtClean="0"/>
              <a:t>2020.</a:t>
            </a:r>
            <a:endParaRPr lang="es-ES" b="1" dirty="0"/>
          </a:p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800" dirty="0" smtClean="0"/>
              <a:t>Objetivo de </a:t>
            </a:r>
            <a:r>
              <a:rPr lang="es-ES" sz="1800" b="1" dirty="0" smtClean="0"/>
              <a:t>cierre de ciclo </a:t>
            </a:r>
            <a:r>
              <a:rPr lang="es-ES" sz="1800" dirty="0" smtClean="0"/>
              <a:t>para corrientes prioritarias e implantar instrumentos para la </a:t>
            </a:r>
            <a:r>
              <a:rPr lang="es-ES" sz="1800" b="1" dirty="0" smtClean="0"/>
              <a:t>transición a una economía circular</a:t>
            </a:r>
            <a:r>
              <a:rPr lang="es-ES" sz="1800" dirty="0" smtClean="0"/>
              <a:t>, entre otras, medidas económicas.</a:t>
            </a:r>
          </a:p>
          <a:p>
            <a:pPr marL="0" indent="0">
              <a:buNone/>
            </a:pPr>
            <a:r>
              <a:rPr lang="es-ES" sz="1800" dirty="0" smtClean="0"/>
              <a:t> </a:t>
            </a:r>
          </a:p>
          <a:p>
            <a:pPr marL="0" indent="0">
              <a:buNone/>
            </a:pPr>
            <a:r>
              <a:rPr lang="es-ES" sz="1800" dirty="0" smtClean="0"/>
              <a:t>Principales corrientes:</a:t>
            </a:r>
            <a:endParaRPr lang="es-ES" dirty="0" smtClean="0"/>
          </a:p>
          <a:p>
            <a:pPr lvl="1"/>
            <a:r>
              <a:rPr lang="es-ES" dirty="0" err="1" smtClean="0"/>
              <a:t>Biorresiduos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Residuos de construcción y demolición.</a:t>
            </a:r>
          </a:p>
          <a:p>
            <a:pPr lvl="1"/>
            <a:r>
              <a:rPr lang="es-ES" dirty="0" smtClean="0"/>
              <a:t>Residuos de aparatos eléctricos y electrónicos, pilas y acumuladores.</a:t>
            </a:r>
          </a:p>
          <a:p>
            <a:pPr lvl="1"/>
            <a:r>
              <a:rPr lang="es-ES" dirty="0" smtClean="0"/>
              <a:t>Vehículos fuera de uso.</a:t>
            </a:r>
          </a:p>
          <a:p>
            <a:pPr lvl="1"/>
            <a:r>
              <a:rPr lang="es-ES" dirty="0" smtClean="0"/>
              <a:t>Escorias de acería.</a:t>
            </a:r>
          </a:p>
          <a:p>
            <a:pPr lvl="1"/>
            <a:r>
              <a:rPr lang="es-ES" dirty="0" smtClean="0"/>
              <a:t>Arenas de fundición.</a:t>
            </a:r>
          </a:p>
          <a:p>
            <a:pPr lvl="1"/>
            <a:r>
              <a:rPr lang="es-ES" dirty="0" smtClean="0"/>
              <a:t>Lodos papeleros</a:t>
            </a:r>
          </a:p>
          <a:p>
            <a:pPr lvl="1"/>
            <a:r>
              <a:rPr lang="es-ES" dirty="0" smtClean="0"/>
              <a:t>Lodos de depuradora</a:t>
            </a:r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8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6774" lvl="1" indent="0">
              <a:buNone/>
            </a:pPr>
            <a:r>
              <a:rPr lang="es-ES" sz="1600" b="1" dirty="0" smtClean="0"/>
              <a:t>Capacidad de valorización</a:t>
            </a:r>
          </a:p>
          <a:p>
            <a:pPr marL="336774" lvl="1" indent="0">
              <a:buNone/>
            </a:pPr>
            <a:endParaRPr lang="es-ES" sz="1600" dirty="0" smtClean="0"/>
          </a:p>
          <a:p>
            <a:pPr marL="336774" lvl="1" indent="0">
              <a:buNone/>
            </a:pPr>
            <a:endParaRPr lang="es-ES" sz="1600" dirty="0"/>
          </a:p>
          <a:p>
            <a:pPr marL="336774" lvl="1" indent="0">
              <a:buNone/>
            </a:pPr>
            <a:endParaRPr lang="es-E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0" y="1340768"/>
            <a:ext cx="83439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4" y="3563466"/>
            <a:ext cx="8362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Modelo de gestión</a:t>
            </a:r>
            <a:endParaRPr lang="es-ES" b="1" dirty="0"/>
          </a:p>
          <a:p>
            <a:pPr marL="0" indent="0">
              <a:buNone/>
            </a:pPr>
            <a:endParaRPr lang="es-ES" dirty="0" smtClean="0"/>
          </a:p>
          <a:p>
            <a:pPr marL="336774" lvl="1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340768"/>
            <a:ext cx="8422588" cy="5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s-ES" sz="1600" dirty="0"/>
          </a:p>
          <a:p>
            <a:pPr>
              <a:buFontTx/>
              <a:buChar char="-"/>
            </a:pPr>
            <a:endParaRPr lang="es-ES" sz="1600" dirty="0"/>
          </a:p>
          <a:p>
            <a:pPr>
              <a:buFontTx/>
              <a:buChar char="-"/>
            </a:pPr>
            <a:endParaRPr lang="es-ES" sz="1600" dirty="0" smtClean="0"/>
          </a:p>
          <a:p>
            <a:pPr>
              <a:buFontTx/>
              <a:buChar char="-"/>
            </a:pPr>
            <a:endParaRPr lang="es-ES" sz="1600" dirty="0"/>
          </a:p>
          <a:p>
            <a:pPr>
              <a:buFontTx/>
              <a:buChar char="-"/>
            </a:pPr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92695"/>
            <a:ext cx="8352928" cy="53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Casos de éxito</a:t>
            </a:r>
          </a:p>
        </p:txBody>
      </p:sp>
    </p:spTree>
    <p:extLst>
      <p:ext uri="{BB962C8B-B14F-4D97-AF65-F5344CB8AC3E}">
        <p14:creationId xmlns:p14="http://schemas.microsoft.com/office/powerpoint/2010/main" val="180654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Casos de éxito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Reciclado de textiles (empresa </a:t>
            </a:r>
            <a:r>
              <a:rPr lang="es-ES" dirty="0" err="1" smtClean="0"/>
              <a:t>Koopera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5" y="1430824"/>
            <a:ext cx="4516269" cy="43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0512" y="1844824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1600" dirty="0">
                <a:latin typeface="Helvetica Light"/>
              </a:rPr>
              <a:t>Procesado de textil, calzado, aparatos eléctricos y electrodomésticos, juguetes, libros y otros artículos.</a:t>
            </a:r>
          </a:p>
          <a:p>
            <a:pPr marL="0" indent="0" algn="just">
              <a:buNone/>
            </a:pPr>
            <a:r>
              <a:rPr lang="es-ES" sz="1600" dirty="0">
                <a:latin typeface="Helvetica Light"/>
              </a:rPr>
              <a:t/>
            </a:r>
            <a:br>
              <a:rPr lang="es-ES" sz="1600" dirty="0">
                <a:latin typeface="Helvetica Light"/>
              </a:rPr>
            </a:br>
            <a:r>
              <a:rPr lang="es-ES" sz="1600" b="1" dirty="0">
                <a:latin typeface="Helvetica Light"/>
              </a:rPr>
              <a:t>Ha generado 241 empleos de inserción y 433 empleos sociales</a:t>
            </a:r>
            <a:r>
              <a:rPr lang="es-ES" sz="1600" dirty="0">
                <a:latin typeface="Helvetica Light"/>
              </a:rPr>
              <a:t> y más de 7000 donaciones de artículos reutilizados en </a:t>
            </a:r>
            <a:r>
              <a:rPr lang="es-ES" sz="1600" dirty="0" smtClean="0">
                <a:latin typeface="Helvetica Light"/>
              </a:rPr>
              <a:t>buen estado.</a:t>
            </a:r>
          </a:p>
          <a:p>
            <a:pPr marL="0" indent="0" algn="just">
              <a:buNone/>
            </a:pPr>
            <a:r>
              <a:rPr lang="es-ES" sz="1600" dirty="0">
                <a:latin typeface="Helvetica Light"/>
              </a:rPr>
              <a:t/>
            </a:r>
            <a:br>
              <a:rPr lang="es-ES" sz="1600" dirty="0">
                <a:latin typeface="Helvetica Light"/>
              </a:rPr>
            </a:br>
            <a:r>
              <a:rPr lang="es-ES" sz="1600" dirty="0">
                <a:latin typeface="Helvetica Light"/>
              </a:rPr>
              <a:t/>
            </a:r>
            <a:br>
              <a:rPr lang="es-ES" sz="1600" dirty="0">
                <a:latin typeface="Helvetica Light"/>
              </a:rPr>
            </a:br>
            <a:r>
              <a:rPr lang="es-ES" sz="1600" dirty="0">
                <a:latin typeface="Helvetica Light"/>
              </a:rPr>
              <a:t>El resto de los artículos, se reutilizan, reciclan o procesan para producir </a:t>
            </a:r>
            <a:r>
              <a:rPr lang="es-ES" sz="1600" dirty="0" smtClean="0">
                <a:latin typeface="Helvetica Light"/>
              </a:rPr>
              <a:t>energía.</a:t>
            </a:r>
            <a:endParaRPr lang="es-ES" sz="1600" dirty="0">
              <a:latin typeface="Helvetica Ligh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49" y="1446"/>
            <a:ext cx="4953000" cy="11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Casos de éxito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9" y="260648"/>
            <a:ext cx="4961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204864"/>
            <a:ext cx="5472608" cy="367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El País Vasco</a:t>
            </a:r>
          </a:p>
        </p:txBody>
      </p:sp>
    </p:spTree>
    <p:extLst>
      <p:ext uri="{BB962C8B-B14F-4D97-AF65-F5344CB8AC3E}">
        <p14:creationId xmlns:p14="http://schemas.microsoft.com/office/powerpoint/2010/main" val="418342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Casos de éxito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04" y="332656"/>
            <a:ext cx="375216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8" y="2996952"/>
            <a:ext cx="3888432" cy="25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59544"/>
            <a:ext cx="3816424" cy="60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Casos de 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éxito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80"/>
            <a:ext cx="403600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43228"/>
            <a:ext cx="4824536" cy="31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0512" y="126876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Producción de material ignífugo en base a textiles reciclados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732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istórico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Planta para residuos de construcción y demolición</a:t>
            </a:r>
          </a:p>
          <a:p>
            <a:pPr marL="0" indent="0">
              <a:buNone/>
            </a:pPr>
            <a:endParaRPr lang="es-ES" dirty="0"/>
          </a:p>
          <a:p>
            <a:pPr marL="336774" lvl="1" indent="0">
              <a:buNone/>
            </a:pP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44" y="1556792"/>
            <a:ext cx="641491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4478" y="1740292"/>
            <a:ext cx="2514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 Light"/>
              </a:rPr>
              <a:t>El Real Decreto 1481/2001 comienza a limitar la eliminación en vertedero</a:t>
            </a:r>
            <a:r>
              <a:rPr lang="es-ES" sz="1600" dirty="0" smtClean="0">
                <a:latin typeface="Helvetica Light"/>
              </a:rPr>
              <a:t>.</a:t>
            </a:r>
          </a:p>
          <a:p>
            <a:pPr algn="just"/>
            <a:endParaRPr lang="es-ES" sz="1600" dirty="0">
              <a:latin typeface="Helvetica Light"/>
            </a:endParaRPr>
          </a:p>
          <a:p>
            <a:pPr algn="just"/>
            <a:r>
              <a:rPr lang="es-ES" sz="1600" dirty="0">
                <a:latin typeface="Helvetica Light"/>
              </a:rPr>
              <a:t>Se autorizan las principales plantas fijas de tratamiento de RCD: BTB y </a:t>
            </a:r>
            <a:r>
              <a:rPr lang="es-ES" sz="1600" dirty="0" err="1">
                <a:latin typeface="Helvetica Light"/>
              </a:rPr>
              <a:t>Volbas</a:t>
            </a:r>
            <a:r>
              <a:rPr lang="es-ES" sz="1600" dirty="0">
                <a:latin typeface="Helvetica Light"/>
              </a:rPr>
              <a:t> en </a:t>
            </a:r>
            <a:r>
              <a:rPr lang="es-ES" sz="1600" dirty="0" err="1">
                <a:latin typeface="Helvetica Light"/>
              </a:rPr>
              <a:t>Bizkaia</a:t>
            </a:r>
            <a:r>
              <a:rPr lang="es-ES" sz="1600" dirty="0">
                <a:latin typeface="Helvetica Light"/>
              </a:rPr>
              <a:t> (2003) y </a:t>
            </a:r>
            <a:r>
              <a:rPr lang="es-ES" sz="1600" dirty="0" err="1">
                <a:latin typeface="Helvetica Light"/>
              </a:rPr>
              <a:t>Gardelegi</a:t>
            </a:r>
            <a:r>
              <a:rPr lang="es-ES" sz="1600" dirty="0">
                <a:latin typeface="Helvetica Light"/>
              </a:rPr>
              <a:t> en Araba (2007), así como</a:t>
            </a:r>
            <a:r>
              <a:rPr lang="es-ES" sz="1600" dirty="0">
                <a:solidFill>
                  <a:srgbClr val="FF0000"/>
                </a:solidFill>
                <a:latin typeface="Helvetica Light"/>
              </a:rPr>
              <a:t> </a:t>
            </a:r>
            <a:r>
              <a:rPr lang="es-ES" sz="1600" dirty="0">
                <a:latin typeface="Helvetica Light"/>
              </a:rPr>
              <a:t>algunas plantas móviles</a:t>
            </a:r>
            <a:r>
              <a:rPr lang="es-ES" sz="1600" dirty="0" smtClean="0">
                <a:latin typeface="Helvetica Light"/>
              </a:rPr>
              <a:t>.</a:t>
            </a:r>
          </a:p>
          <a:p>
            <a:pPr algn="just"/>
            <a:endParaRPr lang="es-ES" sz="1600" dirty="0">
              <a:latin typeface="Helvetica Light"/>
            </a:endParaRPr>
          </a:p>
          <a:p>
            <a:pPr algn="just"/>
            <a:endParaRPr lang="es-ES" sz="1600" dirty="0">
              <a:latin typeface="Helvetica Light"/>
            </a:endParaRPr>
          </a:p>
          <a:p>
            <a:pPr algn="just"/>
            <a:endParaRPr lang="es-ES" sz="1400" dirty="0">
              <a:latin typeface="Helvetica Ligh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4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357859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Lecciones aprendidas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FF0000"/>
                </a:solidFill>
              </a:rPr>
              <a:t>ASPECTOS CLAVE PARA LA GESTIÓN</a:t>
            </a:r>
          </a:p>
          <a:p>
            <a:pPr marL="0" indent="0">
              <a:buNone/>
            </a:pP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Dificultad de implantación de instalaciones de reciclaje de iniciativa privada sin aseguramiento de:</a:t>
            </a:r>
          </a:p>
          <a:p>
            <a:pPr lvl="2" algn="just">
              <a:buFontTx/>
              <a:buChar char="-"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Suministro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planta mediante un correcto sistema de recogida apropiado.</a:t>
            </a:r>
          </a:p>
          <a:p>
            <a:pPr lvl="2" algn="just">
              <a:buFontTx/>
              <a:buChar char="-"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Garantías de 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mercado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destinatario para los materiales reciclados.</a:t>
            </a:r>
          </a:p>
          <a:p>
            <a:pPr lvl="2" algn="just">
              <a:buFontTx/>
              <a:buChar char="-"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Competitividad económica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material resultante.</a:t>
            </a:r>
          </a:p>
          <a:p>
            <a:pPr marL="673547" lvl="2" indent="0" algn="just">
              <a:buNone/>
            </a:pP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Conveniencia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hacer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hoja de ruta para cada corriente de residuo.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fa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iniciales, valorar la posibilidad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implantar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instalaciones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- 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iniciativa pública con la posibilidad de cesión posterior a manos privadas.</a:t>
            </a:r>
          </a:p>
          <a:p>
            <a:pPr lvl="2" algn="just">
              <a:buFontTx/>
              <a:buChar char="-"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Teniendo en cuenta el valor añadido de que la generación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el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mercado posterior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dependan en buena medida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 administración.</a:t>
            </a:r>
          </a:p>
          <a:p>
            <a:pPr marL="0" lvl="2" indent="0" algn="just">
              <a:buNone/>
            </a:pP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Importancia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establecer condiciones técnicas que garanticen la calidad de los materiales resultantes.</a:t>
            </a:r>
          </a:p>
          <a:p>
            <a:pPr>
              <a:buFontTx/>
              <a:buChar char="-"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92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Lecciones aprendidas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>
                <a:solidFill>
                  <a:srgbClr val="FF0000"/>
                </a:solidFill>
              </a:rPr>
              <a:t>ASPECTOS CLAVE PARA LA GESTIÓN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Importancia de la compra pública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verde para primar a los productos verdes. 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Aplicar instrumentos económicos de fiscalidad. En las fases iniciales aplicar instrumentos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incentivadores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exclusivamente como las deducciones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evitando el riesgo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de incentivar la gestión incontrolada con medidas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impositivas como el canon de vertido.</a:t>
            </a:r>
          </a:p>
          <a:p>
            <a:pPr marL="0" lvl="2" indent="0" algn="just">
              <a:buNone/>
            </a:pP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Conveniencia de calibrar las herramientas impositivas como el canon de vertido distinguiendo su aplicación por corrientes de residuos y valorando la posibilidad de implantar una eficacia diferida.</a:t>
            </a:r>
          </a:p>
          <a:p>
            <a:pPr marL="0" lvl="2" indent="0" algn="just">
              <a:buNone/>
            </a:pPr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Conveniencia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de utilizar determinados tratamientos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(p. ej. incineración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en cementera) como solución temporal para un posterior cierre de ciclo prioritario (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upcycling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 de implantación más compleja.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Importancia de la colaboración público privada (acuerdos voluntarios, etc…) para la innovación en la apertura de nuevos procesos de reciclaje.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15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Lecciones aprendidas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>
                <a:solidFill>
                  <a:srgbClr val="FF0000"/>
                </a:solidFill>
              </a:rPr>
              <a:t>ASPECTOS CLAVE PARA LA GESTIÓN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Importancia de incorporar exigencias de prevención y reciclaje en las autorizaciones administrativas que se emitan.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Reforzar la inspección y fiscalización de los destinos ilegales para los residuos y la divulgación de sanciones.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Conveniencia de realizar campañas de sensibilización.</a:t>
            </a: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 algn="just">
              <a:buNone/>
            </a:pP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6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Agradecimiento a Iñaki Susaeta (IHOBE)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8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4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El País Vasco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906000" cy="66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olítica ambiental vasca</a:t>
            </a:r>
          </a:p>
        </p:txBody>
      </p:sp>
    </p:spTree>
    <p:extLst>
      <p:ext uri="{BB962C8B-B14F-4D97-AF65-F5344CB8AC3E}">
        <p14:creationId xmlns:p14="http://schemas.microsoft.com/office/powerpoint/2010/main" val="416768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olítica ambiental vasca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 smtClean="0"/>
              <a:t>Instrumentos de la política ambiental</a:t>
            </a:r>
          </a:p>
          <a:p>
            <a:pPr marL="0" indent="0">
              <a:buNone/>
            </a:pPr>
            <a:endParaRPr lang="es-ES" sz="1800" b="1" dirty="0" smtClean="0"/>
          </a:p>
          <a:p>
            <a:r>
              <a:rPr lang="es-ES" sz="1600" b="1" dirty="0" smtClean="0"/>
              <a:t>Unidad </a:t>
            </a:r>
            <a:r>
              <a:rPr lang="es-ES" sz="1600" b="1" dirty="0"/>
              <a:t>gubernamental administrativa: </a:t>
            </a:r>
          </a:p>
          <a:p>
            <a:pPr marL="336774" lvl="1" indent="0">
              <a:buNone/>
            </a:pPr>
            <a:r>
              <a:rPr lang="es-ES" sz="1600" b="1" dirty="0"/>
              <a:t>	</a:t>
            </a:r>
            <a:r>
              <a:rPr lang="es-ES" sz="1600" dirty="0"/>
              <a:t>Creación de la </a:t>
            </a:r>
            <a:r>
              <a:rPr lang="es-ES" sz="1600" dirty="0" err="1" smtClean="0">
                <a:hlinkClick r:id="rId2"/>
              </a:rPr>
              <a:t>Viceconsejería</a:t>
            </a:r>
            <a:r>
              <a:rPr lang="es-ES" sz="1600" dirty="0" smtClean="0">
                <a:hlinkClick r:id="rId2"/>
              </a:rPr>
              <a:t> de Medio Ambiente</a:t>
            </a:r>
            <a:r>
              <a:rPr lang="es-ES" sz="1600" dirty="0" smtClean="0"/>
              <a:t> en </a:t>
            </a:r>
            <a:r>
              <a:rPr lang="es-ES" sz="1600" dirty="0"/>
              <a:t>1.980</a:t>
            </a:r>
            <a:r>
              <a:rPr lang="es-ES" sz="1600" dirty="0" smtClean="0"/>
              <a:t>. direcciones para el Medio 	Natural y para el Medio Ambiente Industrial (70 personas).</a:t>
            </a: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b="1" dirty="0"/>
              <a:t>Unidad gubernamental </a:t>
            </a:r>
            <a:r>
              <a:rPr lang="es-ES" sz="1600" b="1" dirty="0" smtClean="0"/>
              <a:t> de gestión ambiental: </a:t>
            </a:r>
          </a:p>
          <a:p>
            <a:pPr marL="0" indent="0">
              <a:buNone/>
            </a:pPr>
            <a:r>
              <a:rPr lang="es-ES" sz="1600" b="1" dirty="0"/>
              <a:t>	</a:t>
            </a:r>
            <a:r>
              <a:rPr lang="es-ES" sz="1600" dirty="0" smtClean="0"/>
              <a:t>Creación de la sociedad </a:t>
            </a:r>
            <a:r>
              <a:rPr lang="es-ES" sz="1600" dirty="0"/>
              <a:t>pública </a:t>
            </a:r>
            <a:r>
              <a:rPr lang="es-ES" sz="1600" dirty="0" smtClean="0">
                <a:hlinkClick r:id="rId3"/>
              </a:rPr>
              <a:t>IHOBE</a:t>
            </a:r>
            <a:r>
              <a:rPr lang="es-ES" sz="1600" dirty="0" smtClean="0"/>
              <a:t> en 1.983 </a:t>
            </a:r>
            <a:r>
              <a:rPr lang="es-ES" sz="1600" dirty="0"/>
              <a:t>(70 personas</a:t>
            </a:r>
            <a:r>
              <a:rPr lang="es-ES" sz="1600" dirty="0" smtClean="0"/>
              <a:t>).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b="1" dirty="0"/>
              <a:t>Unidad gubernamental  de </a:t>
            </a:r>
            <a:r>
              <a:rPr lang="es-ES" sz="1600" b="1" dirty="0" smtClean="0"/>
              <a:t>administración y gestión del agua: </a:t>
            </a:r>
          </a:p>
          <a:p>
            <a:pPr marL="336774" lvl="1" indent="0">
              <a:buNone/>
            </a:pPr>
            <a:r>
              <a:rPr lang="es-ES" sz="1600" dirty="0"/>
              <a:t>	Creación de la </a:t>
            </a:r>
            <a:r>
              <a:rPr lang="es-ES" sz="1600" dirty="0">
                <a:hlinkClick r:id="rId4"/>
              </a:rPr>
              <a:t>Agencia Vasca del Agua</a:t>
            </a:r>
            <a:r>
              <a:rPr lang="es-ES" sz="1600" dirty="0"/>
              <a:t> en 2005 (140 personas).</a:t>
            </a:r>
          </a:p>
          <a:p>
            <a:endParaRPr lang="es-ES" sz="1600" dirty="0" smtClean="0"/>
          </a:p>
          <a:p>
            <a:r>
              <a:rPr lang="es-ES" sz="1600" b="1" dirty="0" smtClean="0"/>
              <a:t>Instrumento legislativo</a:t>
            </a:r>
            <a:r>
              <a:rPr lang="es-ES" sz="1600" dirty="0" smtClean="0"/>
              <a:t>: </a:t>
            </a:r>
          </a:p>
          <a:p>
            <a:pPr marL="336774" lvl="1" indent="0">
              <a:buNone/>
            </a:pPr>
            <a:r>
              <a:rPr lang="es-ES" sz="1600" dirty="0"/>
              <a:t>	</a:t>
            </a:r>
            <a:r>
              <a:rPr lang="es-ES" sz="1600" dirty="0" smtClean="0">
                <a:hlinkClick r:id="rId5"/>
              </a:rPr>
              <a:t>Ley 3/1.998</a:t>
            </a:r>
            <a:r>
              <a:rPr lang="es-ES" sz="1600" dirty="0" smtClean="0"/>
              <a:t> </a:t>
            </a:r>
            <a:r>
              <a:rPr lang="es-ES" sz="1600" dirty="0"/>
              <a:t>de protección del Medio Ambiente del País </a:t>
            </a:r>
            <a:r>
              <a:rPr lang="es-ES" sz="1600" dirty="0" smtClean="0"/>
              <a:t>Vasco y sus Decretos de 	desarrollo.</a:t>
            </a:r>
          </a:p>
          <a:p>
            <a:pPr marL="336774" lvl="1" indent="0">
              <a:buNone/>
            </a:pPr>
            <a:endParaRPr lang="es-ES" sz="1600" dirty="0" smtClean="0"/>
          </a:p>
          <a:p>
            <a:pPr marL="252580" lvl="1" indent="-252580">
              <a:buFont typeface="Arial" panose="020B0604020202020204" pitchFamily="34" charset="0"/>
              <a:buChar char="•"/>
            </a:pPr>
            <a:r>
              <a:rPr lang="es-ES" sz="1600" b="1" dirty="0"/>
              <a:t>Centros </a:t>
            </a:r>
            <a:r>
              <a:rPr lang="es-ES" sz="1600" b="1" dirty="0" smtClean="0"/>
              <a:t>tecnológicos: </a:t>
            </a:r>
            <a:r>
              <a:rPr lang="es-ES" sz="1600" dirty="0" err="1" smtClean="0"/>
              <a:t>Tecnalia</a:t>
            </a:r>
            <a:r>
              <a:rPr lang="es-ES" sz="1600" dirty="0" smtClean="0"/>
              <a:t>, </a:t>
            </a:r>
            <a:r>
              <a:rPr lang="es-ES" sz="1600" dirty="0" err="1" smtClean="0"/>
              <a:t>Gaiker</a:t>
            </a:r>
            <a:endParaRPr lang="es-ES" sz="1600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0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Ley </a:t>
            </a:r>
            <a:r>
              <a:rPr lang="es-ES" b="1" dirty="0"/>
              <a:t>3/1998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sz="1200" dirty="0" smtClean="0"/>
          </a:p>
          <a:p>
            <a:pPr marL="336774" lvl="1" indent="0">
              <a:buNone/>
            </a:pPr>
            <a:r>
              <a:rPr lang="es-ES" dirty="0">
                <a:hlinkClick r:id="rId2"/>
              </a:rPr>
              <a:t>Programa Marco </a:t>
            </a:r>
            <a:r>
              <a:rPr lang="es-ES" dirty="0" smtClean="0">
                <a:hlinkClick r:id="rId2"/>
              </a:rPr>
              <a:t>Ambiental</a:t>
            </a:r>
            <a:r>
              <a:rPr lang="es-ES" dirty="0" smtClean="0"/>
              <a:t>: Plasma la política ambiental estableciendo el marco de actuación de las políticas sectoriales cada 4 años.</a:t>
            </a:r>
          </a:p>
          <a:p>
            <a:pPr marL="336774" lvl="1" indent="0">
              <a:buNone/>
            </a:pPr>
            <a:endParaRPr lang="es-ES" dirty="0"/>
          </a:p>
          <a:p>
            <a:pPr marL="336774" lvl="1" indent="0">
              <a:buNone/>
            </a:pPr>
            <a:r>
              <a:rPr lang="es-ES" dirty="0"/>
              <a:t>Desarrollo a través de Estrategias y Planes sectoriales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>
                <a:hlinkClick r:id="rId3"/>
              </a:rPr>
              <a:t>Estrategia </a:t>
            </a:r>
            <a:r>
              <a:rPr lang="es-ES" dirty="0">
                <a:hlinkClick r:id="rId3"/>
              </a:rPr>
              <a:t>Vasca de Cambio Climático 2050</a:t>
            </a:r>
            <a:endParaRPr lang="es-ES" dirty="0"/>
          </a:p>
          <a:p>
            <a:pPr lvl="1"/>
            <a:r>
              <a:rPr lang="es-ES" dirty="0">
                <a:hlinkClick r:id="rId4"/>
              </a:rPr>
              <a:t>Estrategia de Biodiversidad 2030</a:t>
            </a:r>
            <a:r>
              <a:rPr lang="es-ES" dirty="0"/>
              <a:t>  </a:t>
            </a:r>
          </a:p>
          <a:p>
            <a:pPr lvl="1"/>
            <a:r>
              <a:rPr lang="es-ES" dirty="0">
                <a:hlinkClick r:id="rId5"/>
              </a:rPr>
              <a:t>Plan de Prevención y Gestión de Residuos 2020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6"/>
              </a:rPr>
              <a:t>Planes de acción de Calidad del Aire</a:t>
            </a:r>
            <a:endParaRPr lang="es-ES" dirty="0"/>
          </a:p>
          <a:p>
            <a:pPr lvl="1"/>
            <a:r>
              <a:rPr lang="es-ES" dirty="0">
                <a:hlinkClick r:id="rId7"/>
              </a:rPr>
              <a:t>Plan de Inspección y Control Ambiental 2011-2018</a:t>
            </a:r>
            <a:endParaRPr lang="es-ES" dirty="0"/>
          </a:p>
          <a:p>
            <a:pPr lvl="1"/>
            <a:r>
              <a:rPr lang="es-ES" dirty="0">
                <a:hlinkClick r:id="rId8"/>
              </a:rPr>
              <a:t>Programa de Contratación y Compra Pública Verde 2020</a:t>
            </a:r>
            <a:r>
              <a:rPr lang="es-ES" dirty="0"/>
              <a:t>  </a:t>
            </a:r>
          </a:p>
          <a:p>
            <a:pPr lvl="1"/>
            <a:r>
              <a:rPr lang="es-ES" dirty="0">
                <a:hlinkClick r:id="rId9"/>
              </a:rPr>
              <a:t>Planes de Gestión de Recursos Naturales y Gestión de Espacios Protegidos</a:t>
            </a:r>
            <a:endParaRPr lang="es-ES" dirty="0"/>
          </a:p>
          <a:p>
            <a:pPr lvl="1"/>
            <a:r>
              <a:rPr lang="es-ES" dirty="0">
                <a:hlinkClick r:id="rId10"/>
              </a:rPr>
              <a:t>Planes de Gestión de especies amenazadas</a:t>
            </a:r>
            <a:endParaRPr lang="es-ES" dirty="0"/>
          </a:p>
          <a:p>
            <a:pPr lvl="1"/>
            <a:r>
              <a:rPr lang="es-ES" dirty="0"/>
              <a:t>………..   </a:t>
            </a:r>
          </a:p>
          <a:p>
            <a:pPr marL="336774" lvl="1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Evolución en la gestión de </a:t>
            </a:r>
            <a:r>
              <a:rPr lang="es-ES" b="1" dirty="0" smtClean="0"/>
              <a:t>residuos/materiales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1ª etapa:  Priorización de la recogida de los residuos y aseguramiento 		de su tratamiento.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2ª etapa:    Establecimiento de la priorización entre las vías de 	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dirty="0" smtClean="0"/>
              <a:t>	tratamiento de la recogida de los residuos y aseguramiento de 		su tratamiento.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100" dirty="0" smtClean="0"/>
              <a:t>3ª etapa:    Establecimiento de una economía circular y fiscalización de la 		 eficiencia de los procesos de valorización.</a:t>
            </a:r>
            <a:endParaRPr lang="es-ES" sz="2100" dirty="0"/>
          </a:p>
          <a:p>
            <a:pPr marL="336774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94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De </a:t>
            </a:r>
            <a:r>
              <a:rPr lang="es-ES" b="1" dirty="0"/>
              <a:t>la recogida y tratamiento de los residuos a la priorización entre las vías de tratamiento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1412776"/>
            <a:ext cx="443369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 ambiental vasca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6774" lvl="1" indent="0" algn="ctr">
              <a:buNone/>
            </a:pPr>
            <a:r>
              <a:rPr lang="es-ES" sz="1600" b="1" dirty="0" smtClean="0"/>
              <a:t>País Vasco: Obstáculos. Valorización vs. Cierre de ciclo de un material. </a:t>
            </a:r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r>
              <a:rPr lang="es-ES" sz="1600" dirty="0" smtClean="0"/>
              <a:t>¿Destinos para los materiales reciclados tras su tratamiento?</a:t>
            </a:r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r>
              <a:rPr lang="es-ES" sz="1600" dirty="0" smtClean="0"/>
              <a:t>¿Condiciones económicas aptas para competir con los productos no reciclados?</a:t>
            </a:r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r>
              <a:rPr lang="es-ES" sz="1600" dirty="0" smtClean="0"/>
              <a:t>¿Encaje normativo de los productos reciclados?</a:t>
            </a:r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r>
              <a:rPr lang="es-ES" sz="1600" dirty="0" smtClean="0"/>
              <a:t>¿Qué instrumentos económicos se pueden implantar para crear demanda?</a:t>
            </a:r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endParaRPr lang="es-ES" sz="1600" dirty="0" smtClean="0"/>
          </a:p>
          <a:p>
            <a:pPr marL="336774" lvl="1" indent="0" algn="ctr">
              <a:buNone/>
            </a:pPr>
            <a:endParaRPr lang="es-ES" sz="1600" dirty="0"/>
          </a:p>
          <a:p>
            <a:pPr marL="336774" lvl="1" indent="0" algn="ctr">
              <a:buNone/>
            </a:pPr>
            <a:endParaRPr lang="es-ES" sz="1600" dirty="0" smtClean="0"/>
          </a:p>
          <a:p>
            <a:pPr marL="336774" lvl="1" indent="0" algn="ctr">
              <a:buNone/>
            </a:pPr>
            <a:r>
              <a:rPr lang="es-ES" sz="1600" b="1" dirty="0" smtClean="0"/>
              <a:t>Necesidad de crear demanda para los materiales reciclados</a:t>
            </a:r>
            <a:endParaRPr lang="es-ES" sz="1600" b="1" dirty="0"/>
          </a:p>
          <a:p>
            <a:pPr marL="336774" lvl="1" indent="0">
              <a:buNone/>
            </a:pPr>
            <a:endParaRPr lang="es-ES" sz="1600" dirty="0"/>
          </a:p>
        </p:txBody>
      </p:sp>
      <p:sp>
        <p:nvSpPr>
          <p:cNvPr id="6" name="5 Flecha abajo"/>
          <p:cNvSpPr/>
          <p:nvPr/>
        </p:nvSpPr>
        <p:spPr>
          <a:xfrm>
            <a:off x="4376936" y="3790140"/>
            <a:ext cx="158417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3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GV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ido / Eduk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gradecimientos / Eskerr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BE0D0061F244CB264056D707C73D0" ma:contentTypeVersion="2" ma:contentTypeDescription="Crear nuevo documento." ma:contentTypeScope="" ma:versionID="7e53e857811c1d0b685aa31124575435">
  <xsd:schema xmlns:xsd="http://www.w3.org/2001/XMLSchema" xmlns:xs="http://www.w3.org/2001/XMLSchema" xmlns:p="http://schemas.microsoft.com/office/2006/metadata/properties" xmlns:ns1="http://schemas.microsoft.com/sharepoint/v3" xmlns:ns2="76cc4adf-23be-4666-9446-e45c4555cd30" targetNamespace="http://schemas.microsoft.com/office/2006/metadata/properties" ma:root="true" ma:fieldsID="c01e1eb6c4ae068fb2ca2b6f378a3669" ns1:_="" ns2:_="">
    <xsd:import namespace="http://schemas.microsoft.com/sharepoint/v3"/>
    <xsd:import namespace="76cc4adf-23be-4666-9446-e45c4555c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4adf-23be-4666-9446-e45c4555c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7E322B-0041-41C8-9F9D-3FE4761A5424}"/>
</file>

<file path=customXml/itemProps2.xml><?xml version="1.0" encoding="utf-8"?>
<ds:datastoreItem xmlns:ds="http://schemas.openxmlformats.org/officeDocument/2006/customXml" ds:itemID="{8C54FADE-2B69-401C-8A57-1C60EAE8DCB8}"/>
</file>

<file path=customXml/itemProps3.xml><?xml version="1.0" encoding="utf-8"?>
<ds:datastoreItem xmlns:ds="http://schemas.openxmlformats.org/officeDocument/2006/customXml" ds:itemID="{67C9839A-A8E8-4AEB-A4D3-C86801462BB8}"/>
</file>

<file path=docProps/app.xml><?xml version="1.0" encoding="utf-8"?>
<Properties xmlns="http://schemas.openxmlformats.org/officeDocument/2006/extended-properties" xmlns:vt="http://schemas.openxmlformats.org/officeDocument/2006/docPropsVTypes">
  <Template>EJGV</Template>
  <TotalTime>4926</TotalTime>
  <Pages>0</Pages>
  <Words>880</Words>
  <Characters>0</Characters>
  <Application>Microsoft Office PowerPoint</Application>
  <PresentationFormat>A4 (210 x 297 mm)</PresentationFormat>
  <Lines>0</Lines>
  <Paragraphs>167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EJGV</vt:lpstr>
      <vt:lpstr>Contenido / Edukia</vt:lpstr>
      <vt:lpstr>Agradecimientos / Eskerrak</vt:lpstr>
      <vt:lpstr>Casos de éxito en el cierre de ciclos de materiales en el País Vasco</vt:lpstr>
      <vt:lpstr>Presentación de PowerPoint</vt:lpstr>
      <vt:lpstr>El País Vasco</vt:lpstr>
      <vt:lpstr>Presentación de PowerPoint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Política ambiental vasca</vt:lpstr>
      <vt:lpstr>Presentación de PowerPoint</vt:lpstr>
      <vt:lpstr>Casos de éxito</vt:lpstr>
      <vt:lpstr>Casos de éxito</vt:lpstr>
      <vt:lpstr>Casos de éxito</vt:lpstr>
      <vt:lpstr>Casos de éxito</vt:lpstr>
      <vt:lpstr>Histórico</vt:lpstr>
      <vt:lpstr>Presentación de PowerPoint</vt:lpstr>
      <vt:lpstr>Lecciones aprendidas</vt:lpstr>
      <vt:lpstr>Lecciones aprendidas</vt:lpstr>
      <vt:lpstr>Lecciones aprendidas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Legorburu Faus, Francisco Javier</dc:creator>
  <cp:lastModifiedBy>Bilbao Intxaurraga, Hipolito</cp:lastModifiedBy>
  <cp:revision>70</cp:revision>
  <dcterms:created xsi:type="dcterms:W3CDTF">2015-09-01T08:30:43Z</dcterms:created>
  <dcterms:modified xsi:type="dcterms:W3CDTF">2017-10-04T22:58:43Z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0x010100BABBE0D0061F244CB264056D707C73D0</vt:lpwstr>
  </property>
</Properties>
</file>