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5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6" r:id="rId2"/>
    <p:sldMasterId id="2147483669" r:id="rId3"/>
    <p:sldMasterId id="2147483672" r:id="rId4"/>
    <p:sldMasterId id="2147483677" r:id="rId5"/>
  </p:sldMasterIdLst>
  <p:notesMasterIdLst>
    <p:notesMasterId r:id="rId20"/>
  </p:notesMasterIdLst>
  <p:sldIdLst>
    <p:sldId id="305" r:id="rId6"/>
    <p:sldId id="307" r:id="rId7"/>
    <p:sldId id="320" r:id="rId8"/>
    <p:sldId id="378" r:id="rId9"/>
    <p:sldId id="389" r:id="rId10"/>
    <p:sldId id="411" r:id="rId11"/>
    <p:sldId id="414" r:id="rId12"/>
    <p:sldId id="412" r:id="rId13"/>
    <p:sldId id="371" r:id="rId14"/>
    <p:sldId id="372" r:id="rId15"/>
    <p:sldId id="373" r:id="rId16"/>
    <p:sldId id="387" r:id="rId17"/>
    <p:sldId id="374" r:id="rId18"/>
    <p:sldId id="325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59">
          <p15:clr>
            <a:srgbClr val="A4A3A4"/>
          </p15:clr>
        </p15:guide>
        <p15:guide id="2" orient="horz" pos="4104">
          <p15:clr>
            <a:srgbClr val="A4A3A4"/>
          </p15:clr>
        </p15:guide>
        <p15:guide id="3" orient="horz" pos="1029">
          <p15:clr>
            <a:srgbClr val="A4A3A4"/>
          </p15:clr>
        </p15:guide>
        <p15:guide id="4" orient="horz" pos="1312">
          <p15:clr>
            <a:srgbClr val="A4A3A4"/>
          </p15:clr>
        </p15:guide>
        <p15:guide id="5" orient="horz" pos="2145">
          <p15:clr>
            <a:srgbClr val="A4A3A4"/>
          </p15:clr>
        </p15:guide>
        <p15:guide id="6" orient="horz" pos="1693">
          <p15:clr>
            <a:srgbClr val="A4A3A4"/>
          </p15:clr>
        </p15:guide>
        <p15:guide id="7" orient="horz" pos="2748">
          <p15:clr>
            <a:srgbClr val="A4A3A4"/>
          </p15:clr>
        </p15:guide>
        <p15:guide id="8" orient="horz" pos="3469">
          <p15:clr>
            <a:srgbClr val="A4A3A4"/>
          </p15:clr>
        </p15:guide>
        <p15:guide id="9" orient="horz" pos="2410">
          <p15:clr>
            <a:srgbClr val="A4A3A4"/>
          </p15:clr>
        </p15:guide>
        <p15:guide id="10" orient="horz" pos="4038">
          <p15:clr>
            <a:srgbClr val="A4A3A4"/>
          </p15:clr>
        </p15:guide>
        <p15:guide id="11" orient="horz" pos="3762">
          <p15:clr>
            <a:srgbClr val="A4A3A4"/>
          </p15:clr>
        </p15:guide>
        <p15:guide id="12" orient="horz" pos="3601">
          <p15:clr>
            <a:srgbClr val="A4A3A4"/>
          </p15:clr>
        </p15:guide>
        <p15:guide id="13" pos="1013">
          <p15:clr>
            <a:srgbClr val="A4A3A4"/>
          </p15:clr>
        </p15:guide>
        <p15:guide id="14" pos="295">
          <p15:clr>
            <a:srgbClr val="A4A3A4"/>
          </p15:clr>
        </p15:guide>
        <p15:guide id="15" pos="5511">
          <p15:clr>
            <a:srgbClr val="A4A3A4"/>
          </p15:clr>
        </p15:guide>
        <p15:guide id="16" pos="1322">
          <p15:clr>
            <a:srgbClr val="A4A3A4"/>
          </p15:clr>
        </p15:guide>
        <p15:guide id="17" pos="4952">
          <p15:clr>
            <a:srgbClr val="A4A3A4"/>
          </p15:clr>
        </p15:guide>
        <p15:guide id="18" pos="4188">
          <p15:clr>
            <a:srgbClr val="A4A3A4"/>
          </p15:clr>
        </p15:guide>
        <p15:guide id="19" pos="1177">
          <p15:clr>
            <a:srgbClr val="A4A3A4"/>
          </p15:clr>
        </p15:guide>
        <p15:guide id="20" pos="1504">
          <p15:clr>
            <a:srgbClr val="A4A3A4"/>
          </p15:clr>
        </p15:guide>
        <p15:guide id="21" pos="3465">
          <p15:clr>
            <a:srgbClr val="A4A3A4"/>
          </p15:clr>
        </p15:guide>
        <p15:guide id="22" pos="4382">
          <p15:clr>
            <a:srgbClr val="A4A3A4"/>
          </p15:clr>
        </p15:guide>
        <p15:guide id="23" pos="3960">
          <p15:clr>
            <a:srgbClr val="A4A3A4"/>
          </p15:clr>
        </p15:guide>
        <p15:guide id="24" pos="3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egas Ramiro, Iñigo Javier" initials="VRIJ" lastIdx="4" clrIdx="0"/>
  <p:cmAuthor id="1" name="usuario" initials="u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71234"/>
    <a:srgbClr val="C75B12"/>
    <a:srgbClr val="4D5357"/>
    <a:srgbClr val="4C3327"/>
    <a:srgbClr val="D3917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85880" autoAdjust="0"/>
  </p:normalViewPr>
  <p:slideViewPr>
    <p:cSldViewPr snapToGrid="0">
      <p:cViewPr>
        <p:scale>
          <a:sx n="86" d="100"/>
          <a:sy n="86" d="100"/>
        </p:scale>
        <p:origin x="-684" y="-78"/>
      </p:cViewPr>
      <p:guideLst>
        <p:guide orient="horz" pos="2059"/>
        <p:guide orient="horz" pos="4104"/>
        <p:guide orient="horz" pos="1029"/>
        <p:guide orient="horz" pos="1312"/>
        <p:guide orient="horz" pos="2145"/>
        <p:guide orient="horz" pos="1693"/>
        <p:guide orient="horz" pos="2748"/>
        <p:guide orient="horz" pos="3469"/>
        <p:guide orient="horz" pos="2410"/>
        <p:guide orient="horz" pos="4038"/>
        <p:guide orient="horz" pos="3762"/>
        <p:guide orient="horz" pos="3601"/>
        <p:guide pos="1013"/>
        <p:guide pos="295"/>
        <p:guide pos="5511"/>
        <p:guide pos="1322"/>
        <p:guide pos="4952"/>
        <p:guide pos="4188"/>
        <p:guide pos="1177"/>
        <p:guide pos="1504"/>
        <p:guide pos="3465"/>
        <p:guide pos="4382"/>
        <p:guide pos="3960"/>
        <p:guide pos="383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-3696" y="-96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34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32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RI.LAN\TRI\Proyectos\ABIERTOS\066232_MATEC\Doc_Tecnica_Proyecto\T1.1\An&#225;lisis%20estad&#237;sticos\v4%20Decisi&#243;n%20Materiales%20(AHP6x6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/>
      <c:radarChart>
        <c:radarStyle val="marker"/>
        <c:ser>
          <c:idx val="0"/>
          <c:order val="0"/>
          <c:tx>
            <c:strRef>
              <c:f>MATEC_T1.1.1!$A$13</c:f>
              <c:strCache>
                <c:ptCount val="1"/>
                <c:pt idx="0">
                  <c:v>Biomaterial primario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MATEC_T1.1.1!$B$1:$G$1</c:f>
              <c:strCache>
                <c:ptCount val="6"/>
                <c:pt idx="0">
                  <c:v>C1</c:v>
                </c:pt>
                <c:pt idx="1">
                  <c:v>C2</c:v>
                </c:pt>
                <c:pt idx="2">
                  <c:v>C3</c:v>
                </c:pt>
                <c:pt idx="3">
                  <c:v>C4</c:v>
                </c:pt>
                <c:pt idx="4">
                  <c:v>C5</c:v>
                </c:pt>
                <c:pt idx="5">
                  <c:v>C6</c:v>
                </c:pt>
              </c:strCache>
            </c:strRef>
          </c:cat>
          <c:val>
            <c:numRef>
              <c:f>MATEC_T1.1.1!$B$13:$G$13</c:f>
              <c:numCache>
                <c:formatCode>0.00</c:formatCode>
                <c:ptCount val="6"/>
                <c:pt idx="0">
                  <c:v>1</c:v>
                </c:pt>
                <c:pt idx="1">
                  <c:v>0.2668766528680645</c:v>
                </c:pt>
                <c:pt idx="2">
                  <c:v>1</c:v>
                </c:pt>
                <c:pt idx="3">
                  <c:v>0.46462513199577621</c:v>
                </c:pt>
                <c:pt idx="4">
                  <c:v>9.8915457990330621E-2</c:v>
                </c:pt>
                <c:pt idx="5">
                  <c:v>0.17142857142857137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F2-4D17-9F4E-BBF3C5FD77F5}"/>
            </c:ext>
          </c:extLst>
        </c:ser>
        <c:ser>
          <c:idx val="1"/>
          <c:order val="1"/>
          <c:tx>
            <c:strRef>
              <c:f>MATEC_T1.1.1!$A$14</c:f>
              <c:strCache>
                <c:ptCount val="1"/>
                <c:pt idx="0">
                  <c:v>Cemento y hormigón</c:v>
                </c:pt>
              </c:strCache>
            </c:strRef>
          </c:tx>
          <c:spPr>
            <a:ln w="31750">
              <a:solidFill>
                <a:schemeClr val="bg1">
                  <a:lumMod val="50000"/>
                </a:schemeClr>
              </a:solidFill>
              <a:prstDash val="sysDash"/>
            </a:ln>
          </c:spPr>
          <c:marker>
            <c:symbol val="none"/>
          </c:marker>
          <c:cat>
            <c:strRef>
              <c:f>MATEC_T1.1.1!$B$1:$G$1</c:f>
              <c:strCache>
                <c:ptCount val="6"/>
                <c:pt idx="0">
                  <c:v>C1</c:v>
                </c:pt>
                <c:pt idx="1">
                  <c:v>C2</c:v>
                </c:pt>
                <c:pt idx="2">
                  <c:v>C3</c:v>
                </c:pt>
                <c:pt idx="3">
                  <c:v>C4</c:v>
                </c:pt>
                <c:pt idx="4">
                  <c:v>C5</c:v>
                </c:pt>
                <c:pt idx="5">
                  <c:v>C6</c:v>
                </c:pt>
              </c:strCache>
            </c:strRef>
          </c:cat>
          <c:val>
            <c:numRef>
              <c:f>MATEC_T1.1.1!$B$14:$G$14</c:f>
              <c:numCache>
                <c:formatCode>0.00</c:formatCode>
                <c:ptCount val="6"/>
                <c:pt idx="0">
                  <c:v>0.17831315892229607</c:v>
                </c:pt>
                <c:pt idx="1">
                  <c:v>3.0930864363004625E-2</c:v>
                </c:pt>
                <c:pt idx="2">
                  <c:v>0.81442617229705716</c:v>
                </c:pt>
                <c:pt idx="3">
                  <c:v>0.50686378035902846</c:v>
                </c:pt>
                <c:pt idx="4">
                  <c:v>2.6002874689664206E-2</c:v>
                </c:pt>
                <c:pt idx="5">
                  <c:v>1.2857142857142853E-2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EF2-4D17-9F4E-BBF3C5FD77F5}"/>
            </c:ext>
          </c:extLst>
        </c:ser>
        <c:ser>
          <c:idx val="2"/>
          <c:order val="2"/>
          <c:tx>
            <c:strRef>
              <c:f>MATEC_T1.1.1!$A$15</c:f>
              <c:strCache>
                <c:ptCount val="1"/>
                <c:pt idx="0">
                  <c:v>Polímeros</c:v>
                </c:pt>
              </c:strCache>
            </c:strRef>
          </c:tx>
          <c:spPr>
            <a:ln>
              <a:solidFill>
                <a:srgbClr val="FF66CC"/>
              </a:solidFill>
            </a:ln>
          </c:spPr>
          <c:marker>
            <c:symbol val="none"/>
          </c:marker>
          <c:cat>
            <c:strRef>
              <c:f>MATEC_T1.1.1!$B$1:$G$1</c:f>
              <c:strCache>
                <c:ptCount val="6"/>
                <c:pt idx="0">
                  <c:v>C1</c:v>
                </c:pt>
                <c:pt idx="1">
                  <c:v>C2</c:v>
                </c:pt>
                <c:pt idx="2">
                  <c:v>C3</c:v>
                </c:pt>
                <c:pt idx="3">
                  <c:v>C4</c:v>
                </c:pt>
                <c:pt idx="4">
                  <c:v>C5</c:v>
                </c:pt>
                <c:pt idx="5">
                  <c:v>C6</c:v>
                </c:pt>
              </c:strCache>
            </c:strRef>
          </c:cat>
          <c:val>
            <c:numRef>
              <c:f>MATEC_T1.1.1!$B$15:$G$15</c:f>
              <c:numCache>
                <c:formatCode>0.00</c:formatCode>
                <c:ptCount val="6"/>
                <c:pt idx="0">
                  <c:v>0.78836392034361558</c:v>
                </c:pt>
                <c:pt idx="1">
                  <c:v>1</c:v>
                </c:pt>
                <c:pt idx="2">
                  <c:v>7.3028165361249606E-2</c:v>
                </c:pt>
                <c:pt idx="3">
                  <c:v>0.21119324181626201</c:v>
                </c:pt>
                <c:pt idx="4">
                  <c:v>0.29557036456291663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EF2-4D17-9F4E-BBF3C5FD77F5}"/>
            </c:ext>
          </c:extLst>
        </c:ser>
        <c:ser>
          <c:idx val="3"/>
          <c:order val="3"/>
          <c:tx>
            <c:strRef>
              <c:f>MATEC_T1.1.1!$A$16</c:f>
              <c:strCache>
                <c:ptCount val="1"/>
                <c:pt idx="0">
                  <c:v>Celulosa y papel</c:v>
                </c:pt>
              </c:strCache>
            </c:strRef>
          </c:tx>
          <c:spPr>
            <a:ln w="38100">
              <a:prstDash val="dash"/>
            </a:ln>
          </c:spPr>
          <c:marker>
            <c:symbol val="none"/>
          </c:marker>
          <c:cat>
            <c:strRef>
              <c:f>MATEC_T1.1.1!$B$1:$G$1</c:f>
              <c:strCache>
                <c:ptCount val="6"/>
                <c:pt idx="0">
                  <c:v>C1</c:v>
                </c:pt>
                <c:pt idx="1">
                  <c:v>C2</c:v>
                </c:pt>
                <c:pt idx="2">
                  <c:v>C3</c:v>
                </c:pt>
                <c:pt idx="3">
                  <c:v>C4</c:v>
                </c:pt>
                <c:pt idx="4">
                  <c:v>C5</c:v>
                </c:pt>
                <c:pt idx="5">
                  <c:v>C6</c:v>
                </c:pt>
              </c:strCache>
            </c:strRef>
          </c:cat>
          <c:val>
            <c:numRef>
              <c:f>MATEC_T1.1.1!$B$16:$G$16</c:f>
              <c:numCache>
                <c:formatCode>0.00</c:formatCode>
                <c:ptCount val="6"/>
                <c:pt idx="0">
                  <c:v>0.13588442014837954</c:v>
                </c:pt>
                <c:pt idx="1">
                  <c:v>5.8242817595537712E-2</c:v>
                </c:pt>
                <c:pt idx="2">
                  <c:v>4.2938450436331016E-2</c:v>
                </c:pt>
                <c:pt idx="3">
                  <c:v>0.10791974656810989</c:v>
                </c:pt>
                <c:pt idx="4">
                  <c:v>8.9507382725728529E-2</c:v>
                </c:pt>
                <c:pt idx="5">
                  <c:v>0.31428571428571439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EF2-4D17-9F4E-BBF3C5FD77F5}"/>
            </c:ext>
          </c:extLst>
        </c:ser>
        <c:ser>
          <c:idx val="4"/>
          <c:order val="4"/>
          <c:tx>
            <c:strRef>
              <c:f>MATEC_T1.1.1!$A$17</c:f>
              <c:strCache>
                <c:ptCount val="1"/>
                <c:pt idx="0">
                  <c:v>Acero</c:v>
                </c:pt>
              </c:strCache>
            </c:strRef>
          </c:tx>
          <c:spPr>
            <a:ln w="31750">
              <a:solidFill>
                <a:schemeClr val="tx2">
                  <a:lumMod val="60000"/>
                  <a:lumOff val="40000"/>
                </a:schemeClr>
              </a:solidFill>
              <a:prstDash val="sysDot"/>
            </a:ln>
          </c:spPr>
          <c:marker>
            <c:symbol val="none"/>
          </c:marker>
          <c:cat>
            <c:strRef>
              <c:f>MATEC_T1.1.1!$B$1:$G$1</c:f>
              <c:strCache>
                <c:ptCount val="6"/>
                <c:pt idx="0">
                  <c:v>C1</c:v>
                </c:pt>
                <c:pt idx="1">
                  <c:v>C2</c:v>
                </c:pt>
                <c:pt idx="2">
                  <c:v>C3</c:v>
                </c:pt>
                <c:pt idx="3">
                  <c:v>C4</c:v>
                </c:pt>
                <c:pt idx="4">
                  <c:v>C5</c:v>
                </c:pt>
                <c:pt idx="5">
                  <c:v>C6</c:v>
                </c:pt>
              </c:strCache>
            </c:strRef>
          </c:cat>
          <c:val>
            <c:numRef>
              <c:f>MATEC_T1.1.1!$B$17:$G$17</c:f>
              <c:numCache>
                <c:formatCode>0.00</c:formatCode>
                <c:ptCount val="6"/>
                <c:pt idx="0">
                  <c:v>9.9960952752830998E-2</c:v>
                </c:pt>
                <c:pt idx="1">
                  <c:v>0.91963817762220701</c:v>
                </c:pt>
                <c:pt idx="2">
                  <c:v>6.189756763176113E-2</c:v>
                </c:pt>
                <c:pt idx="3">
                  <c:v>0.27814149947201683</c:v>
                </c:pt>
                <c:pt idx="4">
                  <c:v>0.16803867764275446</c:v>
                </c:pt>
                <c:pt idx="5">
                  <c:v>0.65428571428571458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EF2-4D17-9F4E-BBF3C5FD77F5}"/>
            </c:ext>
          </c:extLst>
        </c:ser>
        <c:ser>
          <c:idx val="5"/>
          <c:order val="5"/>
          <c:tx>
            <c:strRef>
              <c:f>MATEC_T1.1.1!$A$18</c:f>
              <c:strCache>
                <c:ptCount val="1"/>
                <c:pt idx="0">
                  <c:v>Textil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  <a:prstDash val="sysDash"/>
            </a:ln>
          </c:spPr>
          <c:marker>
            <c:symbol val="none"/>
          </c:marker>
          <c:cat>
            <c:strRef>
              <c:f>MATEC_T1.1.1!$B$1:$G$1</c:f>
              <c:strCache>
                <c:ptCount val="6"/>
                <c:pt idx="0">
                  <c:v>C1</c:v>
                </c:pt>
                <c:pt idx="1">
                  <c:v>C2</c:v>
                </c:pt>
                <c:pt idx="2">
                  <c:v>C3</c:v>
                </c:pt>
                <c:pt idx="3">
                  <c:v>C4</c:v>
                </c:pt>
                <c:pt idx="4">
                  <c:v>C5</c:v>
                </c:pt>
                <c:pt idx="5">
                  <c:v>C6</c:v>
                </c:pt>
              </c:strCache>
            </c:strRef>
          </c:cat>
          <c:val>
            <c:numRef>
              <c:f>MATEC_T1.1.1!$B$18:$G$18</c:f>
              <c:numCache>
                <c:formatCode>0.00</c:formatCode>
                <c:ptCount val="6"/>
                <c:pt idx="0">
                  <c:v>0.15501757126122617</c:v>
                </c:pt>
                <c:pt idx="1">
                  <c:v>0.1224827861147913</c:v>
                </c:pt>
                <c:pt idx="2">
                  <c:v>8.6028716254287242E-5</c:v>
                </c:pt>
                <c:pt idx="3">
                  <c:v>1</c:v>
                </c:pt>
                <c:pt idx="4">
                  <c:v>1</c:v>
                </c:pt>
                <c:pt idx="5">
                  <c:v>0.30285714285714288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EF2-4D17-9F4E-BBF3C5FD77F5}"/>
            </c:ext>
          </c:extLst>
        </c:ser>
        <c:dLbls/>
        <c:axId val="72018560"/>
        <c:axId val="71901568"/>
      </c:radarChart>
      <c:catAx>
        <c:axId val="72018560"/>
        <c:scaling>
          <c:orientation val="minMax"/>
        </c:scaling>
        <c:axPos val="b"/>
        <c:majorGridlines/>
        <c:numFmt formatCode="General" sourceLinked="0"/>
        <c:tickLblPos val="nextTo"/>
        <c:txPr>
          <a:bodyPr/>
          <a:lstStyle/>
          <a:p>
            <a:pPr>
              <a:defRPr sz="1200" b="1"/>
            </a:pPr>
            <a:endParaRPr lang="es-ES"/>
          </a:p>
        </c:txPr>
        <c:crossAx val="71901568"/>
        <c:crosses val="autoZero"/>
        <c:auto val="1"/>
        <c:lblAlgn val="ctr"/>
        <c:lblOffset val="100"/>
      </c:catAx>
      <c:valAx>
        <c:axId val="71901568"/>
        <c:scaling>
          <c:orientation val="minMax"/>
        </c:scaling>
        <c:axPos val="l"/>
        <c:majorGridlines/>
        <c:numFmt formatCode="0.0" sourceLinked="0"/>
        <c:majorTickMark val="cross"/>
        <c:tickLblPos val="nextTo"/>
        <c:crossAx val="72018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07068193492627"/>
          <c:y val="0.15789721620179745"/>
          <c:w val="0.42198899162904213"/>
          <c:h val="0.68125818743971678"/>
        </c:manualLayout>
      </c:layout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20673-8FE9-4926-AA22-5D873629270A}" type="datetimeFigureOut">
              <a:rPr lang="es-ES" smtClean="0"/>
              <a:pPr/>
              <a:t>04/10/2017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5308E-F3EF-42DE-BED7-780DE46BF0D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66199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308E-F3EF-42DE-BED7-780DE46BF0D8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14858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308E-F3EF-42DE-BED7-780DE46BF0D8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50999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/>
          </a:p>
        </p:txBody>
      </p:sp>
      <p:sp>
        <p:nvSpPr>
          <p:cNvPr id="7168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06C248-4835-4283-B365-938862848CD2}" type="slidenum">
              <a:rPr lang="es-ES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6 Título"/>
          <p:cNvSpPr>
            <a:spLocks noGrp="1"/>
          </p:cNvSpPr>
          <p:nvPr userDrawn="1">
            <p:ph type="title" hasCustomPrompt="1"/>
          </p:nvPr>
        </p:nvSpPr>
        <p:spPr>
          <a:xfrm>
            <a:off x="349906" y="2428868"/>
            <a:ext cx="4572032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kumimoji="0" lang="es-ES_tradnl" sz="6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es-ES_tradnl" sz="5320" b="1" dirty="0">
                <a:solidFill>
                  <a:schemeClr val="bg1"/>
                </a:solidFill>
                <a:latin typeface="Arial"/>
                <a:cs typeface="Arial"/>
              </a:rPr>
              <a:t>TÍTULO</a:t>
            </a:r>
            <a:br>
              <a:rPr lang="es-ES_tradnl" sz="532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s-ES_tradnl" sz="5320" dirty="0">
                <a:solidFill>
                  <a:schemeClr val="bg1"/>
                </a:solidFill>
                <a:latin typeface="Arial"/>
                <a:cs typeface="Arial"/>
              </a:rPr>
              <a:t>Presentación</a:t>
            </a:r>
          </a:p>
        </p:txBody>
      </p:sp>
    </p:spTree>
    <p:extLst>
      <p:ext uri="{BB962C8B-B14F-4D97-AF65-F5344CB8AC3E}">
        <p14:creationId xmlns:p14="http://schemas.microsoft.com/office/powerpoint/2010/main" xmlns="" val="102914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6 Título"/>
          <p:cNvSpPr>
            <a:spLocks noGrp="1"/>
          </p:cNvSpPr>
          <p:nvPr userDrawn="1">
            <p:ph type="title"/>
          </p:nvPr>
        </p:nvSpPr>
        <p:spPr>
          <a:xfrm>
            <a:off x="396000" y="594000"/>
            <a:ext cx="4071966" cy="1214446"/>
          </a:xfrm>
          <a:prstGeom prst="rect">
            <a:avLst/>
          </a:prstGeom>
        </p:spPr>
        <p:txBody>
          <a:bodyPr/>
          <a:lstStyle/>
          <a:p>
            <a:endParaRPr lang="es-ES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72465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E36F1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12C9E08-992A-4840-B8F2-ED8BE6A9A86D}" type="slidenum">
              <a:rPr lang="es-ES"/>
              <a:pPr/>
              <a:t>‹Nº›</a:t>
            </a:fld>
            <a:r>
              <a:rPr lang="es-ES" dirty="0"/>
              <a:t>   ▌</a:t>
            </a:r>
          </a:p>
        </p:txBody>
      </p:sp>
    </p:spTree>
    <p:extLst>
      <p:ext uri="{BB962C8B-B14F-4D97-AF65-F5344CB8AC3E}">
        <p14:creationId xmlns:p14="http://schemas.microsoft.com/office/powerpoint/2010/main" xmlns="" val="252455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2716F9-D698-4E79-A4BA-61793754C4F0}" type="slidenum">
              <a:rPr lang="es-ES"/>
              <a:pPr/>
              <a:t>‹Nº›</a:t>
            </a:fld>
            <a:r>
              <a:rPr lang="es-ES"/>
              <a:t>   ▌</a:t>
            </a:r>
          </a:p>
        </p:txBody>
      </p:sp>
    </p:spTree>
    <p:extLst>
      <p:ext uri="{BB962C8B-B14F-4D97-AF65-F5344CB8AC3E}">
        <p14:creationId xmlns:p14="http://schemas.microsoft.com/office/powerpoint/2010/main" xmlns="" val="296842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6 Título"/>
          <p:cNvSpPr>
            <a:spLocks noGrp="1"/>
          </p:cNvSpPr>
          <p:nvPr userDrawn="1">
            <p:ph type="title" hasCustomPrompt="1"/>
          </p:nvPr>
        </p:nvSpPr>
        <p:spPr>
          <a:xfrm>
            <a:off x="500034" y="2428868"/>
            <a:ext cx="4572032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kumimoji="0" lang="es-ES_tradnl" sz="6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es-ES_tradnl" sz="5320" b="1" dirty="0">
                <a:solidFill>
                  <a:schemeClr val="bg1"/>
                </a:solidFill>
                <a:latin typeface="Arial"/>
                <a:cs typeface="Arial"/>
              </a:rPr>
              <a:t>TÍTULO</a:t>
            </a:r>
            <a:br>
              <a:rPr lang="es-ES_tradnl" sz="532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s-ES_tradnl" sz="5320" dirty="0">
                <a:solidFill>
                  <a:schemeClr val="bg1"/>
                </a:solidFill>
                <a:latin typeface="Arial"/>
                <a:cs typeface="Arial"/>
              </a:rPr>
              <a:t>Presentación</a:t>
            </a:r>
          </a:p>
        </p:txBody>
      </p:sp>
    </p:spTree>
    <p:extLst>
      <p:ext uri="{BB962C8B-B14F-4D97-AF65-F5344CB8AC3E}">
        <p14:creationId xmlns:p14="http://schemas.microsoft.com/office/powerpoint/2010/main" xmlns="" val="205107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672465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2716F9-D698-4E79-A4BA-61793754C4F0}" type="slidenum">
              <a:rPr lang="es-ES">
                <a:solidFill>
                  <a:prstClr val="black"/>
                </a:solidFill>
              </a:rPr>
              <a:pPr/>
              <a:t>‹Nº›</a:t>
            </a:fld>
            <a:r>
              <a:rPr lang="es-ES">
                <a:solidFill>
                  <a:prstClr val="black"/>
                </a:solidFill>
              </a:rPr>
              <a:t>   ▌</a:t>
            </a:r>
          </a:p>
        </p:txBody>
      </p:sp>
    </p:spTree>
    <p:extLst>
      <p:ext uri="{BB962C8B-B14F-4D97-AF65-F5344CB8AC3E}">
        <p14:creationId xmlns:p14="http://schemas.microsoft.com/office/powerpoint/2010/main" xmlns="" val="210627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6 Título"/>
          <p:cNvSpPr>
            <a:spLocks noGrp="1"/>
          </p:cNvSpPr>
          <p:nvPr userDrawn="1">
            <p:ph type="title" hasCustomPrompt="1"/>
          </p:nvPr>
        </p:nvSpPr>
        <p:spPr>
          <a:xfrm>
            <a:off x="500034" y="2428868"/>
            <a:ext cx="4572032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kumimoji="0" lang="es-ES_tradnl" sz="6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es-ES_tradnl" sz="5320" b="1" dirty="0">
                <a:solidFill>
                  <a:schemeClr val="bg1"/>
                </a:solidFill>
                <a:latin typeface="Arial"/>
                <a:cs typeface="Arial"/>
              </a:rPr>
              <a:t>TÍTULO</a:t>
            </a:r>
            <a:br>
              <a:rPr lang="es-ES_tradnl" sz="532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s-ES_tradnl" sz="5320" dirty="0">
                <a:solidFill>
                  <a:schemeClr val="bg1"/>
                </a:solidFill>
                <a:latin typeface="Arial"/>
                <a:cs typeface="Arial"/>
              </a:rPr>
              <a:t>Presentación</a:t>
            </a:r>
          </a:p>
        </p:txBody>
      </p:sp>
    </p:spTree>
    <p:extLst>
      <p:ext uri="{BB962C8B-B14F-4D97-AF65-F5344CB8AC3E}">
        <p14:creationId xmlns:p14="http://schemas.microsoft.com/office/powerpoint/2010/main" xmlns="" val="147439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672465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2716F9-D698-4E79-A4BA-61793754C4F0}" type="slidenum">
              <a:rPr lang="es-ES">
                <a:solidFill>
                  <a:prstClr val="black"/>
                </a:solidFill>
              </a:rPr>
              <a:pPr/>
              <a:t>‹Nº›</a:t>
            </a:fld>
            <a:r>
              <a:rPr lang="es-ES">
                <a:solidFill>
                  <a:prstClr val="black"/>
                </a:solidFill>
              </a:rPr>
              <a:t>   ▌</a:t>
            </a:r>
          </a:p>
        </p:txBody>
      </p:sp>
    </p:spTree>
    <p:extLst>
      <p:ext uri="{BB962C8B-B14F-4D97-AF65-F5344CB8AC3E}">
        <p14:creationId xmlns:p14="http://schemas.microsoft.com/office/powerpoint/2010/main" xmlns="" val="16181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2716F9-D698-4E79-A4BA-61793754C4F0}" type="slidenum">
              <a:rPr lang="es-ES"/>
              <a:pPr/>
              <a:t>‹Nº›</a:t>
            </a:fld>
            <a:r>
              <a:rPr lang="es-ES"/>
              <a:t>   ▌</a:t>
            </a:r>
          </a:p>
        </p:txBody>
      </p:sp>
      <p:sp>
        <p:nvSpPr>
          <p:cNvPr id="3" name="2 Rectángulo"/>
          <p:cNvSpPr/>
          <p:nvPr userDrawn="1"/>
        </p:nvSpPr>
        <p:spPr>
          <a:xfrm>
            <a:off x="7094483" y="0"/>
            <a:ext cx="2049517" cy="1261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1499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cast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8" name="7 Conector recto"/>
          <p:cNvCxnSpPr/>
          <p:nvPr userDrawn="1"/>
        </p:nvCxnSpPr>
        <p:spPr>
          <a:xfrm>
            <a:off x="500034" y="2071678"/>
            <a:ext cx="5857916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6378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marL="3429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None/>
        <a:tabLst/>
        <a:defRPr sz="9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76250"/>
            <a:ext cx="736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404813"/>
            <a:ext cx="11811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72465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E36F1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12C9E08-992A-4840-B8F2-ED8BE6A9A86D}" type="slidenum">
              <a:rPr lang="es-ES"/>
              <a:pPr/>
              <a:t>‹Nº›</a:t>
            </a:fld>
            <a:r>
              <a:rPr lang="es-ES"/>
              <a:t>   ▌</a:t>
            </a:r>
          </a:p>
        </p:txBody>
      </p:sp>
    </p:spTree>
    <p:extLst>
      <p:ext uri="{BB962C8B-B14F-4D97-AF65-F5344CB8AC3E}">
        <p14:creationId xmlns:p14="http://schemas.microsoft.com/office/powerpoint/2010/main" xmlns="" val="246846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</p:sldLayoutIdLst>
  <p:txStyles>
    <p:titleStyle>
      <a:lvl1pPr marL="3429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None/>
        <a:tabLst/>
        <a:defRPr sz="9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NGL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8" name="7 Conector recto"/>
          <p:cNvCxnSpPr/>
          <p:nvPr userDrawn="1"/>
        </p:nvCxnSpPr>
        <p:spPr>
          <a:xfrm>
            <a:off x="500034" y="2071678"/>
            <a:ext cx="5857916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3047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xStyles>
    <p:titleStyle>
      <a:lvl1pPr marL="3429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None/>
        <a:tabLst/>
        <a:defRPr sz="9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NGL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8" name="7 Conector recto"/>
          <p:cNvCxnSpPr/>
          <p:nvPr userDrawn="1"/>
        </p:nvCxnSpPr>
        <p:spPr>
          <a:xfrm>
            <a:off x="500034" y="2071678"/>
            <a:ext cx="5857916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8124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marL="3429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None/>
        <a:tabLst/>
        <a:defRPr sz="9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72465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E36F1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2C9E08-992A-4840-B8F2-ED8BE6A9A86D}" type="slidenum">
              <a:rPr lang="es-E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r>
              <a:rPr lang="es-ES">
                <a:ea typeface="MS PGothic" pitchFamily="34" charset="-128"/>
              </a:rPr>
              <a:t>   ▌</a:t>
            </a:r>
          </a:p>
        </p:txBody>
      </p:sp>
      <p:pic>
        <p:nvPicPr>
          <p:cNvPr id="1027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76250"/>
            <a:ext cx="736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404813"/>
            <a:ext cx="11811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5749" y="736849"/>
            <a:ext cx="1449122" cy="372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8661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es.slideshare.net/tecnalia" TargetMode="External"/><Relationship Id="rId13" Type="http://schemas.openxmlformats.org/officeDocument/2006/relationships/image" Target="../media/image29.png"/><Relationship Id="rId18" Type="http://schemas.openxmlformats.org/officeDocument/2006/relationships/image" Target="../media/image32.png"/><Relationship Id="rId3" Type="http://schemas.openxmlformats.org/officeDocument/2006/relationships/image" Target="../media/image25.jpeg"/><Relationship Id="rId7" Type="http://schemas.openxmlformats.org/officeDocument/2006/relationships/image" Target="../media/image26.png"/><Relationship Id="rId12" Type="http://schemas.openxmlformats.org/officeDocument/2006/relationships/hyperlink" Target="https://www.linkedin.com/company/tecnalia-research-&amp;-innovation" TargetMode="External"/><Relationship Id="rId17" Type="http://schemas.openxmlformats.org/officeDocument/2006/relationships/hyperlink" Target="https://www.youtube.com/user/tecnaliaTV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lickr.com/photos/tecnalia/" TargetMode="External"/><Relationship Id="rId11" Type="http://schemas.openxmlformats.org/officeDocument/2006/relationships/image" Target="../media/image28.png"/><Relationship Id="rId5" Type="http://schemas.openxmlformats.org/officeDocument/2006/relationships/hyperlink" Target="http://www.tecnalia.com/" TargetMode="External"/><Relationship Id="rId15" Type="http://schemas.openxmlformats.org/officeDocument/2006/relationships/hyperlink" Target="https://twitter.com/tecnalia" TargetMode="External"/><Relationship Id="rId10" Type="http://schemas.openxmlformats.org/officeDocument/2006/relationships/hyperlink" Target="https://www.facebook.com/Tecnalia" TargetMode="External"/><Relationship Id="rId19" Type="http://schemas.openxmlformats.org/officeDocument/2006/relationships/hyperlink" Target="http://blogs.tecnalia.com/inspiring-blog/" TargetMode="External"/><Relationship Id="rId4" Type="http://schemas.openxmlformats.org/officeDocument/2006/relationships/hyperlink" Target="http://blogs.tecnalia.com/inspiring-blog/feed/" TargetMode="External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3033" y="2776564"/>
            <a:ext cx="2823819" cy="1872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1350" y="5846874"/>
            <a:ext cx="21526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6 Título"/>
          <p:cNvSpPr txBox="1">
            <a:spLocks/>
          </p:cNvSpPr>
          <p:nvPr/>
        </p:nvSpPr>
        <p:spPr>
          <a:xfrm>
            <a:off x="406726" y="2704866"/>
            <a:ext cx="5489586" cy="2274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kumimoji="0" lang="es-ES_tradnl" sz="6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es-E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Intensidad en el Uso de Materiales y</a:t>
            </a:r>
            <a:r>
              <a:rPr lang="es-ES" sz="2800" dirty="0"/>
              <a:t> </a:t>
            </a:r>
            <a:r>
              <a:rPr lang="es-E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Economía Circular en </a:t>
            </a:r>
            <a:r>
              <a:rPr lang="es-E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Colombia: Diagnóstico</a:t>
            </a:r>
            <a:endParaRPr lang="es-ES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7984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2 CuadroTexto"/>
          <p:cNvSpPr txBox="1">
            <a:spLocks noChangeArrowheads="1"/>
          </p:cNvSpPr>
          <p:nvPr/>
        </p:nvSpPr>
        <p:spPr bwMode="auto">
          <a:xfrm>
            <a:off x="3522209" y="696547"/>
            <a:ext cx="392361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4000" b="1" dirty="0">
                <a:solidFill>
                  <a:srgbClr val="C316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TECNOLOGÍA</a:t>
            </a:r>
          </a:p>
        </p:txBody>
      </p:sp>
      <p:sp>
        <p:nvSpPr>
          <p:cNvPr id="16407" name="13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6724650" y="603535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AA9CF62-4CAB-4A17-ACAC-6985354B6846}" type="slidenum">
              <a:rPr lang="es-ES">
                <a:latin typeface="+mn-lt"/>
              </a:rPr>
              <a:pPr/>
              <a:t>10</a:t>
            </a:fld>
            <a:r>
              <a:rPr lang="es-ES">
                <a:latin typeface="+mn-lt"/>
              </a:rPr>
              <a:t>   ▌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153" y="641576"/>
            <a:ext cx="2247063" cy="1306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Pentágono"/>
          <p:cNvSpPr/>
          <p:nvPr/>
        </p:nvSpPr>
        <p:spPr>
          <a:xfrm>
            <a:off x="97152" y="2275429"/>
            <a:ext cx="2520000" cy="720000"/>
          </a:xfrm>
          <a:prstGeom prst="homePlate">
            <a:avLst/>
          </a:prstGeom>
          <a:solidFill>
            <a:srgbClr val="B712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Nivel tecnológico</a:t>
            </a:r>
          </a:p>
        </p:txBody>
      </p:sp>
      <p:sp>
        <p:nvSpPr>
          <p:cNvPr id="6" name="5 Pentágono"/>
          <p:cNvSpPr/>
          <p:nvPr/>
        </p:nvSpPr>
        <p:spPr>
          <a:xfrm>
            <a:off x="97152" y="4631927"/>
            <a:ext cx="2520000" cy="720000"/>
          </a:xfrm>
          <a:prstGeom prst="homePlate">
            <a:avLst/>
          </a:prstGeom>
          <a:solidFill>
            <a:srgbClr val="B712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Innovación 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de procesos / Simbiosis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" name="6 Pentágono"/>
          <p:cNvSpPr/>
          <p:nvPr/>
        </p:nvSpPr>
        <p:spPr>
          <a:xfrm>
            <a:off x="97152" y="5857920"/>
            <a:ext cx="2520000" cy="720000"/>
          </a:xfrm>
          <a:prstGeom prst="homePlate">
            <a:avLst/>
          </a:prstGeom>
          <a:solidFill>
            <a:srgbClr val="B712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Generación de capacidades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667000" y="4541520"/>
            <a:ext cx="6408000" cy="90081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Escasa información sobre aprovechamiento de subproductos de los sectores del acero y el papel. Ausencia de experiencias de simbiosis industrial para el cierre de ciclos entre actividades</a:t>
            </a:r>
            <a:r>
              <a:rPr lang="es-CO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. </a:t>
            </a:r>
            <a:endParaRPr lang="es-ES" b="1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2617152" y="1994260"/>
            <a:ext cx="6408000" cy="128233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Ausencia de infraestructuras </a:t>
            </a:r>
            <a:r>
              <a:rPr lang="es-CO" b="1" i="1" dirty="0">
                <a:solidFill>
                  <a:schemeClr val="tx1"/>
                </a:solidFill>
                <a:cs typeface="Arial" panose="020B0604020202020204" pitchFamily="34" charset="0"/>
              </a:rPr>
              <a:t>de recogida selectiva post-consumo </a:t>
            </a:r>
            <a:r>
              <a:rPr lang="es-CO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(polímeros</a:t>
            </a:r>
            <a:r>
              <a:rPr lang="es-CO" b="1" i="1" dirty="0">
                <a:solidFill>
                  <a:schemeClr val="tx1"/>
                </a:solidFill>
                <a:cs typeface="Arial" panose="020B0604020202020204" pitchFamily="34" charset="0"/>
              </a:rPr>
              <a:t>, celulósicos y RCD</a:t>
            </a:r>
            <a:r>
              <a:rPr lang="es-CO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). Bajo nivel tecnológico para el reciclaje de polímeros </a:t>
            </a:r>
            <a:r>
              <a:rPr lang="es-CO" b="1" i="1" dirty="0">
                <a:solidFill>
                  <a:schemeClr val="tx1"/>
                </a:solidFill>
                <a:cs typeface="Arial" panose="020B0604020202020204" pitchFamily="34" charset="0"/>
              </a:rPr>
              <a:t>y </a:t>
            </a:r>
            <a:r>
              <a:rPr lang="es-CO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RCD. Bajo rendimiento </a:t>
            </a:r>
            <a:r>
              <a:rPr lang="es-CO" b="1" i="1" dirty="0">
                <a:solidFill>
                  <a:schemeClr val="tx1"/>
                </a:solidFill>
                <a:cs typeface="Arial" panose="020B0604020202020204" pitchFamily="34" charset="0"/>
              </a:rPr>
              <a:t>de reciclaje de celulósicos</a:t>
            </a:r>
            <a:r>
              <a:rPr lang="es-CO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. Para biomateriales oportunidades derivadas de la </a:t>
            </a:r>
            <a:r>
              <a:rPr lang="es-CO" b="1" i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bioeconomía</a:t>
            </a:r>
            <a:r>
              <a:rPr lang="es-CO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es-ES" b="1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2667000" y="5638800"/>
            <a:ext cx="6408000" cy="11582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Reducida formación </a:t>
            </a:r>
            <a:r>
              <a:rPr lang="es-CO" b="1" i="1" dirty="0">
                <a:solidFill>
                  <a:schemeClr val="tx1"/>
                </a:solidFill>
                <a:cs typeface="Arial" panose="020B0604020202020204" pitchFamily="34" charset="0"/>
              </a:rPr>
              <a:t>sectorial en materia de cierre de ciclos: aspectos administrativos, nuevos procesos y tecnología de </a:t>
            </a:r>
            <a:r>
              <a:rPr lang="es-CO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separación/tratamiento</a:t>
            </a:r>
            <a:r>
              <a:rPr lang="es-CO" b="1" i="1" dirty="0">
                <a:solidFill>
                  <a:schemeClr val="tx1"/>
                </a:solidFill>
                <a:cs typeface="Arial" panose="020B0604020202020204" pitchFamily="34" charset="0"/>
              </a:rPr>
              <a:t>, nuevos eco-productos…</a:t>
            </a:r>
            <a:endParaRPr lang="es-ES" b="1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10 Pentágono"/>
          <p:cNvSpPr/>
          <p:nvPr/>
        </p:nvSpPr>
        <p:spPr>
          <a:xfrm>
            <a:off x="97152" y="3541440"/>
            <a:ext cx="2520000" cy="720000"/>
          </a:xfrm>
          <a:prstGeom prst="homePlate">
            <a:avLst/>
          </a:prstGeom>
          <a:solidFill>
            <a:srgbClr val="B712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Logística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2667000" y="3413760"/>
            <a:ext cx="6408000" cy="9753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N</a:t>
            </a:r>
            <a:r>
              <a:rPr lang="es-ES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ecesidad de captar mayor cantidad de recursos materiales post-consumo (polímeros, celulósicos, RCD).</a:t>
            </a:r>
            <a:endParaRPr lang="es-ES" b="1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37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2 CuadroTexto"/>
          <p:cNvSpPr txBox="1">
            <a:spLocks noChangeArrowheads="1"/>
          </p:cNvSpPr>
          <p:nvPr/>
        </p:nvSpPr>
        <p:spPr bwMode="auto">
          <a:xfrm>
            <a:off x="3369809" y="710291"/>
            <a:ext cx="392361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4000" b="1" dirty="0">
                <a:solidFill>
                  <a:srgbClr val="C316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ECONÓMICO</a:t>
            </a:r>
          </a:p>
        </p:txBody>
      </p:sp>
      <p:sp>
        <p:nvSpPr>
          <p:cNvPr id="16407" name="13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6724650" y="6173382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AA9CF62-4CAB-4A17-ACAC-6985354B6846}" type="slidenum">
              <a:rPr lang="es-ES">
                <a:latin typeface="+mn-lt"/>
              </a:rPr>
              <a:pPr/>
              <a:t>11</a:t>
            </a:fld>
            <a:r>
              <a:rPr lang="es-ES" dirty="0">
                <a:latin typeface="+mn-lt"/>
              </a:rPr>
              <a:t>   ▌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914" y="608548"/>
            <a:ext cx="1595106" cy="1282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Pentágono"/>
          <p:cNvSpPr/>
          <p:nvPr/>
        </p:nvSpPr>
        <p:spPr>
          <a:xfrm>
            <a:off x="97152" y="4594464"/>
            <a:ext cx="2520000" cy="720000"/>
          </a:xfrm>
          <a:prstGeom prst="homePlate">
            <a:avLst/>
          </a:prstGeom>
          <a:solidFill>
            <a:srgbClr val="B712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Instrumentos económicos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" name="6 Pentágono"/>
          <p:cNvSpPr/>
          <p:nvPr/>
        </p:nvSpPr>
        <p:spPr>
          <a:xfrm>
            <a:off x="97152" y="5685067"/>
            <a:ext cx="2520000" cy="720000"/>
          </a:xfrm>
          <a:prstGeom prst="homePlate">
            <a:avLst/>
          </a:prstGeom>
          <a:solidFill>
            <a:srgbClr val="B712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Mercado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2667000" y="4301344"/>
            <a:ext cx="6408000" cy="130624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Deficiencias en los esquemas de financiación </a:t>
            </a:r>
            <a:r>
              <a:rPr lang="es-ES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dirigidos a las regiones y municipios. Ausencia de incentivos a la inversión privada en infraestructura y logística. Complejidad de deducciones por tecnologías limpias. Ausencia de programas de s</a:t>
            </a:r>
            <a:r>
              <a:rPr lang="es-ES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ubvenciones </a:t>
            </a:r>
            <a:r>
              <a:rPr lang="es-ES" b="1" i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I+D+i</a:t>
            </a:r>
            <a:r>
              <a:rPr lang="es-ES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. El marco tarifario actual es una barrera.</a:t>
            </a:r>
            <a:endParaRPr lang="es-ES" b="1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2667000" y="5700307"/>
            <a:ext cx="6408000" cy="72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Fallas de logística </a:t>
            </a:r>
            <a:r>
              <a:rPr lang="es-ES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inversa y suministro. </a:t>
            </a:r>
            <a:r>
              <a:rPr lang="es-ES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El suministro no es estable. Elevada informalidad en la recogida de recursos. </a:t>
            </a:r>
            <a:endParaRPr lang="es-ES" b="1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10 Pentágono"/>
          <p:cNvSpPr/>
          <p:nvPr/>
        </p:nvSpPr>
        <p:spPr>
          <a:xfrm>
            <a:off x="97152" y="3386944"/>
            <a:ext cx="2520000" cy="799465"/>
          </a:xfrm>
          <a:prstGeom prst="homePlate">
            <a:avLst/>
          </a:prstGeom>
          <a:solidFill>
            <a:srgbClr val="B712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Alianzas 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público-privadas de inversión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617152" y="3459425"/>
            <a:ext cx="6408000" cy="72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Ausencia de c</a:t>
            </a:r>
            <a:r>
              <a:rPr lang="es-ES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olaboración </a:t>
            </a:r>
            <a:r>
              <a:rPr lang="es-ES" b="1" i="1" dirty="0">
                <a:solidFill>
                  <a:schemeClr val="tx1"/>
                </a:solidFill>
                <a:cs typeface="Arial" panose="020B0604020202020204" pitchFamily="34" charset="0"/>
              </a:rPr>
              <a:t>público-privada. </a:t>
            </a:r>
            <a:r>
              <a:rPr lang="es-ES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Falta de seguridad </a:t>
            </a:r>
            <a:r>
              <a:rPr lang="es-ES" b="1" i="1" dirty="0">
                <a:solidFill>
                  <a:schemeClr val="tx1"/>
                </a:solidFill>
                <a:cs typeface="Arial" panose="020B0604020202020204" pitchFamily="34" charset="0"/>
              </a:rPr>
              <a:t>jurídica al inversor.</a:t>
            </a:r>
          </a:p>
        </p:txBody>
      </p:sp>
      <p:sp>
        <p:nvSpPr>
          <p:cNvPr id="13" name="12 Pentágono"/>
          <p:cNvSpPr/>
          <p:nvPr/>
        </p:nvSpPr>
        <p:spPr>
          <a:xfrm>
            <a:off x="97152" y="2137272"/>
            <a:ext cx="2520000" cy="1156771"/>
          </a:xfrm>
          <a:prstGeom prst="homePlate">
            <a:avLst/>
          </a:prstGeom>
          <a:solidFill>
            <a:srgbClr val="B712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Costos de infraestructura y logísticos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2617152" y="2049545"/>
            <a:ext cx="6408000" cy="13221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Limitados recursos </a:t>
            </a:r>
            <a:r>
              <a:rPr lang="es-ES" b="1" i="1" dirty="0">
                <a:solidFill>
                  <a:schemeClr val="tx1"/>
                </a:solidFill>
                <a:cs typeface="Arial" panose="020B0604020202020204" pitchFamily="34" charset="0"/>
              </a:rPr>
              <a:t>económicos e incentivos a inversiones estratégicas: sistemas de recogida selectiva de productos post-consumo (polímeros, celulósicos y materiales de construcción) y sistemas de tratamiento. </a:t>
            </a:r>
            <a:r>
              <a:rPr lang="es-ES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Altos costos logísticos.</a:t>
            </a:r>
            <a:endParaRPr lang="es-ES" b="1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1302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2 CuadroTexto"/>
          <p:cNvSpPr txBox="1">
            <a:spLocks noChangeArrowheads="1"/>
          </p:cNvSpPr>
          <p:nvPr/>
        </p:nvSpPr>
        <p:spPr bwMode="auto">
          <a:xfrm>
            <a:off x="2617153" y="740771"/>
            <a:ext cx="51704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4000" b="1" dirty="0">
                <a:solidFill>
                  <a:srgbClr val="C316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MEDIOAMBIENTAL</a:t>
            </a:r>
          </a:p>
        </p:txBody>
      </p:sp>
      <p:sp>
        <p:nvSpPr>
          <p:cNvPr id="16407" name="13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A9CF62-4CAB-4A17-ACAC-6985354B6846}" type="slidenum">
              <a:rPr lang="es-ES">
                <a:latin typeface="+mn-lt"/>
              </a:rPr>
              <a:pPr/>
              <a:t>12</a:t>
            </a:fld>
            <a:r>
              <a:rPr lang="es-ES">
                <a:latin typeface="+mn-lt"/>
              </a:rPr>
              <a:t>   ▌</a:t>
            </a:r>
          </a:p>
        </p:txBody>
      </p:sp>
      <p:sp>
        <p:nvSpPr>
          <p:cNvPr id="6" name="5 Pentágono"/>
          <p:cNvSpPr/>
          <p:nvPr/>
        </p:nvSpPr>
        <p:spPr>
          <a:xfrm>
            <a:off x="97152" y="4572000"/>
            <a:ext cx="2520000" cy="720000"/>
          </a:xfrm>
          <a:prstGeom prst="homePlate">
            <a:avLst/>
          </a:prstGeom>
          <a:solidFill>
            <a:srgbClr val="B712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Impacto asociado a la gestión</a:t>
            </a:r>
          </a:p>
        </p:txBody>
      </p:sp>
      <p:sp>
        <p:nvSpPr>
          <p:cNvPr id="7" name="6 Pentágono"/>
          <p:cNvSpPr/>
          <p:nvPr/>
        </p:nvSpPr>
        <p:spPr>
          <a:xfrm>
            <a:off x="97152" y="5745480"/>
            <a:ext cx="2520000" cy="720000"/>
          </a:xfrm>
          <a:prstGeom prst="homePlate">
            <a:avLst/>
          </a:prstGeom>
          <a:solidFill>
            <a:srgbClr val="B712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Eco-diseño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2667000" y="4358640"/>
            <a:ext cx="6408000" cy="118872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Elevada disposición </a:t>
            </a:r>
            <a:r>
              <a:rPr lang="es-ES" b="1" i="1" dirty="0">
                <a:solidFill>
                  <a:schemeClr val="tx1"/>
                </a:solidFill>
                <a:cs typeface="Arial" panose="020B0604020202020204" pitchFamily="34" charset="0"/>
              </a:rPr>
              <a:t>final de residuos industriales y de construcción; especialmente, escorias de acería y RCD. </a:t>
            </a:r>
            <a:r>
              <a:rPr lang="es-ES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Ausencia de priorización en acciones de prevención y reutilización.</a:t>
            </a:r>
            <a:endParaRPr lang="es-ES" b="1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2667000" y="2194560"/>
            <a:ext cx="6408000" cy="17925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Alto potencial de reducción de emisiones al aire (CO2) relacionado con materiales de </a:t>
            </a:r>
            <a:r>
              <a:rPr lang="es-ES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construcción </a:t>
            </a:r>
            <a:r>
              <a:rPr lang="es-ES" b="1" i="1" dirty="0">
                <a:solidFill>
                  <a:schemeClr val="tx1"/>
                </a:solidFill>
                <a:cs typeface="Arial" panose="020B0604020202020204" pitchFamily="34" charset="0"/>
              </a:rPr>
              <a:t>(concreto y cemento), sector de acero y </a:t>
            </a:r>
            <a:r>
              <a:rPr lang="es-ES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polímeros.</a:t>
            </a:r>
            <a:endParaRPr lang="es-ES" b="1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es-ES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Transporte automotor de carga obsoleto.</a:t>
            </a:r>
            <a:endParaRPr lang="es-ES" b="1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es-ES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Alta contribución de la energía renovable al </a:t>
            </a:r>
            <a:r>
              <a:rPr lang="es-ES" b="1" i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mix</a:t>
            </a:r>
            <a:r>
              <a:rPr lang="es-ES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 eléctrico.</a:t>
            </a:r>
          </a:p>
          <a:p>
            <a:pPr algn="ctr"/>
            <a:endParaRPr lang="es-ES" b="1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2667000" y="5760720"/>
            <a:ext cx="6408000" cy="72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Baja implantación del eco-diseño </a:t>
            </a:r>
            <a:r>
              <a:rPr lang="es-ES" b="1" i="1" dirty="0">
                <a:solidFill>
                  <a:schemeClr val="tx1"/>
                </a:solidFill>
                <a:cs typeface="Arial" panose="020B0604020202020204" pitchFamily="34" charset="0"/>
              </a:rPr>
              <a:t>y selección/clasificación en </a:t>
            </a:r>
            <a:r>
              <a:rPr lang="es-ES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origen.</a:t>
            </a:r>
            <a:endParaRPr lang="es-ES" b="1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10 Pentágono"/>
          <p:cNvSpPr/>
          <p:nvPr/>
        </p:nvSpPr>
        <p:spPr>
          <a:xfrm>
            <a:off x="112392" y="3368040"/>
            <a:ext cx="2520000" cy="720000"/>
          </a:xfrm>
          <a:prstGeom prst="homePlate">
            <a:avLst/>
          </a:prstGeom>
          <a:solidFill>
            <a:srgbClr val="B712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Agotamiento de recursos </a:t>
            </a: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79" y="740772"/>
            <a:ext cx="1325881" cy="113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13 Pentágono"/>
          <p:cNvSpPr/>
          <p:nvPr/>
        </p:nvSpPr>
        <p:spPr>
          <a:xfrm>
            <a:off x="87312" y="2183040"/>
            <a:ext cx="2520000" cy="895440"/>
          </a:xfrm>
          <a:prstGeom prst="homePlate">
            <a:avLst/>
          </a:prstGeom>
          <a:solidFill>
            <a:srgbClr val="B712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Emisiones al aire</a:t>
            </a:r>
            <a:endParaRPr lang="es-ES" sz="2000" b="1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13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2 CuadroTexto"/>
          <p:cNvSpPr txBox="1">
            <a:spLocks noChangeArrowheads="1"/>
          </p:cNvSpPr>
          <p:nvPr/>
        </p:nvSpPr>
        <p:spPr bwMode="auto">
          <a:xfrm>
            <a:off x="3034529" y="706178"/>
            <a:ext cx="392361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4000" b="1" dirty="0">
                <a:solidFill>
                  <a:srgbClr val="C316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SOCIAL</a:t>
            </a:r>
          </a:p>
        </p:txBody>
      </p:sp>
      <p:sp>
        <p:nvSpPr>
          <p:cNvPr id="16407" name="13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A9CF62-4CAB-4A17-ACAC-6985354B6846}" type="slidenum">
              <a:rPr lang="es-ES">
                <a:latin typeface="+mn-lt"/>
              </a:rPr>
              <a:pPr/>
              <a:t>13</a:t>
            </a:fld>
            <a:r>
              <a:rPr lang="es-ES">
                <a:latin typeface="+mn-lt"/>
              </a:rPr>
              <a:t>   ▌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353" y="628301"/>
            <a:ext cx="1831521" cy="1453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Pentágono"/>
          <p:cNvSpPr/>
          <p:nvPr/>
        </p:nvSpPr>
        <p:spPr>
          <a:xfrm>
            <a:off x="97152" y="2301240"/>
            <a:ext cx="2520000" cy="720000"/>
          </a:xfrm>
          <a:prstGeom prst="homePlate">
            <a:avLst/>
          </a:prstGeom>
          <a:solidFill>
            <a:srgbClr val="B712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Aspectos culturales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" name="5 Pentágono"/>
          <p:cNvSpPr/>
          <p:nvPr/>
        </p:nvSpPr>
        <p:spPr>
          <a:xfrm>
            <a:off x="97152" y="4632960"/>
            <a:ext cx="2520000" cy="720000"/>
          </a:xfrm>
          <a:prstGeom prst="homePlate">
            <a:avLst/>
          </a:prstGeom>
          <a:solidFill>
            <a:srgbClr val="B712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Formalización de empleo</a:t>
            </a:r>
          </a:p>
        </p:txBody>
      </p:sp>
      <p:sp>
        <p:nvSpPr>
          <p:cNvPr id="7" name="6 Pentágono"/>
          <p:cNvSpPr/>
          <p:nvPr/>
        </p:nvSpPr>
        <p:spPr>
          <a:xfrm>
            <a:off x="97152" y="5760720"/>
            <a:ext cx="2520000" cy="720000"/>
          </a:xfrm>
          <a:prstGeom prst="homePlate">
            <a:avLst/>
          </a:prstGeom>
          <a:solidFill>
            <a:srgbClr val="B712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Recuperación de espacios 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2667000" y="4526280"/>
            <a:ext cx="6408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Alta informalidad en la recogida de recursos en corrientes post-consumo. </a:t>
            </a:r>
            <a:endParaRPr lang="es-ES" b="1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2667000" y="2286000"/>
            <a:ext cx="6408000" cy="72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Fallas culturales que dificultan la separación de materiales post-consumo</a:t>
            </a:r>
            <a:r>
              <a:rPr lang="es-ES" b="1" i="1" dirty="0">
                <a:solidFill>
                  <a:schemeClr val="tx1"/>
                </a:solidFill>
                <a:cs typeface="Arial" panose="020B0604020202020204" pitchFamily="34" charset="0"/>
              </a:rPr>
              <a:t>: polímeros y celulósicos (papel-cartón) </a:t>
            </a:r>
            <a:r>
              <a:rPr lang="es-ES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. </a:t>
            </a:r>
            <a:endParaRPr lang="es-ES" b="1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2667000" y="5760720"/>
            <a:ext cx="6408000" cy="72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Presencia de botaderos incontrolados, principalmente </a:t>
            </a:r>
            <a:r>
              <a:rPr lang="es-ES" b="1" i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RCDs.</a:t>
            </a:r>
            <a:endParaRPr lang="es-ES" b="1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10 Pentágono"/>
          <p:cNvSpPr/>
          <p:nvPr/>
        </p:nvSpPr>
        <p:spPr>
          <a:xfrm>
            <a:off x="97152" y="3489960"/>
            <a:ext cx="2520000" cy="720000"/>
          </a:xfrm>
          <a:prstGeom prst="homePlate">
            <a:avLst/>
          </a:prstGeom>
          <a:solidFill>
            <a:srgbClr val="B712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Capacitación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2667000" y="3368040"/>
            <a:ext cx="6408000" cy="88392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Insuficiente capacitación </a:t>
            </a:r>
            <a:r>
              <a:rPr lang="es-ES" b="1" i="1" dirty="0">
                <a:solidFill>
                  <a:schemeClr val="tx1"/>
                </a:solidFill>
                <a:cs typeface="Arial" panose="020B0604020202020204" pitchFamily="34" charset="0"/>
              </a:rPr>
              <a:t>sectorial en nuevos procesos y tecnologías de recuperación de recursos </a:t>
            </a:r>
            <a:r>
              <a:rPr lang="es-ES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materiales.</a:t>
            </a:r>
            <a:endParaRPr lang="es-ES" b="1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5019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21 CuadroTexto">
            <a:hlinkClick r:id="rId4"/>
          </p:cNvPr>
          <p:cNvSpPr txBox="1"/>
          <p:nvPr/>
        </p:nvSpPr>
        <p:spPr>
          <a:xfrm>
            <a:off x="1990725" y="5286375"/>
            <a:ext cx="5143500" cy="2908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90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Visit</a:t>
            </a:r>
            <a:r>
              <a:rPr lang="es-ES" sz="129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290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</a:t>
            </a:r>
            <a:r>
              <a:rPr lang="es-ES" sz="129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blog:</a:t>
            </a:r>
            <a:endParaRPr lang="es-ES" sz="1290" u="sng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22 CuadroTexto">
            <a:hlinkClick r:id="rId5"/>
          </p:cNvPr>
          <p:cNvSpPr txBox="1"/>
          <p:nvPr/>
        </p:nvSpPr>
        <p:spPr>
          <a:xfrm>
            <a:off x="3634105" y="6138863"/>
            <a:ext cx="1857375" cy="290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9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www.tecnalia.com</a:t>
            </a:r>
          </a:p>
        </p:txBody>
      </p:sp>
      <p:grpSp>
        <p:nvGrpSpPr>
          <p:cNvPr id="2" name="1 Grupo"/>
          <p:cNvGrpSpPr/>
          <p:nvPr/>
        </p:nvGrpSpPr>
        <p:grpSpPr>
          <a:xfrm>
            <a:off x="3705225" y="5929313"/>
            <a:ext cx="1714500" cy="244475"/>
            <a:chOff x="3857625" y="5929313"/>
            <a:chExt cx="1714500" cy="244475"/>
          </a:xfrm>
        </p:grpSpPr>
        <p:pic>
          <p:nvPicPr>
            <p:cNvPr id="70660" name="23 Imagen" descr="dp.tif">
              <a:hlinkClick r:id="rId6"/>
            </p:cNvPr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46575" y="5929313"/>
              <a:ext cx="2492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61" name="24 Imagen" descr="dpp.tif">
              <a:hlinkClick r:id="rId8"/>
            </p:cNvPr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78413" y="5929313"/>
              <a:ext cx="24923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62" name="25 Imagen" descr="fac.tif">
              <a:hlinkClick r:id="rId10"/>
            </p:cNvPr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857625" y="5929313"/>
              <a:ext cx="2508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63" name="26 Imagen" descr="in.tif">
              <a:hlinkClick r:id="rId12"/>
            </p:cNvPr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833938" y="5929313"/>
              <a:ext cx="2508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64" name="27 Imagen" descr="rs.tif">
              <a:hlinkClick r:id="rId4"/>
            </p:cNvPr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322888" y="5929313"/>
              <a:ext cx="24923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65" name="28 Imagen" descr="tw.tif">
              <a:hlinkClick r:id="rId15"/>
            </p:cNvPr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102100" y="5929313"/>
              <a:ext cx="2492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66" name="29 Imagen" descr="yt.tif">
              <a:hlinkClick r:id="rId17"/>
            </p:cNvPr>
            <p:cNvPicPr>
              <a:picLocks noChangeAspect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589463" y="5929313"/>
              <a:ext cx="2508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0667" name="10 Rectángulo">
            <a:hlinkClick r:id="rId19"/>
          </p:cNvPr>
          <p:cNvSpPr>
            <a:spLocks noChangeArrowheads="1"/>
          </p:cNvSpPr>
          <p:nvPr/>
        </p:nvSpPr>
        <p:spPr bwMode="auto">
          <a:xfrm>
            <a:off x="2276475" y="555942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blogs.tecnalia.com</a:t>
            </a:r>
          </a:p>
        </p:txBody>
      </p:sp>
    </p:spTree>
    <p:extLst>
      <p:ext uri="{BB962C8B-B14F-4D97-AF65-F5344CB8AC3E}">
        <p14:creationId xmlns:p14="http://schemas.microsoft.com/office/powerpoint/2010/main" xmlns="" val="2362900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 descr="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6 CuadroTexto"/>
          <p:cNvSpPr txBox="1">
            <a:spLocks noChangeArrowheads="1"/>
          </p:cNvSpPr>
          <p:nvPr/>
        </p:nvSpPr>
        <p:spPr bwMode="auto">
          <a:xfrm>
            <a:off x="322925" y="1272482"/>
            <a:ext cx="40719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6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Índice</a:t>
            </a:r>
          </a:p>
        </p:txBody>
      </p:sp>
      <p:grpSp>
        <p:nvGrpSpPr>
          <p:cNvPr id="2" name="1 Grupo"/>
          <p:cNvGrpSpPr/>
          <p:nvPr/>
        </p:nvGrpSpPr>
        <p:grpSpPr>
          <a:xfrm>
            <a:off x="464503" y="3743325"/>
            <a:ext cx="1810702" cy="765890"/>
            <a:chOff x="464503" y="3743325"/>
            <a:chExt cx="1810702" cy="765890"/>
          </a:xfrm>
        </p:grpSpPr>
        <p:cxnSp>
          <p:nvCxnSpPr>
            <p:cNvPr id="8" name="7 Conector recto"/>
            <p:cNvCxnSpPr/>
            <p:nvPr/>
          </p:nvCxnSpPr>
          <p:spPr>
            <a:xfrm>
              <a:off x="464503" y="3743325"/>
              <a:ext cx="714375" cy="158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76" name="11 CuadroTexto"/>
            <p:cNvSpPr txBox="1">
              <a:spLocks noChangeArrowheads="1"/>
            </p:cNvSpPr>
            <p:nvPr/>
          </p:nvSpPr>
          <p:spPr bwMode="auto">
            <a:xfrm>
              <a:off x="464503" y="3862884"/>
              <a:ext cx="181070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SELECCIÓN DE </a:t>
              </a:r>
            </a:p>
            <a:p>
              <a:r>
                <a:rPr lang="en-US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MATERIALES</a:t>
              </a:r>
            </a:p>
            <a:p>
              <a:endParaRPr lang="es-ES_tradnl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180" name="Picture 1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76250"/>
            <a:ext cx="736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3 Marcador de número de diapositiva"/>
          <p:cNvSpPr txBox="1">
            <a:spLocks/>
          </p:cNvSpPr>
          <p:nvPr/>
        </p:nvSpPr>
        <p:spPr>
          <a:xfrm>
            <a:off x="672465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L="0" algn="r" defTabSz="914400" rtl="0" eaLnBrk="1" latinLnBrk="0" hangingPunct="1">
              <a:defRPr sz="1000" b="1" kern="1200">
                <a:solidFill>
                  <a:srgbClr val="E36F1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2C9E08-992A-4840-B8F2-ED8BE6A9A86D}" type="slidenum">
              <a:rPr lang="es-ES" smtClean="0">
                <a:solidFill>
                  <a:prstClr val="white"/>
                </a:solidFill>
              </a:rPr>
              <a:pPr/>
              <a:t>2</a:t>
            </a:fld>
            <a:r>
              <a:rPr lang="es-ES" dirty="0">
                <a:solidFill>
                  <a:prstClr val="white"/>
                </a:solidFill>
              </a:rPr>
              <a:t>   ▌</a:t>
            </a:r>
          </a:p>
        </p:txBody>
      </p:sp>
      <p:pic>
        <p:nvPicPr>
          <p:cNvPr id="25" name="Picture 1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0630" y="403543"/>
            <a:ext cx="11811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12 Grupo"/>
          <p:cNvGrpSpPr/>
          <p:nvPr/>
        </p:nvGrpSpPr>
        <p:grpSpPr>
          <a:xfrm>
            <a:off x="2318601" y="3743325"/>
            <a:ext cx="1810702" cy="765890"/>
            <a:chOff x="464503" y="3743325"/>
            <a:chExt cx="1810702" cy="765890"/>
          </a:xfrm>
        </p:grpSpPr>
        <p:cxnSp>
          <p:nvCxnSpPr>
            <p:cNvPr id="14" name="13 Conector recto"/>
            <p:cNvCxnSpPr/>
            <p:nvPr/>
          </p:nvCxnSpPr>
          <p:spPr>
            <a:xfrm>
              <a:off x="464503" y="3743325"/>
              <a:ext cx="714375" cy="158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11 CuadroTexto"/>
            <p:cNvSpPr txBox="1">
              <a:spLocks noChangeArrowheads="1"/>
            </p:cNvSpPr>
            <p:nvPr/>
          </p:nvSpPr>
          <p:spPr bwMode="auto">
            <a:xfrm>
              <a:off x="464503" y="3862884"/>
              <a:ext cx="181070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ANÁLISIS DE FLUJO</a:t>
              </a:r>
            </a:p>
            <a:p>
              <a:r>
                <a:rPr lang="en-US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DE MATERIALES</a:t>
              </a:r>
            </a:p>
            <a:p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4336652" y="3743325"/>
            <a:ext cx="1810702" cy="550446"/>
            <a:chOff x="-319289" y="3743325"/>
            <a:chExt cx="1810702" cy="550446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-297517" y="3743325"/>
              <a:ext cx="714375" cy="158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11 CuadroTexto"/>
            <p:cNvSpPr txBox="1">
              <a:spLocks noChangeArrowheads="1"/>
            </p:cNvSpPr>
            <p:nvPr/>
          </p:nvSpPr>
          <p:spPr bwMode="auto">
            <a:xfrm>
              <a:off x="-319289" y="3862884"/>
              <a:ext cx="181070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ACV DE PRODUCTOS</a:t>
              </a:r>
            </a:p>
          </p:txBody>
        </p:sp>
      </p:grpSp>
      <p:grpSp>
        <p:nvGrpSpPr>
          <p:cNvPr id="34" name="33 Grupo"/>
          <p:cNvGrpSpPr/>
          <p:nvPr/>
        </p:nvGrpSpPr>
        <p:grpSpPr>
          <a:xfrm>
            <a:off x="5765882" y="3743325"/>
            <a:ext cx="1810702" cy="550446"/>
            <a:chOff x="464503" y="3743325"/>
            <a:chExt cx="1810702" cy="550446"/>
          </a:xfrm>
        </p:grpSpPr>
        <p:cxnSp>
          <p:nvCxnSpPr>
            <p:cNvPr id="35" name="34 Conector recto"/>
            <p:cNvCxnSpPr/>
            <p:nvPr/>
          </p:nvCxnSpPr>
          <p:spPr>
            <a:xfrm>
              <a:off x="464503" y="3743325"/>
              <a:ext cx="714375" cy="158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11 CuadroTexto"/>
            <p:cNvSpPr txBox="1">
              <a:spLocks noChangeArrowheads="1"/>
            </p:cNvSpPr>
            <p:nvPr/>
          </p:nvSpPr>
          <p:spPr bwMode="auto">
            <a:xfrm>
              <a:off x="464503" y="3862884"/>
              <a:ext cx="181070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ANÁLISIS </a:t>
              </a:r>
            </a:p>
            <a:p>
              <a:r>
                <a:rPr lang="en-US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DE FACTORES</a:t>
              </a:r>
            </a:p>
          </p:txBody>
        </p:sp>
      </p:grpSp>
      <p:grpSp>
        <p:nvGrpSpPr>
          <p:cNvPr id="37" name="36 Grupo"/>
          <p:cNvGrpSpPr/>
          <p:nvPr/>
        </p:nvGrpSpPr>
        <p:grpSpPr>
          <a:xfrm>
            <a:off x="7333298" y="3743325"/>
            <a:ext cx="1810702" cy="765890"/>
            <a:chOff x="464503" y="3743325"/>
            <a:chExt cx="1810702" cy="765890"/>
          </a:xfrm>
        </p:grpSpPr>
        <p:cxnSp>
          <p:nvCxnSpPr>
            <p:cNvPr id="38" name="37 Conector recto"/>
            <p:cNvCxnSpPr/>
            <p:nvPr/>
          </p:nvCxnSpPr>
          <p:spPr>
            <a:xfrm>
              <a:off x="464503" y="3743325"/>
              <a:ext cx="714375" cy="158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11 CuadroTexto"/>
            <p:cNvSpPr txBox="1">
              <a:spLocks noChangeArrowheads="1"/>
            </p:cNvSpPr>
            <p:nvPr/>
          </p:nvSpPr>
          <p:spPr bwMode="auto">
            <a:xfrm>
              <a:off x="464503" y="3862884"/>
              <a:ext cx="181070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REVISIÓN EXP</a:t>
              </a:r>
            </a:p>
            <a:p>
              <a:r>
                <a:rPr lang="en-US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INTERNACIONALES</a:t>
              </a:r>
            </a:p>
            <a:p>
              <a:endParaRPr lang="es-ES_tradnl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32441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2 CuadroTexto"/>
          <p:cNvSpPr txBox="1">
            <a:spLocks noChangeArrowheads="1"/>
          </p:cNvSpPr>
          <p:nvPr/>
        </p:nvSpPr>
        <p:spPr bwMode="auto">
          <a:xfrm>
            <a:off x="550410" y="1352527"/>
            <a:ext cx="3714750" cy="3543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4000" b="1" dirty="0">
                <a:solidFill>
                  <a:srgbClr val="C316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SELECCIÓN DE MATERIALES: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C316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SECTORES MANUFACTURERO Y CONSTRUCCIÓN</a:t>
            </a:r>
            <a:endParaRPr lang="es-ES" sz="2400" dirty="0">
              <a:solidFill>
                <a:srgbClr val="C316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6407" name="13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A9CF62-4CAB-4A17-ACAC-6985354B6846}" type="slidenum">
              <a:rPr lang="es-ES"/>
              <a:pPr/>
              <a:t>3</a:t>
            </a:fld>
            <a:r>
              <a:rPr lang="es-ES"/>
              <a:t>   ▌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8713" y="2068285"/>
            <a:ext cx="4739369" cy="2645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99218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2 CuadroTexto"/>
          <p:cNvSpPr txBox="1">
            <a:spLocks noChangeArrowheads="1"/>
          </p:cNvSpPr>
          <p:nvPr/>
        </p:nvSpPr>
        <p:spPr bwMode="auto">
          <a:xfrm>
            <a:off x="1800497" y="84795"/>
            <a:ext cx="6289685" cy="92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4000" b="1" dirty="0">
                <a:solidFill>
                  <a:srgbClr val="C316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Selección de materiales</a:t>
            </a:r>
            <a:endParaRPr lang="es-ES" sz="2400" dirty="0">
              <a:solidFill>
                <a:srgbClr val="C316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0174409"/>
              </p:ext>
            </p:extLst>
          </p:nvPr>
        </p:nvGraphicFramePr>
        <p:xfrm>
          <a:off x="359104" y="1048048"/>
          <a:ext cx="8553541" cy="3061243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17295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45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45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74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44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30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00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00580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C00000"/>
                          </a:solidFill>
                          <a:effectLst/>
                        </a:rPr>
                        <a:t>Materiales</a:t>
                      </a:r>
                      <a:endParaRPr lang="en-GB" sz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C00000"/>
                          </a:solidFill>
                          <a:effectLst/>
                        </a:rPr>
                        <a:t>C1</a:t>
                      </a:r>
                      <a:endParaRPr lang="en-GB" sz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C00000"/>
                          </a:solidFill>
                          <a:effectLst/>
                        </a:rPr>
                        <a:t>C2</a:t>
                      </a:r>
                      <a:endParaRPr lang="en-GB" sz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C00000"/>
                          </a:solidFill>
                          <a:effectLst/>
                        </a:rPr>
                        <a:t>C3</a:t>
                      </a:r>
                      <a:endParaRPr lang="en-GB" sz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C00000"/>
                          </a:solidFill>
                          <a:effectLst/>
                        </a:rPr>
                        <a:t>C4</a:t>
                      </a:r>
                      <a:endParaRPr lang="en-GB" sz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C00000"/>
                          </a:solidFill>
                          <a:effectLst/>
                        </a:rPr>
                        <a:t>C5</a:t>
                      </a:r>
                      <a:endParaRPr lang="en-GB" sz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C00000"/>
                          </a:solidFill>
                          <a:effectLst/>
                        </a:rPr>
                        <a:t>C6</a:t>
                      </a:r>
                      <a:endParaRPr lang="en-GB" sz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27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C00000"/>
                          </a:solidFill>
                          <a:effectLst/>
                        </a:rPr>
                        <a:t>Valor agregado de las actividades manufactureras</a:t>
                      </a:r>
                      <a:endParaRPr lang="en-GB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C00000"/>
                          </a:solidFill>
                          <a:effectLst/>
                        </a:rPr>
                        <a:t>Necesidad de importaciones</a:t>
                      </a:r>
                      <a:endParaRPr lang="en-GB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C00000"/>
                          </a:solidFill>
                          <a:effectLst/>
                        </a:rPr>
                        <a:t>Generación de residuos</a:t>
                      </a:r>
                      <a:endParaRPr lang="en-GB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C00000"/>
                          </a:solidFill>
                          <a:effectLst/>
                        </a:rPr>
                        <a:t>Distancia a objetivo</a:t>
                      </a:r>
                      <a:endParaRPr lang="en-GB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C00000"/>
                          </a:solidFill>
                          <a:effectLst/>
                        </a:rPr>
                        <a:t>Impacto evitado</a:t>
                      </a:r>
                      <a:endParaRPr lang="en-GB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C00000"/>
                          </a:solidFill>
                          <a:effectLst/>
                        </a:rPr>
                        <a:t>Valor económico</a:t>
                      </a:r>
                      <a:endParaRPr lang="en-GB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21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(%)</a:t>
                      </a:r>
                      <a:endParaRPr lang="en-GB" sz="1400" b="1" dirty="0">
                        <a:solidFill>
                          <a:srgbClr val="58595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(</a:t>
                      </a:r>
                      <a:r>
                        <a:rPr lang="es-ES" sz="1000" b="1" dirty="0" err="1">
                          <a:effectLst/>
                        </a:rPr>
                        <a:t>mill</a:t>
                      </a:r>
                      <a:r>
                        <a:rPr lang="es-ES" sz="1000" b="1" dirty="0">
                          <a:effectLst/>
                        </a:rPr>
                        <a:t>. $/año)</a:t>
                      </a:r>
                      <a:endParaRPr lang="en-GB" sz="1400" b="1" dirty="0">
                        <a:solidFill>
                          <a:srgbClr val="58595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effectLst/>
                        </a:rPr>
                        <a:t>(t/año)</a:t>
                      </a:r>
                      <a:endParaRPr lang="en-GB" sz="1400" b="1" dirty="0">
                        <a:solidFill>
                          <a:srgbClr val="58595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effectLst/>
                        </a:rPr>
                        <a:t>(%)</a:t>
                      </a:r>
                      <a:endParaRPr lang="en-GB" sz="1400" b="1" dirty="0">
                        <a:solidFill>
                          <a:srgbClr val="58595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effectLst/>
                        </a:rPr>
                        <a:t>(kg CO</a:t>
                      </a:r>
                      <a:r>
                        <a:rPr lang="es-ES" sz="1050" b="1" baseline="-25000" dirty="0">
                          <a:effectLst/>
                        </a:rPr>
                        <a:t>2</a:t>
                      </a:r>
                      <a:r>
                        <a:rPr lang="es-ES" sz="1050" b="1" dirty="0">
                          <a:effectLst/>
                        </a:rPr>
                        <a:t>eq/t)</a:t>
                      </a:r>
                      <a:endParaRPr lang="en-GB" sz="1400" b="1" dirty="0">
                        <a:solidFill>
                          <a:srgbClr val="58595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effectLst/>
                        </a:rPr>
                        <a:t>($/ton)</a:t>
                      </a:r>
                      <a:endParaRPr lang="en-GB" sz="1400" b="1" dirty="0">
                        <a:solidFill>
                          <a:srgbClr val="58595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5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C00000"/>
                          </a:solidFill>
                          <a:effectLst/>
                        </a:rPr>
                        <a:t>Biomaterial primario</a:t>
                      </a:r>
                      <a:endParaRPr lang="en-GB" sz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25,61</a:t>
                      </a:r>
                      <a:endParaRPr lang="en-GB" sz="1200" dirty="0">
                        <a:solidFill>
                          <a:srgbClr val="58595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1.553,07</a:t>
                      </a:r>
                      <a:endParaRPr lang="en-GB" sz="1200" dirty="0">
                        <a:solidFill>
                          <a:srgbClr val="58595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21.341.711</a:t>
                      </a:r>
                      <a:endParaRPr lang="en-GB" sz="1200" dirty="0">
                        <a:solidFill>
                          <a:srgbClr val="58595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44</a:t>
                      </a:r>
                      <a:endParaRPr lang="en-GB" sz="1200" dirty="0">
                        <a:solidFill>
                          <a:srgbClr val="58595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757</a:t>
                      </a:r>
                      <a:endParaRPr lang="en-GB" sz="1200" dirty="0">
                        <a:solidFill>
                          <a:srgbClr val="58595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60</a:t>
                      </a:r>
                      <a:endParaRPr lang="en-GB" sz="1200" dirty="0">
                        <a:solidFill>
                          <a:srgbClr val="58595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2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C00000"/>
                          </a:solidFill>
                          <a:effectLst/>
                        </a:rPr>
                        <a:t>Cemento y hormigón</a:t>
                      </a:r>
                      <a:endParaRPr lang="en-GB" sz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4,57</a:t>
                      </a:r>
                      <a:endParaRPr lang="en-GB" sz="1200" dirty="0">
                        <a:solidFill>
                          <a:srgbClr val="58595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180,00</a:t>
                      </a:r>
                      <a:endParaRPr lang="en-GB" sz="1200" dirty="0">
                        <a:solidFill>
                          <a:srgbClr val="58595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17.381.248</a:t>
                      </a:r>
                      <a:endParaRPr lang="en-GB" sz="1200" dirty="0">
                        <a:solidFill>
                          <a:srgbClr val="58595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48</a:t>
                      </a:r>
                      <a:endParaRPr lang="en-GB" sz="1200" dirty="0">
                        <a:solidFill>
                          <a:srgbClr val="58595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199</a:t>
                      </a:r>
                      <a:endParaRPr lang="en-GB" sz="1200">
                        <a:solidFill>
                          <a:srgbClr val="58595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4,5</a:t>
                      </a:r>
                      <a:endParaRPr lang="en-GB" sz="1200" dirty="0">
                        <a:solidFill>
                          <a:srgbClr val="58595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1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C00000"/>
                          </a:solidFill>
                          <a:effectLst/>
                        </a:rPr>
                        <a:t>Polímeros</a:t>
                      </a:r>
                      <a:endParaRPr lang="en-GB" sz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20,19</a:t>
                      </a:r>
                      <a:endParaRPr lang="en-GB" sz="1200" dirty="0">
                        <a:solidFill>
                          <a:srgbClr val="58595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5.819,43</a:t>
                      </a:r>
                      <a:endParaRPr lang="en-GB" sz="1200" dirty="0">
                        <a:solidFill>
                          <a:srgbClr val="58595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1.558.546</a:t>
                      </a:r>
                      <a:endParaRPr lang="en-GB" sz="1200" dirty="0">
                        <a:solidFill>
                          <a:srgbClr val="58595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20</a:t>
                      </a:r>
                      <a:endParaRPr lang="en-GB" sz="1200" dirty="0">
                        <a:solidFill>
                          <a:srgbClr val="58595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2262</a:t>
                      </a:r>
                      <a:endParaRPr lang="en-GB" sz="1200" dirty="0">
                        <a:solidFill>
                          <a:srgbClr val="58595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350</a:t>
                      </a:r>
                      <a:endParaRPr lang="en-GB" sz="1200" dirty="0">
                        <a:solidFill>
                          <a:srgbClr val="58595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8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C00000"/>
                          </a:solidFill>
                          <a:effectLst/>
                        </a:rPr>
                        <a:t>Celulosa y papel</a:t>
                      </a:r>
                      <a:endParaRPr lang="en-GB" sz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3,48</a:t>
                      </a:r>
                      <a:endParaRPr lang="en-GB" sz="1200" dirty="0">
                        <a:solidFill>
                          <a:srgbClr val="58595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338,94</a:t>
                      </a:r>
                      <a:endParaRPr lang="en-GB" sz="1200" dirty="0">
                        <a:solidFill>
                          <a:srgbClr val="58595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1.846.000</a:t>
                      </a:r>
                      <a:endParaRPr lang="en-GB" sz="1200" dirty="0">
                        <a:solidFill>
                          <a:srgbClr val="58595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10,22</a:t>
                      </a:r>
                      <a:endParaRPr lang="en-GB" sz="1200" dirty="0">
                        <a:solidFill>
                          <a:srgbClr val="58595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685</a:t>
                      </a:r>
                      <a:endParaRPr lang="en-GB" sz="1200" dirty="0">
                        <a:solidFill>
                          <a:srgbClr val="58595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110</a:t>
                      </a:r>
                      <a:endParaRPr lang="en-GB" sz="1200" dirty="0">
                        <a:solidFill>
                          <a:srgbClr val="58595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8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C00000"/>
                          </a:solidFill>
                          <a:effectLst/>
                        </a:rPr>
                        <a:t>Acero</a:t>
                      </a:r>
                      <a:endParaRPr lang="en-GB" sz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2,56</a:t>
                      </a:r>
                      <a:endParaRPr lang="en-GB" sz="1200" dirty="0">
                        <a:solidFill>
                          <a:srgbClr val="58595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5.351,77</a:t>
                      </a:r>
                      <a:endParaRPr lang="en-GB" sz="1200" dirty="0">
                        <a:solidFill>
                          <a:srgbClr val="58595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1.321.000</a:t>
                      </a:r>
                      <a:endParaRPr lang="en-GB" sz="1200" dirty="0">
                        <a:solidFill>
                          <a:srgbClr val="58595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26,34</a:t>
                      </a:r>
                      <a:endParaRPr lang="en-GB" sz="1200" dirty="0">
                        <a:solidFill>
                          <a:srgbClr val="58595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1286</a:t>
                      </a:r>
                      <a:endParaRPr lang="en-GB" sz="1200" dirty="0">
                        <a:solidFill>
                          <a:srgbClr val="58595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229</a:t>
                      </a:r>
                      <a:endParaRPr lang="en-GB" sz="1200" dirty="0">
                        <a:solidFill>
                          <a:srgbClr val="58595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9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C00000"/>
                          </a:solidFill>
                          <a:effectLst/>
                        </a:rPr>
                        <a:t>Textil</a:t>
                      </a:r>
                      <a:endParaRPr lang="en-GB" sz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3,97</a:t>
                      </a:r>
                      <a:endParaRPr lang="en-GB" sz="1200">
                        <a:solidFill>
                          <a:srgbClr val="58595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712,78</a:t>
                      </a:r>
                      <a:endParaRPr lang="en-GB" sz="1200">
                        <a:solidFill>
                          <a:srgbClr val="58595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1.836</a:t>
                      </a:r>
                      <a:endParaRPr lang="en-GB" sz="1200">
                        <a:solidFill>
                          <a:srgbClr val="58595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56,45</a:t>
                      </a:r>
                      <a:endParaRPr lang="en-GB" sz="1200" dirty="0">
                        <a:solidFill>
                          <a:srgbClr val="58595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7653</a:t>
                      </a:r>
                      <a:endParaRPr lang="en-GB" sz="1200" dirty="0">
                        <a:solidFill>
                          <a:srgbClr val="58595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106</a:t>
                      </a:r>
                      <a:endParaRPr lang="en-GB" sz="1200" dirty="0">
                        <a:solidFill>
                          <a:srgbClr val="58595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7168" y="4299680"/>
            <a:ext cx="1207221" cy="1055045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98" t="13813" r="10475" b="12860"/>
          <a:stretch/>
        </p:blipFill>
        <p:spPr>
          <a:xfrm>
            <a:off x="7736304" y="4269202"/>
            <a:ext cx="1299411" cy="1085523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3316" y="5516727"/>
            <a:ext cx="1206094" cy="1058295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6304" y="5516726"/>
            <a:ext cx="1058295" cy="1058295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88"/>
          <a:stretch/>
        </p:blipFill>
        <p:spPr>
          <a:xfrm>
            <a:off x="6373316" y="4269202"/>
            <a:ext cx="1206093" cy="1085523"/>
          </a:xfrm>
          <a:prstGeom prst="rect">
            <a:avLst/>
          </a:prstGeom>
        </p:spPr>
      </p:pic>
      <p:graphicFrame>
        <p:nvGraphicFramePr>
          <p:cNvPr id="19" name="18 Gráfico"/>
          <p:cNvGraphicFramePr/>
          <p:nvPr>
            <p:extLst>
              <p:ext uri="{D42A27DB-BD31-4B8C-83A1-F6EECF244321}">
                <p14:modId xmlns:p14="http://schemas.microsoft.com/office/powerpoint/2010/main" xmlns="" val="415537667"/>
              </p:ext>
            </p:extLst>
          </p:nvPr>
        </p:nvGraphicFramePr>
        <p:xfrm>
          <a:off x="132348" y="4218990"/>
          <a:ext cx="4403558" cy="2547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050" name="Picture 2" descr="http://4.bp.blogspot.com/-19UVatriI9g/V93LTOFwM2I/AAAAAAAAFeE/-0BjpZvFiJsgq5MhUrttIA2C1QBTYhRpACK4B/s1600/Textil-450x29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23"/>
          <a:stretch/>
        </p:blipFill>
        <p:spPr bwMode="auto">
          <a:xfrm>
            <a:off x="5017168" y="5516728"/>
            <a:ext cx="1175839" cy="105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5017168" y="4299680"/>
            <a:ext cx="1207221" cy="105504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rgbClr val="B71234"/>
                </a:solidFill>
              </a:rPr>
              <a:t>0,67</a:t>
            </a:r>
            <a:endParaRPr lang="en-GB" sz="3200" b="1" dirty="0">
              <a:solidFill>
                <a:srgbClr val="B71234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6372768" y="4269202"/>
            <a:ext cx="1207221" cy="108150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rgbClr val="B71234"/>
                </a:solidFill>
              </a:rPr>
              <a:t>0,50</a:t>
            </a:r>
            <a:endParaRPr lang="en-GB" sz="3200" b="1" dirty="0">
              <a:solidFill>
                <a:srgbClr val="B71234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7752431" y="4279230"/>
            <a:ext cx="1207221" cy="108150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rgbClr val="B71234"/>
                </a:solidFill>
              </a:rPr>
              <a:t>0,43</a:t>
            </a:r>
            <a:endParaRPr lang="en-GB" sz="3200" b="1" dirty="0">
              <a:solidFill>
                <a:srgbClr val="B71234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5004996" y="5523142"/>
            <a:ext cx="1207221" cy="105504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rgbClr val="B71234"/>
                </a:solidFill>
              </a:rPr>
              <a:t>0,31</a:t>
            </a:r>
            <a:endParaRPr lang="en-GB" sz="3200" b="1" dirty="0">
              <a:solidFill>
                <a:srgbClr val="B71234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6360596" y="5492664"/>
            <a:ext cx="1375708" cy="108150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rgbClr val="B71234"/>
                </a:solidFill>
              </a:rPr>
              <a:t>0,25</a:t>
            </a:r>
            <a:endParaRPr lang="en-GB" sz="3200" b="1" dirty="0">
              <a:solidFill>
                <a:srgbClr val="B71234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7740259" y="5502692"/>
            <a:ext cx="1207221" cy="108150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rgbClr val="B71234"/>
                </a:solidFill>
              </a:rPr>
              <a:t>0,16</a:t>
            </a:r>
            <a:endParaRPr lang="en-GB" sz="3200" b="1" dirty="0">
              <a:solidFill>
                <a:srgbClr val="B71234"/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5017168" y="5517122"/>
            <a:ext cx="1207221" cy="105504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B71234"/>
                </a:solidFill>
              </a:rPr>
              <a:t>?</a:t>
            </a:r>
            <a:endParaRPr lang="en-GB" sz="4000" b="1" dirty="0">
              <a:solidFill>
                <a:srgbClr val="B712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47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1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2 CuadroTexto"/>
          <p:cNvSpPr txBox="1">
            <a:spLocks noChangeArrowheads="1"/>
          </p:cNvSpPr>
          <p:nvPr/>
        </p:nvSpPr>
        <p:spPr bwMode="auto">
          <a:xfrm>
            <a:off x="550410" y="1189237"/>
            <a:ext cx="392157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4000" b="1" dirty="0">
                <a:solidFill>
                  <a:srgbClr val="C316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ANÁLISIS DE FLUJOS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4000" b="1" dirty="0" smtClean="0">
                <a:solidFill>
                  <a:srgbClr val="C316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Y ACV DE </a:t>
            </a:r>
            <a:endParaRPr lang="es-ES" sz="4000" b="1" dirty="0">
              <a:solidFill>
                <a:srgbClr val="C316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4000" b="1" dirty="0" smtClean="0">
                <a:solidFill>
                  <a:srgbClr val="C316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MATERIALES Y PRODUCTOS</a:t>
            </a:r>
            <a:endParaRPr lang="es-ES" sz="4000" b="1" dirty="0">
              <a:solidFill>
                <a:srgbClr val="C316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s-ES" sz="4000" b="1" dirty="0">
              <a:solidFill>
                <a:srgbClr val="C316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6407" name="13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A9CF62-4CAB-4A17-ACAC-6985354B6846}" type="slidenum">
              <a:rPr lang="es-ES"/>
              <a:pPr/>
              <a:t>5</a:t>
            </a:fld>
            <a:r>
              <a:rPr lang="es-ES"/>
              <a:t>   ▌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3654" y="1893556"/>
            <a:ext cx="3628346" cy="2414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777115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7" name="13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A9CF62-4CAB-4A17-ACAC-6985354B6846}" type="slidenum">
              <a:rPr lang="es-ES"/>
              <a:pPr/>
              <a:t>6</a:t>
            </a:fld>
            <a:r>
              <a:rPr lang="es-ES"/>
              <a:t>   ▌</a:t>
            </a:r>
          </a:p>
        </p:txBody>
      </p:sp>
      <p:sp>
        <p:nvSpPr>
          <p:cNvPr id="4" name="22 CuadroTexto"/>
          <p:cNvSpPr txBox="1">
            <a:spLocks noChangeArrowheads="1"/>
          </p:cNvSpPr>
          <p:nvPr/>
        </p:nvSpPr>
        <p:spPr bwMode="auto">
          <a:xfrm>
            <a:off x="0" y="0"/>
            <a:ext cx="8332333" cy="92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4000" b="1" dirty="0">
                <a:solidFill>
                  <a:srgbClr val="C316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Ranking de flujos</a:t>
            </a:r>
            <a:endParaRPr lang="es-ES" sz="2400" dirty="0">
              <a:solidFill>
                <a:srgbClr val="C316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2291539"/>
              </p:ext>
            </p:extLst>
          </p:nvPr>
        </p:nvGraphicFramePr>
        <p:xfrm>
          <a:off x="246743" y="916622"/>
          <a:ext cx="8606971" cy="5573268"/>
        </p:xfrm>
        <a:graphic>
          <a:graphicData uri="http://schemas.openxmlformats.org/drawingml/2006/table">
            <a:tbl>
              <a:tblPr/>
              <a:tblGrid>
                <a:gridCol w="13507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1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95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545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Material </a:t>
                      </a:r>
                      <a:endParaRPr lang="es-ES" sz="1400" dirty="0">
                        <a:solidFill>
                          <a:srgbClr val="58595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3F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Aprovechamiento</a:t>
                      </a:r>
                      <a:r>
                        <a:rPr lang="es-ES" sz="1400" b="1" baseline="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 del </a:t>
                      </a: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material principal</a:t>
                      </a:r>
                      <a:endParaRPr lang="es-ES" sz="1400" dirty="0">
                        <a:solidFill>
                          <a:srgbClr val="58595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3F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Aprovechamiento de otros </a:t>
                      </a:r>
                      <a:r>
                        <a:rPr lang="es-ES" sz="1400" b="1" baseline="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residuos del proceso</a:t>
                      </a:r>
                      <a:endParaRPr lang="es-ES" sz="1400" dirty="0">
                        <a:solidFill>
                          <a:srgbClr val="58595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3F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Metabolización de residuos de otros sectores-Simbiosis</a:t>
                      </a:r>
                      <a:endParaRPr lang="es-ES" sz="1400" dirty="0">
                        <a:solidFill>
                          <a:srgbClr val="58595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3F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err="1" smtClean="0">
                          <a:solidFill>
                            <a:srgbClr val="58595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BIomateriales</a:t>
                      </a:r>
                      <a:endParaRPr lang="es-ES" sz="1600" b="1" dirty="0">
                        <a:solidFill>
                          <a:srgbClr val="58595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D39175"/>
                          </a:solidFill>
                          <a:latin typeface="+mn-lt"/>
                          <a:ea typeface="Calibri"/>
                          <a:cs typeface="Times New Roman"/>
                        </a:rPr>
                        <a:t>Medio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58595B"/>
                          </a:solidFill>
                          <a:latin typeface="+mn-lt"/>
                          <a:ea typeface="Calibri"/>
                          <a:cs typeface="Times New Roman"/>
                        </a:rPr>
                        <a:t>Requiere</a:t>
                      </a:r>
                      <a:r>
                        <a:rPr lang="es-ES" sz="1400" baseline="0" dirty="0">
                          <a:solidFill>
                            <a:srgbClr val="58595B"/>
                          </a:solidFill>
                          <a:latin typeface="+mn-lt"/>
                          <a:ea typeface="Calibri"/>
                          <a:cs typeface="Times New Roman"/>
                        </a:rPr>
                        <a:t> análisis más detallado.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>
                          <a:solidFill>
                            <a:srgbClr val="D39175"/>
                          </a:solidFill>
                          <a:latin typeface="+mn-lt"/>
                          <a:ea typeface="Calibri"/>
                          <a:cs typeface="Times New Roman"/>
                        </a:rPr>
                        <a:t>Medio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58595B"/>
                          </a:solidFill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s-ES" sz="1400" baseline="0" dirty="0">
                          <a:solidFill>
                            <a:srgbClr val="58595B"/>
                          </a:solidFill>
                          <a:latin typeface="+mn-lt"/>
                          <a:ea typeface="Calibri"/>
                          <a:cs typeface="Times New Roman"/>
                        </a:rPr>
                        <a:t>lgunas  aplicaciones de alto valor añadido, pero dominan energía, compost y alimentación animal.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No procede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rgbClr val="58595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Cemento y Concreto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Bajo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baseline="0" dirty="0">
                          <a:solidFill>
                            <a:srgbClr val="58595B"/>
                          </a:solidFill>
                          <a:latin typeface="+mn-lt"/>
                          <a:ea typeface="Calibri"/>
                          <a:cs typeface="Times New Roman"/>
                        </a:rPr>
                        <a:t>Recogida de residuos de construcción y demolición prácticamente inexistente.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Times New Roman"/>
                        </a:rPr>
                        <a:t>Óptimo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baseline="0" dirty="0">
                          <a:solidFill>
                            <a:srgbClr val="58595B"/>
                          </a:solidFill>
                          <a:latin typeface="+mn-lt"/>
                          <a:ea typeface="Calibri"/>
                          <a:cs typeface="Times New Roman"/>
                        </a:rPr>
                        <a:t>Baja generación de residuos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Bajo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baseline="0" dirty="0">
                          <a:solidFill>
                            <a:srgbClr val="58595B"/>
                          </a:solidFill>
                          <a:latin typeface="+mn-lt"/>
                          <a:ea typeface="Calibri"/>
                          <a:cs typeface="Times New Roman"/>
                        </a:rPr>
                        <a:t>Sector con alto potencial de metabolización; infra-utilizado en la actualidad</a:t>
                      </a:r>
                      <a:endParaRPr lang="es-ES" sz="1400" dirty="0">
                        <a:solidFill>
                          <a:srgbClr val="58595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rgbClr val="58595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Polímeros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rgbClr val="D39175"/>
                          </a:solidFill>
                          <a:latin typeface="+mn-lt"/>
                          <a:ea typeface="Calibri"/>
                          <a:cs typeface="Times New Roman"/>
                        </a:rPr>
                        <a:t>Medio</a:t>
                      </a:r>
                      <a:r>
                        <a:rPr lang="es-ES" sz="1400" dirty="0">
                          <a:solidFill>
                            <a:srgbClr val="58595B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58595B"/>
                          </a:solidFill>
                          <a:latin typeface="+mn-lt"/>
                          <a:ea typeface="Calibri"/>
                          <a:cs typeface="Times New Roman"/>
                        </a:rPr>
                        <a:t>Ratio y reciclaje medio,</a:t>
                      </a:r>
                      <a:r>
                        <a:rPr lang="es-ES" sz="1400" baseline="0" dirty="0">
                          <a:solidFill>
                            <a:srgbClr val="58595B"/>
                          </a:solidFill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s-ES" sz="1400" baseline="0" dirty="0" err="1">
                          <a:solidFill>
                            <a:srgbClr val="58595B"/>
                          </a:solidFill>
                          <a:latin typeface="+mn-lt"/>
                          <a:ea typeface="Calibri"/>
                          <a:cs typeface="Times New Roman"/>
                        </a:rPr>
                        <a:t>optimizable</a:t>
                      </a:r>
                      <a:r>
                        <a:rPr lang="es-ES" sz="1400" baseline="0" dirty="0">
                          <a:solidFill>
                            <a:srgbClr val="58595B"/>
                          </a:solidFill>
                          <a:latin typeface="+mn-lt"/>
                          <a:ea typeface="Calibri"/>
                          <a:cs typeface="Times New Roman"/>
                        </a:rPr>
                        <a:t>, y variable según polímero. </a:t>
                      </a:r>
                      <a:r>
                        <a:rPr lang="es-ES" sz="1400" dirty="0">
                          <a:solidFill>
                            <a:srgbClr val="58595B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rgbClr val="D39175"/>
                          </a:solidFill>
                          <a:latin typeface="+mn-lt"/>
                          <a:ea typeface="Calibri"/>
                          <a:cs typeface="Times New Roman"/>
                        </a:rPr>
                        <a:t>Medio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baseline="0" dirty="0">
                          <a:solidFill>
                            <a:srgbClr val="58595B"/>
                          </a:solidFill>
                          <a:latin typeface="+mn-lt"/>
                          <a:ea typeface="Calibri"/>
                          <a:cs typeface="Times New Roman"/>
                        </a:rPr>
                        <a:t>Baja generación de otros residuos en el proceso. Se desconoce gestión.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Bajo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baseline="0" dirty="0">
                          <a:solidFill>
                            <a:srgbClr val="58595B"/>
                          </a:solidFill>
                          <a:latin typeface="+mn-lt"/>
                          <a:ea typeface="Calibri"/>
                          <a:cs typeface="Times New Roman"/>
                        </a:rPr>
                        <a:t>Ratio de material reciclado incorporado en producto bajo. Falta información.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58595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Acero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Times New Roman"/>
                        </a:rPr>
                        <a:t>Alto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58595B"/>
                          </a:solidFill>
                          <a:latin typeface="+mn-lt"/>
                          <a:ea typeface="Calibri"/>
                          <a:cs typeface="Times New Roman"/>
                        </a:rPr>
                        <a:t>Alto ratio de recogida y reciclaje de chatarra férrica. P</a:t>
                      </a:r>
                      <a:r>
                        <a:rPr lang="es-ES" sz="1400" baseline="0" dirty="0">
                          <a:solidFill>
                            <a:srgbClr val="58595B"/>
                          </a:solidFill>
                          <a:latin typeface="+mn-lt"/>
                          <a:ea typeface="Calibri"/>
                          <a:cs typeface="Times New Roman"/>
                        </a:rPr>
                        <a:t>uede optimizarse.</a:t>
                      </a:r>
                      <a:endParaRPr lang="es-ES" sz="1400" dirty="0">
                        <a:solidFill>
                          <a:srgbClr val="58595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Bajo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baseline="0" dirty="0">
                          <a:solidFill>
                            <a:srgbClr val="58595B"/>
                          </a:solidFill>
                          <a:latin typeface="+mn-lt"/>
                          <a:ea typeface="Calibri"/>
                          <a:cs typeface="Times New Roman"/>
                        </a:rPr>
                        <a:t>Alta tasa de </a:t>
                      </a:r>
                      <a:r>
                        <a:rPr lang="es-ES" sz="1400" kern="1200" baseline="0" dirty="0" smtClean="0">
                          <a:solidFill>
                            <a:srgbClr val="58595B"/>
                          </a:solidFill>
                          <a:latin typeface="+mn-lt"/>
                          <a:ea typeface="Calibri"/>
                          <a:cs typeface="Times New Roman"/>
                        </a:rPr>
                        <a:t>disposición final de </a:t>
                      </a:r>
                      <a:r>
                        <a:rPr lang="es-ES" sz="1400" kern="1200" baseline="0" dirty="0">
                          <a:solidFill>
                            <a:srgbClr val="58595B"/>
                          </a:solidFill>
                          <a:latin typeface="+mn-lt"/>
                          <a:ea typeface="Calibri"/>
                          <a:cs typeface="Times New Roman"/>
                        </a:rPr>
                        <a:t>residuos/subproductos siderúrgicos.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No procede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58595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Papel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Times New Roman"/>
                        </a:rPr>
                        <a:t>Alto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58595B"/>
                          </a:solidFill>
                          <a:latin typeface="+mn-lt"/>
                          <a:ea typeface="Calibri"/>
                          <a:cs typeface="Times New Roman"/>
                        </a:rPr>
                        <a:t>Alto ratio de recogida y reciclaje de</a:t>
                      </a:r>
                      <a:r>
                        <a:rPr lang="es-ES" sz="1400" baseline="0" dirty="0">
                          <a:solidFill>
                            <a:srgbClr val="58595B"/>
                          </a:solidFill>
                          <a:latin typeface="+mn-lt"/>
                          <a:ea typeface="Calibri"/>
                          <a:cs typeface="Times New Roman"/>
                        </a:rPr>
                        <a:t> papel y cartón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Bajo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baseline="0" dirty="0">
                          <a:solidFill>
                            <a:srgbClr val="58595B"/>
                          </a:solidFill>
                          <a:latin typeface="+mn-lt"/>
                          <a:ea typeface="Calibri"/>
                          <a:cs typeface="Times New Roman"/>
                        </a:rPr>
                        <a:t>Ausencia de información sobre la tipología y el destino final de los residuos de la industria papelera.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rgbClr val="D39175"/>
                          </a:solidFill>
                          <a:latin typeface="+mn-lt"/>
                          <a:ea typeface="Calibri"/>
                          <a:cs typeface="Times New Roman"/>
                        </a:rPr>
                        <a:t>Medio</a:t>
                      </a:r>
                      <a:endParaRPr lang="es-ES" sz="1600" b="1" kern="12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baseline="0" dirty="0">
                          <a:solidFill>
                            <a:srgbClr val="58595B"/>
                          </a:solidFill>
                          <a:latin typeface="+mn-lt"/>
                          <a:ea typeface="Calibri"/>
                          <a:cs typeface="Times New Roman"/>
                        </a:rPr>
                        <a:t>Sector con alto potencial de metabolización ahora infra-utilizado</a:t>
                      </a:r>
                      <a:endParaRPr lang="es-ES" sz="1400" dirty="0">
                        <a:solidFill>
                          <a:srgbClr val="58595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58598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16F9-D698-4E79-A4BA-61793754C4F0}" type="slidenum">
              <a:rPr lang="es-ES" smtClean="0">
                <a:latin typeface="+mn-lt"/>
              </a:rPr>
              <a:pPr/>
              <a:t>7</a:t>
            </a:fld>
            <a:r>
              <a:rPr lang="es-ES" smtClean="0">
                <a:latin typeface="+mn-lt"/>
              </a:rPr>
              <a:t>   ▌</a:t>
            </a:r>
            <a:endParaRPr lang="es-ES">
              <a:latin typeface="+mn-lt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676207" y="2338146"/>
            <a:ext cx="24878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rgbClr val="58595B"/>
                </a:solidFill>
                <a:effectLst/>
                <a:ea typeface="Calibri" pitchFamily="34" charset="0"/>
                <a:cs typeface="Times New Roman" pitchFamily="18" charset="0"/>
              </a:rPr>
              <a:t> 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28600" y="396495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44714" y="4290392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ALGUNAS CONCLUSIONES GLOBALES</a:t>
            </a:r>
            <a:r>
              <a:rPr lang="es-ES" sz="1600" b="1" dirty="0" smtClean="0"/>
              <a:t>:</a:t>
            </a:r>
          </a:p>
          <a:p>
            <a:endParaRPr lang="es-ES" sz="1600" dirty="0" smtClean="0"/>
          </a:p>
          <a:p>
            <a:pPr>
              <a:buFontTx/>
              <a:buChar char="-"/>
            </a:pPr>
            <a:r>
              <a:rPr lang="es-ES" sz="1600" dirty="0" smtClean="0"/>
              <a:t> Contribución positiva de </a:t>
            </a:r>
            <a:r>
              <a:rPr lang="es-ES" sz="1600" b="1" dirty="0" smtClean="0">
                <a:solidFill>
                  <a:srgbClr val="C00000"/>
                </a:solidFill>
              </a:rPr>
              <a:t>ENERGÍA HIDROELÉCTRICA (RENOVABLE)</a:t>
            </a:r>
            <a:endParaRPr lang="es-ES" sz="1600" b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endParaRPr lang="es-ES" sz="1600" dirty="0" smtClean="0"/>
          </a:p>
          <a:p>
            <a:pPr>
              <a:buFontTx/>
              <a:buChar char="-"/>
            </a:pPr>
            <a:r>
              <a:rPr lang="es-ES" sz="1600" b="1" dirty="0" smtClean="0">
                <a:solidFill>
                  <a:srgbClr val="C00000"/>
                </a:solidFill>
              </a:rPr>
              <a:t>I</a:t>
            </a:r>
            <a:r>
              <a:rPr lang="es-ES" sz="1600" b="1" dirty="0" smtClean="0">
                <a:solidFill>
                  <a:srgbClr val="C00000"/>
                </a:solidFill>
              </a:rPr>
              <a:t>MPORTACIONES </a:t>
            </a:r>
            <a:r>
              <a:rPr lang="es-ES" sz="1600" dirty="0" smtClean="0"/>
              <a:t>Reducción de impactos recuperando material </a:t>
            </a:r>
            <a:r>
              <a:rPr lang="es-ES" sz="1600" dirty="0" smtClean="0"/>
              <a:t>(PET y acero</a:t>
            </a:r>
            <a:r>
              <a:rPr lang="es-ES" sz="1600" dirty="0" smtClean="0"/>
              <a:t>)</a:t>
            </a:r>
            <a:endParaRPr lang="es-ES" sz="1600" dirty="0" smtClean="0"/>
          </a:p>
          <a:p>
            <a:pPr lvl="1"/>
            <a:endParaRPr lang="es-ES" sz="1600" dirty="0" smtClean="0"/>
          </a:p>
          <a:p>
            <a:pPr>
              <a:buFontTx/>
              <a:buChar char="-"/>
            </a:pPr>
            <a:r>
              <a:rPr lang="es-ES" sz="1600" dirty="0" smtClean="0"/>
              <a:t> </a:t>
            </a:r>
            <a:r>
              <a:rPr lang="es-ES" sz="1600" b="1" dirty="0" smtClean="0">
                <a:solidFill>
                  <a:srgbClr val="C00000"/>
                </a:solidFill>
              </a:rPr>
              <a:t>LOGÍSTICA: </a:t>
            </a:r>
            <a:r>
              <a:rPr lang="es-ES" sz="1600" dirty="0" smtClean="0"/>
              <a:t>Influencia </a:t>
            </a:r>
            <a:r>
              <a:rPr lang="es-ES" sz="1600" dirty="0" smtClean="0"/>
              <a:t>de la </a:t>
            </a:r>
            <a:r>
              <a:rPr lang="es-ES" sz="1600" b="1" dirty="0" smtClean="0">
                <a:solidFill>
                  <a:srgbClr val="C00000"/>
                </a:solidFill>
              </a:rPr>
              <a:t>EFICIENCIA DE VEHÍCULOS </a:t>
            </a:r>
            <a:r>
              <a:rPr lang="es-ES" sz="1600" dirty="0" smtClean="0"/>
              <a:t>de carga</a:t>
            </a:r>
          </a:p>
          <a:p>
            <a:pPr>
              <a:buFontTx/>
              <a:buChar char="-"/>
            </a:pPr>
            <a:endParaRPr lang="es-ES" sz="1600" dirty="0" smtClean="0"/>
          </a:p>
          <a:p>
            <a:pPr>
              <a:buFontTx/>
              <a:buChar char="-"/>
            </a:pPr>
            <a:r>
              <a:rPr lang="es-ES" sz="1600" b="1" dirty="0" smtClean="0">
                <a:solidFill>
                  <a:srgbClr val="C00000"/>
                </a:solidFill>
              </a:rPr>
              <a:t>IMPACTO NEGATIVO DE LA DISPOSICIÓN FINAL DE RESIDUOS DE PRODUCCIÓN</a:t>
            </a:r>
            <a:endParaRPr lang="es-ES" sz="1600" b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endParaRPr lang="es-ES" sz="1600" dirty="0" smtClean="0"/>
          </a:p>
        </p:txBody>
      </p:sp>
      <p:sp>
        <p:nvSpPr>
          <p:cNvPr id="1031" name="AutoShape 7"/>
          <p:cNvSpPr>
            <a:spLocks noChangeAspect="1" noChangeArrowheads="1" noTextEdit="1"/>
          </p:cNvSpPr>
          <p:nvPr/>
        </p:nvSpPr>
        <p:spPr bwMode="auto">
          <a:xfrm>
            <a:off x="500063" y="1092589"/>
            <a:ext cx="42291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506413" y="1098939"/>
            <a:ext cx="4229100" cy="2914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429491" y="1427552"/>
            <a:ext cx="2589213" cy="2349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5" name="Freeform 11"/>
          <p:cNvSpPr>
            <a:spLocks noEditPoints="1"/>
          </p:cNvSpPr>
          <p:nvPr/>
        </p:nvSpPr>
        <p:spPr bwMode="auto">
          <a:xfrm>
            <a:off x="1939078" y="1421202"/>
            <a:ext cx="2079625" cy="2347913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4" y="1479"/>
              </a:cxn>
              <a:cxn ang="0">
                <a:pos x="0" y="1479"/>
              </a:cxn>
              <a:cxn ang="0">
                <a:pos x="0" y="0"/>
              </a:cxn>
              <a:cxn ang="0">
                <a:pos x="4" y="0"/>
              </a:cxn>
              <a:cxn ang="0">
                <a:pos x="334" y="0"/>
              </a:cxn>
              <a:cxn ang="0">
                <a:pos x="334" y="1479"/>
              </a:cxn>
              <a:cxn ang="0">
                <a:pos x="330" y="1479"/>
              </a:cxn>
              <a:cxn ang="0">
                <a:pos x="330" y="0"/>
              </a:cxn>
              <a:cxn ang="0">
                <a:pos x="334" y="0"/>
              </a:cxn>
              <a:cxn ang="0">
                <a:pos x="659" y="0"/>
              </a:cxn>
              <a:cxn ang="0">
                <a:pos x="659" y="1479"/>
              </a:cxn>
              <a:cxn ang="0">
                <a:pos x="655" y="1479"/>
              </a:cxn>
              <a:cxn ang="0">
                <a:pos x="655" y="0"/>
              </a:cxn>
              <a:cxn ang="0">
                <a:pos x="659" y="0"/>
              </a:cxn>
              <a:cxn ang="0">
                <a:pos x="985" y="0"/>
              </a:cxn>
              <a:cxn ang="0">
                <a:pos x="985" y="1479"/>
              </a:cxn>
              <a:cxn ang="0">
                <a:pos x="980" y="1479"/>
              </a:cxn>
              <a:cxn ang="0">
                <a:pos x="980" y="0"/>
              </a:cxn>
              <a:cxn ang="0">
                <a:pos x="985" y="0"/>
              </a:cxn>
              <a:cxn ang="0">
                <a:pos x="1310" y="0"/>
              </a:cxn>
              <a:cxn ang="0">
                <a:pos x="1310" y="1479"/>
              </a:cxn>
              <a:cxn ang="0">
                <a:pos x="1305" y="1479"/>
              </a:cxn>
              <a:cxn ang="0">
                <a:pos x="1305" y="0"/>
              </a:cxn>
              <a:cxn ang="0">
                <a:pos x="1310" y="0"/>
              </a:cxn>
            </a:cxnLst>
            <a:rect l="0" t="0" r="r" b="b"/>
            <a:pathLst>
              <a:path w="1310" h="1479">
                <a:moveTo>
                  <a:pt x="4" y="0"/>
                </a:moveTo>
                <a:lnTo>
                  <a:pt x="4" y="1479"/>
                </a:lnTo>
                <a:lnTo>
                  <a:pt x="0" y="1479"/>
                </a:lnTo>
                <a:lnTo>
                  <a:pt x="0" y="0"/>
                </a:lnTo>
                <a:lnTo>
                  <a:pt x="4" y="0"/>
                </a:lnTo>
                <a:close/>
                <a:moveTo>
                  <a:pt x="334" y="0"/>
                </a:moveTo>
                <a:lnTo>
                  <a:pt x="334" y="1479"/>
                </a:lnTo>
                <a:lnTo>
                  <a:pt x="330" y="1479"/>
                </a:lnTo>
                <a:lnTo>
                  <a:pt x="330" y="0"/>
                </a:lnTo>
                <a:lnTo>
                  <a:pt x="334" y="0"/>
                </a:lnTo>
                <a:close/>
                <a:moveTo>
                  <a:pt x="659" y="0"/>
                </a:moveTo>
                <a:lnTo>
                  <a:pt x="659" y="1479"/>
                </a:lnTo>
                <a:lnTo>
                  <a:pt x="655" y="1479"/>
                </a:lnTo>
                <a:lnTo>
                  <a:pt x="655" y="0"/>
                </a:lnTo>
                <a:lnTo>
                  <a:pt x="659" y="0"/>
                </a:lnTo>
                <a:close/>
                <a:moveTo>
                  <a:pt x="985" y="0"/>
                </a:moveTo>
                <a:lnTo>
                  <a:pt x="985" y="1479"/>
                </a:lnTo>
                <a:lnTo>
                  <a:pt x="980" y="1479"/>
                </a:lnTo>
                <a:lnTo>
                  <a:pt x="980" y="0"/>
                </a:lnTo>
                <a:lnTo>
                  <a:pt x="985" y="0"/>
                </a:lnTo>
                <a:close/>
                <a:moveTo>
                  <a:pt x="1310" y="0"/>
                </a:moveTo>
                <a:lnTo>
                  <a:pt x="1310" y="1479"/>
                </a:lnTo>
                <a:lnTo>
                  <a:pt x="1305" y="1479"/>
                </a:lnTo>
                <a:lnTo>
                  <a:pt x="1305" y="0"/>
                </a:lnTo>
                <a:lnTo>
                  <a:pt x="1310" y="0"/>
                </a:lnTo>
                <a:close/>
              </a:path>
            </a:pathLst>
          </a:custGeom>
          <a:solidFill>
            <a:srgbClr val="868686"/>
          </a:solidFill>
          <a:ln w="6350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6" name="Freeform 12"/>
          <p:cNvSpPr>
            <a:spLocks noEditPoints="1"/>
          </p:cNvSpPr>
          <p:nvPr/>
        </p:nvSpPr>
        <p:spPr bwMode="auto">
          <a:xfrm>
            <a:off x="1429491" y="1721239"/>
            <a:ext cx="2463800" cy="1922463"/>
          </a:xfrm>
          <a:custGeom>
            <a:avLst/>
            <a:gdLst/>
            <a:ahLst/>
            <a:cxnLst>
              <a:cxn ang="0">
                <a:pos x="0" y="1105"/>
              </a:cxn>
              <a:cxn ang="0">
                <a:pos x="1552" y="1105"/>
              </a:cxn>
              <a:cxn ang="0">
                <a:pos x="1552" y="1211"/>
              </a:cxn>
              <a:cxn ang="0">
                <a:pos x="0" y="1211"/>
              </a:cxn>
              <a:cxn ang="0">
                <a:pos x="0" y="1105"/>
              </a:cxn>
              <a:cxn ang="0">
                <a:pos x="0" y="740"/>
              </a:cxn>
              <a:cxn ang="0">
                <a:pos x="1323" y="740"/>
              </a:cxn>
              <a:cxn ang="0">
                <a:pos x="1323" y="841"/>
              </a:cxn>
              <a:cxn ang="0">
                <a:pos x="0" y="841"/>
              </a:cxn>
              <a:cxn ang="0">
                <a:pos x="0" y="740"/>
              </a:cxn>
              <a:cxn ang="0">
                <a:pos x="0" y="370"/>
              </a:cxn>
              <a:cxn ang="0">
                <a:pos x="1539" y="370"/>
              </a:cxn>
              <a:cxn ang="0">
                <a:pos x="1539" y="476"/>
              </a:cxn>
              <a:cxn ang="0">
                <a:pos x="0" y="476"/>
              </a:cxn>
              <a:cxn ang="0">
                <a:pos x="0" y="370"/>
              </a:cxn>
              <a:cxn ang="0">
                <a:pos x="0" y="0"/>
              </a:cxn>
              <a:cxn ang="0">
                <a:pos x="1270" y="0"/>
              </a:cxn>
              <a:cxn ang="0">
                <a:pos x="1270" y="106"/>
              </a:cxn>
              <a:cxn ang="0">
                <a:pos x="0" y="106"/>
              </a:cxn>
              <a:cxn ang="0">
                <a:pos x="0" y="0"/>
              </a:cxn>
            </a:cxnLst>
            <a:rect l="0" t="0" r="r" b="b"/>
            <a:pathLst>
              <a:path w="1552" h="1211">
                <a:moveTo>
                  <a:pt x="0" y="1105"/>
                </a:moveTo>
                <a:lnTo>
                  <a:pt x="1552" y="1105"/>
                </a:lnTo>
                <a:lnTo>
                  <a:pt x="1552" y="1211"/>
                </a:lnTo>
                <a:lnTo>
                  <a:pt x="0" y="1211"/>
                </a:lnTo>
                <a:lnTo>
                  <a:pt x="0" y="1105"/>
                </a:lnTo>
                <a:close/>
                <a:moveTo>
                  <a:pt x="0" y="740"/>
                </a:moveTo>
                <a:lnTo>
                  <a:pt x="1323" y="740"/>
                </a:lnTo>
                <a:lnTo>
                  <a:pt x="1323" y="841"/>
                </a:lnTo>
                <a:lnTo>
                  <a:pt x="0" y="841"/>
                </a:lnTo>
                <a:lnTo>
                  <a:pt x="0" y="740"/>
                </a:lnTo>
                <a:close/>
                <a:moveTo>
                  <a:pt x="0" y="370"/>
                </a:moveTo>
                <a:lnTo>
                  <a:pt x="1539" y="370"/>
                </a:lnTo>
                <a:lnTo>
                  <a:pt x="1539" y="476"/>
                </a:lnTo>
                <a:lnTo>
                  <a:pt x="0" y="476"/>
                </a:lnTo>
                <a:lnTo>
                  <a:pt x="0" y="370"/>
                </a:lnTo>
                <a:close/>
                <a:moveTo>
                  <a:pt x="0" y="0"/>
                </a:moveTo>
                <a:lnTo>
                  <a:pt x="1270" y="0"/>
                </a:lnTo>
                <a:lnTo>
                  <a:pt x="1270" y="106"/>
                </a:lnTo>
                <a:lnTo>
                  <a:pt x="0" y="106"/>
                </a:lnTo>
                <a:lnTo>
                  <a:pt x="0" y="0"/>
                </a:lnTo>
                <a:close/>
              </a:path>
            </a:pathLst>
          </a:custGeom>
          <a:solidFill>
            <a:srgbClr val="8064A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7" name="Freeform 13"/>
          <p:cNvSpPr>
            <a:spLocks noEditPoints="1"/>
          </p:cNvSpPr>
          <p:nvPr/>
        </p:nvSpPr>
        <p:spPr bwMode="auto">
          <a:xfrm>
            <a:off x="1429491" y="1554552"/>
            <a:ext cx="2581275" cy="1920875"/>
          </a:xfrm>
          <a:custGeom>
            <a:avLst/>
            <a:gdLst/>
            <a:ahLst/>
            <a:cxnLst>
              <a:cxn ang="0">
                <a:pos x="0" y="1105"/>
              </a:cxn>
              <a:cxn ang="0">
                <a:pos x="1626" y="1105"/>
              </a:cxn>
              <a:cxn ang="0">
                <a:pos x="1626" y="1210"/>
              </a:cxn>
              <a:cxn ang="0">
                <a:pos x="0" y="1210"/>
              </a:cxn>
              <a:cxn ang="0">
                <a:pos x="0" y="1105"/>
              </a:cxn>
              <a:cxn ang="0">
                <a:pos x="0" y="739"/>
              </a:cxn>
              <a:cxn ang="0">
                <a:pos x="1626" y="739"/>
              </a:cxn>
              <a:cxn ang="0">
                <a:pos x="1626" y="845"/>
              </a:cxn>
              <a:cxn ang="0">
                <a:pos x="0" y="845"/>
              </a:cxn>
              <a:cxn ang="0">
                <a:pos x="0" y="739"/>
              </a:cxn>
              <a:cxn ang="0">
                <a:pos x="0" y="369"/>
              </a:cxn>
              <a:cxn ang="0">
                <a:pos x="1626" y="369"/>
              </a:cxn>
              <a:cxn ang="0">
                <a:pos x="1626" y="475"/>
              </a:cxn>
              <a:cxn ang="0">
                <a:pos x="0" y="475"/>
              </a:cxn>
              <a:cxn ang="0">
                <a:pos x="0" y="369"/>
              </a:cxn>
              <a:cxn ang="0">
                <a:pos x="0" y="0"/>
              </a:cxn>
              <a:cxn ang="0">
                <a:pos x="1626" y="0"/>
              </a:cxn>
              <a:cxn ang="0">
                <a:pos x="1626" y="105"/>
              </a:cxn>
              <a:cxn ang="0">
                <a:pos x="0" y="105"/>
              </a:cxn>
              <a:cxn ang="0">
                <a:pos x="0" y="0"/>
              </a:cxn>
            </a:cxnLst>
            <a:rect l="0" t="0" r="r" b="b"/>
            <a:pathLst>
              <a:path w="1626" h="1210">
                <a:moveTo>
                  <a:pt x="0" y="1105"/>
                </a:moveTo>
                <a:lnTo>
                  <a:pt x="1626" y="1105"/>
                </a:lnTo>
                <a:lnTo>
                  <a:pt x="1626" y="1210"/>
                </a:lnTo>
                <a:lnTo>
                  <a:pt x="0" y="1210"/>
                </a:lnTo>
                <a:lnTo>
                  <a:pt x="0" y="1105"/>
                </a:lnTo>
                <a:close/>
                <a:moveTo>
                  <a:pt x="0" y="739"/>
                </a:moveTo>
                <a:lnTo>
                  <a:pt x="1626" y="739"/>
                </a:lnTo>
                <a:lnTo>
                  <a:pt x="1626" y="845"/>
                </a:lnTo>
                <a:lnTo>
                  <a:pt x="0" y="845"/>
                </a:lnTo>
                <a:lnTo>
                  <a:pt x="0" y="739"/>
                </a:lnTo>
                <a:close/>
                <a:moveTo>
                  <a:pt x="0" y="369"/>
                </a:moveTo>
                <a:lnTo>
                  <a:pt x="1626" y="369"/>
                </a:lnTo>
                <a:lnTo>
                  <a:pt x="1626" y="475"/>
                </a:lnTo>
                <a:lnTo>
                  <a:pt x="0" y="475"/>
                </a:lnTo>
                <a:lnTo>
                  <a:pt x="0" y="369"/>
                </a:lnTo>
                <a:close/>
                <a:moveTo>
                  <a:pt x="0" y="0"/>
                </a:moveTo>
                <a:lnTo>
                  <a:pt x="1626" y="0"/>
                </a:lnTo>
                <a:lnTo>
                  <a:pt x="1626" y="105"/>
                </a:lnTo>
                <a:lnTo>
                  <a:pt x="0" y="105"/>
                </a:lnTo>
                <a:lnTo>
                  <a:pt x="0" y="0"/>
                </a:lnTo>
                <a:close/>
              </a:path>
            </a:pathLst>
          </a:custGeom>
          <a:solidFill>
            <a:srgbClr val="9BBB5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423141" y="3769114"/>
            <a:ext cx="2587625" cy="7938"/>
          </a:xfrm>
          <a:prstGeom prst="rect">
            <a:avLst/>
          </a:prstGeom>
          <a:solidFill>
            <a:srgbClr val="868686"/>
          </a:solidFill>
          <a:ln w="6350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9" name="Freeform 15"/>
          <p:cNvSpPr>
            <a:spLocks noEditPoints="1"/>
          </p:cNvSpPr>
          <p:nvPr/>
        </p:nvSpPr>
        <p:spPr bwMode="auto">
          <a:xfrm>
            <a:off x="1423141" y="3769114"/>
            <a:ext cx="2595563" cy="2857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4" y="18"/>
              </a:cxn>
              <a:cxn ang="0">
                <a:pos x="0" y="18"/>
              </a:cxn>
              <a:cxn ang="0">
                <a:pos x="0" y="0"/>
              </a:cxn>
              <a:cxn ang="0">
                <a:pos x="4" y="0"/>
              </a:cxn>
              <a:cxn ang="0">
                <a:pos x="329" y="0"/>
              </a:cxn>
              <a:cxn ang="0">
                <a:pos x="329" y="18"/>
              </a:cxn>
              <a:cxn ang="0">
                <a:pos x="325" y="18"/>
              </a:cxn>
              <a:cxn ang="0">
                <a:pos x="325" y="0"/>
              </a:cxn>
              <a:cxn ang="0">
                <a:pos x="329" y="0"/>
              </a:cxn>
              <a:cxn ang="0">
                <a:pos x="659" y="0"/>
              </a:cxn>
              <a:cxn ang="0">
                <a:pos x="659" y="18"/>
              </a:cxn>
              <a:cxn ang="0">
                <a:pos x="655" y="18"/>
              </a:cxn>
              <a:cxn ang="0">
                <a:pos x="655" y="0"/>
              </a:cxn>
              <a:cxn ang="0">
                <a:pos x="659" y="0"/>
              </a:cxn>
              <a:cxn ang="0">
                <a:pos x="984" y="0"/>
              </a:cxn>
              <a:cxn ang="0">
                <a:pos x="984" y="18"/>
              </a:cxn>
              <a:cxn ang="0">
                <a:pos x="980" y="18"/>
              </a:cxn>
              <a:cxn ang="0">
                <a:pos x="980" y="0"/>
              </a:cxn>
              <a:cxn ang="0">
                <a:pos x="984" y="0"/>
              </a:cxn>
              <a:cxn ang="0">
                <a:pos x="1310" y="0"/>
              </a:cxn>
              <a:cxn ang="0">
                <a:pos x="1310" y="18"/>
              </a:cxn>
              <a:cxn ang="0">
                <a:pos x="1305" y="18"/>
              </a:cxn>
              <a:cxn ang="0">
                <a:pos x="1305" y="0"/>
              </a:cxn>
              <a:cxn ang="0">
                <a:pos x="1310" y="0"/>
              </a:cxn>
              <a:cxn ang="0">
                <a:pos x="1635" y="0"/>
              </a:cxn>
              <a:cxn ang="0">
                <a:pos x="1635" y="18"/>
              </a:cxn>
              <a:cxn ang="0">
                <a:pos x="1630" y="18"/>
              </a:cxn>
              <a:cxn ang="0">
                <a:pos x="1630" y="0"/>
              </a:cxn>
              <a:cxn ang="0">
                <a:pos x="1635" y="0"/>
              </a:cxn>
            </a:cxnLst>
            <a:rect l="0" t="0" r="r" b="b"/>
            <a:pathLst>
              <a:path w="1635" h="18">
                <a:moveTo>
                  <a:pt x="4" y="0"/>
                </a:moveTo>
                <a:lnTo>
                  <a:pt x="4" y="18"/>
                </a:lnTo>
                <a:lnTo>
                  <a:pt x="0" y="18"/>
                </a:lnTo>
                <a:lnTo>
                  <a:pt x="0" y="0"/>
                </a:lnTo>
                <a:lnTo>
                  <a:pt x="4" y="0"/>
                </a:lnTo>
                <a:close/>
                <a:moveTo>
                  <a:pt x="329" y="0"/>
                </a:moveTo>
                <a:lnTo>
                  <a:pt x="329" y="18"/>
                </a:lnTo>
                <a:lnTo>
                  <a:pt x="325" y="18"/>
                </a:lnTo>
                <a:lnTo>
                  <a:pt x="325" y="0"/>
                </a:lnTo>
                <a:lnTo>
                  <a:pt x="329" y="0"/>
                </a:lnTo>
                <a:close/>
                <a:moveTo>
                  <a:pt x="659" y="0"/>
                </a:moveTo>
                <a:lnTo>
                  <a:pt x="659" y="18"/>
                </a:lnTo>
                <a:lnTo>
                  <a:pt x="655" y="18"/>
                </a:lnTo>
                <a:lnTo>
                  <a:pt x="655" y="0"/>
                </a:lnTo>
                <a:lnTo>
                  <a:pt x="659" y="0"/>
                </a:lnTo>
                <a:close/>
                <a:moveTo>
                  <a:pt x="984" y="0"/>
                </a:moveTo>
                <a:lnTo>
                  <a:pt x="984" y="18"/>
                </a:lnTo>
                <a:lnTo>
                  <a:pt x="980" y="18"/>
                </a:lnTo>
                <a:lnTo>
                  <a:pt x="980" y="0"/>
                </a:lnTo>
                <a:lnTo>
                  <a:pt x="984" y="0"/>
                </a:lnTo>
                <a:close/>
                <a:moveTo>
                  <a:pt x="1310" y="0"/>
                </a:moveTo>
                <a:lnTo>
                  <a:pt x="1310" y="18"/>
                </a:lnTo>
                <a:lnTo>
                  <a:pt x="1305" y="18"/>
                </a:lnTo>
                <a:lnTo>
                  <a:pt x="1305" y="0"/>
                </a:lnTo>
                <a:lnTo>
                  <a:pt x="1310" y="0"/>
                </a:lnTo>
                <a:close/>
                <a:moveTo>
                  <a:pt x="1635" y="0"/>
                </a:moveTo>
                <a:lnTo>
                  <a:pt x="1635" y="18"/>
                </a:lnTo>
                <a:lnTo>
                  <a:pt x="1630" y="18"/>
                </a:lnTo>
                <a:lnTo>
                  <a:pt x="1630" y="0"/>
                </a:lnTo>
                <a:lnTo>
                  <a:pt x="1635" y="0"/>
                </a:lnTo>
                <a:close/>
              </a:path>
            </a:pathLst>
          </a:custGeom>
          <a:solidFill>
            <a:srgbClr val="868686"/>
          </a:solidFill>
          <a:ln w="6350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423141" y="1421202"/>
            <a:ext cx="6350" cy="2347913"/>
          </a:xfrm>
          <a:prstGeom prst="rect">
            <a:avLst/>
          </a:prstGeom>
          <a:solidFill>
            <a:srgbClr val="868686"/>
          </a:solidFill>
          <a:ln w="6350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1" name="Freeform 17"/>
          <p:cNvSpPr>
            <a:spLocks noEditPoints="1"/>
          </p:cNvSpPr>
          <p:nvPr/>
        </p:nvSpPr>
        <p:spPr bwMode="auto">
          <a:xfrm>
            <a:off x="1394566" y="1421202"/>
            <a:ext cx="28575" cy="2355850"/>
          </a:xfrm>
          <a:custGeom>
            <a:avLst/>
            <a:gdLst/>
            <a:ahLst/>
            <a:cxnLst>
              <a:cxn ang="0">
                <a:pos x="0" y="1479"/>
              </a:cxn>
              <a:cxn ang="0">
                <a:pos x="18" y="1479"/>
              </a:cxn>
              <a:cxn ang="0">
                <a:pos x="18" y="1484"/>
              </a:cxn>
              <a:cxn ang="0">
                <a:pos x="0" y="1484"/>
              </a:cxn>
              <a:cxn ang="0">
                <a:pos x="0" y="1479"/>
              </a:cxn>
              <a:cxn ang="0">
                <a:pos x="0" y="1109"/>
              </a:cxn>
              <a:cxn ang="0">
                <a:pos x="18" y="1109"/>
              </a:cxn>
              <a:cxn ang="0">
                <a:pos x="18" y="1114"/>
              </a:cxn>
              <a:cxn ang="0">
                <a:pos x="0" y="1114"/>
              </a:cxn>
              <a:cxn ang="0">
                <a:pos x="0" y="1109"/>
              </a:cxn>
              <a:cxn ang="0">
                <a:pos x="0" y="740"/>
              </a:cxn>
              <a:cxn ang="0">
                <a:pos x="18" y="740"/>
              </a:cxn>
              <a:cxn ang="0">
                <a:pos x="18" y="744"/>
              </a:cxn>
              <a:cxn ang="0">
                <a:pos x="0" y="744"/>
              </a:cxn>
              <a:cxn ang="0">
                <a:pos x="0" y="740"/>
              </a:cxn>
              <a:cxn ang="0">
                <a:pos x="0" y="370"/>
              </a:cxn>
              <a:cxn ang="0">
                <a:pos x="18" y="370"/>
              </a:cxn>
              <a:cxn ang="0">
                <a:pos x="18" y="374"/>
              </a:cxn>
              <a:cxn ang="0">
                <a:pos x="0" y="374"/>
              </a:cxn>
              <a:cxn ang="0">
                <a:pos x="0" y="370"/>
              </a:cxn>
              <a:cxn ang="0">
                <a:pos x="0" y="0"/>
              </a:cxn>
              <a:cxn ang="0">
                <a:pos x="18" y="0"/>
              </a:cxn>
              <a:cxn ang="0">
                <a:pos x="18" y="4"/>
              </a:cxn>
              <a:cxn ang="0">
                <a:pos x="0" y="4"/>
              </a:cxn>
              <a:cxn ang="0">
                <a:pos x="0" y="0"/>
              </a:cxn>
            </a:cxnLst>
            <a:rect l="0" t="0" r="r" b="b"/>
            <a:pathLst>
              <a:path w="18" h="1484">
                <a:moveTo>
                  <a:pt x="0" y="1479"/>
                </a:moveTo>
                <a:lnTo>
                  <a:pt x="18" y="1479"/>
                </a:lnTo>
                <a:lnTo>
                  <a:pt x="18" y="1484"/>
                </a:lnTo>
                <a:lnTo>
                  <a:pt x="0" y="1484"/>
                </a:lnTo>
                <a:lnTo>
                  <a:pt x="0" y="1479"/>
                </a:lnTo>
                <a:close/>
                <a:moveTo>
                  <a:pt x="0" y="1109"/>
                </a:moveTo>
                <a:lnTo>
                  <a:pt x="18" y="1109"/>
                </a:lnTo>
                <a:lnTo>
                  <a:pt x="18" y="1114"/>
                </a:lnTo>
                <a:lnTo>
                  <a:pt x="0" y="1114"/>
                </a:lnTo>
                <a:lnTo>
                  <a:pt x="0" y="1109"/>
                </a:lnTo>
                <a:close/>
                <a:moveTo>
                  <a:pt x="0" y="740"/>
                </a:moveTo>
                <a:lnTo>
                  <a:pt x="18" y="740"/>
                </a:lnTo>
                <a:lnTo>
                  <a:pt x="18" y="744"/>
                </a:lnTo>
                <a:lnTo>
                  <a:pt x="0" y="744"/>
                </a:lnTo>
                <a:lnTo>
                  <a:pt x="0" y="740"/>
                </a:lnTo>
                <a:close/>
                <a:moveTo>
                  <a:pt x="0" y="370"/>
                </a:moveTo>
                <a:lnTo>
                  <a:pt x="18" y="370"/>
                </a:lnTo>
                <a:lnTo>
                  <a:pt x="18" y="374"/>
                </a:lnTo>
                <a:lnTo>
                  <a:pt x="0" y="374"/>
                </a:lnTo>
                <a:lnTo>
                  <a:pt x="0" y="370"/>
                </a:lnTo>
                <a:close/>
                <a:moveTo>
                  <a:pt x="0" y="0"/>
                </a:moveTo>
                <a:lnTo>
                  <a:pt x="18" y="0"/>
                </a:lnTo>
                <a:lnTo>
                  <a:pt x="18" y="4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6350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4053628" y="2922977"/>
            <a:ext cx="55303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1.129.741 </a:t>
            </a:r>
            <a:endParaRPr kumimoji="0" lang="es-E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4039341" y="1756164"/>
            <a:ext cx="55303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5.385.250 </a:t>
            </a:r>
            <a:endParaRPr kumimoji="0" lang="es-E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4067916" y="2756289"/>
            <a:ext cx="55303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1.387.811 </a:t>
            </a:r>
            <a:endParaRPr kumimoji="0" lang="es-E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4067916" y="1587889"/>
            <a:ext cx="55303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6.909.467 </a:t>
            </a:r>
            <a:endParaRPr kumimoji="0" 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1310428" y="3838964"/>
            <a:ext cx="32060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0,00%</a:t>
            </a:r>
            <a:endParaRPr kumimoji="0" lang="es-E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1805728" y="3838964"/>
            <a:ext cx="38632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20,00%</a:t>
            </a:r>
            <a:endParaRPr kumimoji="0" lang="es-E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2323253" y="3838964"/>
            <a:ext cx="38632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40,00%</a:t>
            </a:r>
            <a:endParaRPr kumimoji="0" lang="es-E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2839191" y="3838964"/>
            <a:ext cx="38632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60,00%</a:t>
            </a:r>
            <a:endParaRPr kumimoji="0" lang="es-E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3355128" y="3838964"/>
            <a:ext cx="38632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80,00%</a:t>
            </a:r>
            <a:endParaRPr kumimoji="0" lang="es-E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318744" y="3307875"/>
            <a:ext cx="10500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Cartón embalaje reciclado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356489" y="2679056"/>
            <a:ext cx="1012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Barra de acero corrugado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474416" y="2231536"/>
            <a:ext cx="89441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Botella de PET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408769" y="1547339"/>
            <a:ext cx="9600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Concreto premezclado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1723635" y="4008808"/>
            <a:ext cx="210884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Cambio climático </a:t>
            </a:r>
            <a:r>
              <a:rPr lang="es-ES" sz="1400" b="1" dirty="0" smtClean="0">
                <a:solidFill>
                  <a:srgbClr val="000000"/>
                </a:solidFill>
              </a:rPr>
              <a:t>(t CO2 </a:t>
            </a:r>
            <a:r>
              <a:rPr lang="es-ES" sz="1400" b="1" dirty="0" err="1" smtClean="0">
                <a:solidFill>
                  <a:srgbClr val="000000"/>
                </a:solidFill>
              </a:rPr>
              <a:t>eq</a:t>
            </a:r>
            <a:r>
              <a:rPr lang="es-ES" sz="1400" b="1" dirty="0" smtClean="0">
                <a:solidFill>
                  <a:srgbClr val="000000"/>
                </a:solidFill>
              </a:rPr>
              <a:t>) </a:t>
            </a:r>
            <a:endParaRPr lang="es-ES" sz="1400" dirty="0" smtClean="0"/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3028233" y="1195406"/>
            <a:ext cx="148740" cy="122070"/>
          </a:xfrm>
          <a:prstGeom prst="rect">
            <a:avLst/>
          </a:prstGeom>
          <a:solidFill>
            <a:srgbClr val="9BBB5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200"/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3197610" y="1168789"/>
            <a:ext cx="101790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Escenario actual</a:t>
            </a:r>
            <a:endParaRPr kumimoji="0" lang="es-E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67" name="AutoShape 43"/>
          <p:cNvSpPr>
            <a:spLocks noChangeAspect="1" noChangeArrowheads="1" noTextEdit="1"/>
          </p:cNvSpPr>
          <p:nvPr/>
        </p:nvSpPr>
        <p:spPr bwMode="auto">
          <a:xfrm>
            <a:off x="4479925" y="1097351"/>
            <a:ext cx="429260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5803345" y="1437076"/>
            <a:ext cx="2684463" cy="2374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71" name="Freeform 47"/>
          <p:cNvSpPr>
            <a:spLocks noEditPoints="1"/>
          </p:cNvSpPr>
          <p:nvPr/>
        </p:nvSpPr>
        <p:spPr bwMode="auto">
          <a:xfrm>
            <a:off x="6333570" y="1429139"/>
            <a:ext cx="2154238" cy="2376488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5" y="1497"/>
              </a:cxn>
              <a:cxn ang="0">
                <a:pos x="0" y="1497"/>
              </a:cxn>
              <a:cxn ang="0">
                <a:pos x="0" y="0"/>
              </a:cxn>
              <a:cxn ang="0">
                <a:pos x="5" y="0"/>
              </a:cxn>
              <a:cxn ang="0">
                <a:pos x="344" y="0"/>
              </a:cxn>
              <a:cxn ang="0">
                <a:pos x="344" y="1497"/>
              </a:cxn>
              <a:cxn ang="0">
                <a:pos x="340" y="1497"/>
              </a:cxn>
              <a:cxn ang="0">
                <a:pos x="340" y="0"/>
              </a:cxn>
              <a:cxn ang="0">
                <a:pos x="344" y="0"/>
              </a:cxn>
              <a:cxn ang="0">
                <a:pos x="679" y="0"/>
              </a:cxn>
              <a:cxn ang="0">
                <a:pos x="679" y="1497"/>
              </a:cxn>
              <a:cxn ang="0">
                <a:pos x="674" y="1497"/>
              </a:cxn>
              <a:cxn ang="0">
                <a:pos x="674" y="0"/>
              </a:cxn>
              <a:cxn ang="0">
                <a:pos x="679" y="0"/>
              </a:cxn>
              <a:cxn ang="0">
                <a:pos x="1018" y="0"/>
              </a:cxn>
              <a:cxn ang="0">
                <a:pos x="1018" y="1497"/>
              </a:cxn>
              <a:cxn ang="0">
                <a:pos x="1013" y="1497"/>
              </a:cxn>
              <a:cxn ang="0">
                <a:pos x="1013" y="0"/>
              </a:cxn>
              <a:cxn ang="0">
                <a:pos x="1018" y="0"/>
              </a:cxn>
              <a:cxn ang="0">
                <a:pos x="1357" y="0"/>
              </a:cxn>
              <a:cxn ang="0">
                <a:pos x="1357" y="1497"/>
              </a:cxn>
              <a:cxn ang="0">
                <a:pos x="1352" y="1497"/>
              </a:cxn>
              <a:cxn ang="0">
                <a:pos x="1352" y="0"/>
              </a:cxn>
              <a:cxn ang="0">
                <a:pos x="1357" y="0"/>
              </a:cxn>
            </a:cxnLst>
            <a:rect l="0" t="0" r="r" b="b"/>
            <a:pathLst>
              <a:path w="1357" h="1497">
                <a:moveTo>
                  <a:pt x="5" y="0"/>
                </a:moveTo>
                <a:lnTo>
                  <a:pt x="5" y="1497"/>
                </a:lnTo>
                <a:lnTo>
                  <a:pt x="0" y="1497"/>
                </a:lnTo>
                <a:lnTo>
                  <a:pt x="0" y="0"/>
                </a:lnTo>
                <a:lnTo>
                  <a:pt x="5" y="0"/>
                </a:lnTo>
                <a:close/>
                <a:moveTo>
                  <a:pt x="344" y="0"/>
                </a:moveTo>
                <a:lnTo>
                  <a:pt x="344" y="1497"/>
                </a:lnTo>
                <a:lnTo>
                  <a:pt x="340" y="1497"/>
                </a:lnTo>
                <a:lnTo>
                  <a:pt x="340" y="0"/>
                </a:lnTo>
                <a:lnTo>
                  <a:pt x="344" y="0"/>
                </a:lnTo>
                <a:close/>
                <a:moveTo>
                  <a:pt x="679" y="0"/>
                </a:moveTo>
                <a:lnTo>
                  <a:pt x="679" y="1497"/>
                </a:lnTo>
                <a:lnTo>
                  <a:pt x="674" y="1497"/>
                </a:lnTo>
                <a:lnTo>
                  <a:pt x="674" y="0"/>
                </a:lnTo>
                <a:lnTo>
                  <a:pt x="679" y="0"/>
                </a:lnTo>
                <a:close/>
                <a:moveTo>
                  <a:pt x="1018" y="0"/>
                </a:moveTo>
                <a:lnTo>
                  <a:pt x="1018" y="1497"/>
                </a:lnTo>
                <a:lnTo>
                  <a:pt x="1013" y="1497"/>
                </a:lnTo>
                <a:lnTo>
                  <a:pt x="1013" y="0"/>
                </a:lnTo>
                <a:lnTo>
                  <a:pt x="1018" y="0"/>
                </a:lnTo>
                <a:close/>
                <a:moveTo>
                  <a:pt x="1357" y="0"/>
                </a:moveTo>
                <a:lnTo>
                  <a:pt x="1357" y="1497"/>
                </a:lnTo>
                <a:lnTo>
                  <a:pt x="1352" y="1497"/>
                </a:lnTo>
                <a:lnTo>
                  <a:pt x="1352" y="0"/>
                </a:lnTo>
                <a:lnTo>
                  <a:pt x="1357" y="0"/>
                </a:lnTo>
                <a:close/>
              </a:path>
            </a:pathLst>
          </a:custGeom>
          <a:solidFill>
            <a:srgbClr val="868686"/>
          </a:solidFill>
          <a:ln w="6350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72" name="Freeform 48"/>
          <p:cNvSpPr>
            <a:spLocks noEditPoints="1"/>
          </p:cNvSpPr>
          <p:nvPr/>
        </p:nvSpPr>
        <p:spPr bwMode="auto">
          <a:xfrm>
            <a:off x="5803345" y="1733939"/>
            <a:ext cx="2676525" cy="1943100"/>
          </a:xfrm>
          <a:custGeom>
            <a:avLst/>
            <a:gdLst/>
            <a:ahLst/>
            <a:cxnLst>
              <a:cxn ang="0">
                <a:pos x="0" y="1118"/>
              </a:cxn>
              <a:cxn ang="0">
                <a:pos x="1686" y="1118"/>
              </a:cxn>
              <a:cxn ang="0">
                <a:pos x="1686" y="1224"/>
              </a:cxn>
              <a:cxn ang="0">
                <a:pos x="0" y="1224"/>
              </a:cxn>
              <a:cxn ang="0">
                <a:pos x="0" y="1118"/>
              </a:cxn>
              <a:cxn ang="0">
                <a:pos x="0" y="748"/>
              </a:cxn>
              <a:cxn ang="0">
                <a:pos x="1472" y="748"/>
              </a:cxn>
              <a:cxn ang="0">
                <a:pos x="1472" y="850"/>
              </a:cxn>
              <a:cxn ang="0">
                <a:pos x="0" y="850"/>
              </a:cxn>
              <a:cxn ang="0">
                <a:pos x="0" y="748"/>
              </a:cxn>
              <a:cxn ang="0">
                <a:pos x="0" y="374"/>
              </a:cxn>
              <a:cxn ang="0">
                <a:pos x="1584" y="374"/>
              </a:cxn>
              <a:cxn ang="0">
                <a:pos x="1584" y="481"/>
              </a:cxn>
              <a:cxn ang="0">
                <a:pos x="0" y="481"/>
              </a:cxn>
              <a:cxn ang="0">
                <a:pos x="0" y="374"/>
              </a:cxn>
              <a:cxn ang="0">
                <a:pos x="0" y="0"/>
              </a:cxn>
              <a:cxn ang="0">
                <a:pos x="1419" y="0"/>
              </a:cxn>
              <a:cxn ang="0">
                <a:pos x="1419" y="107"/>
              </a:cxn>
              <a:cxn ang="0">
                <a:pos x="0" y="107"/>
              </a:cxn>
              <a:cxn ang="0">
                <a:pos x="0" y="0"/>
              </a:cxn>
            </a:cxnLst>
            <a:rect l="0" t="0" r="r" b="b"/>
            <a:pathLst>
              <a:path w="1686" h="1224">
                <a:moveTo>
                  <a:pt x="0" y="1118"/>
                </a:moveTo>
                <a:lnTo>
                  <a:pt x="1686" y="1118"/>
                </a:lnTo>
                <a:lnTo>
                  <a:pt x="1686" y="1224"/>
                </a:lnTo>
                <a:lnTo>
                  <a:pt x="0" y="1224"/>
                </a:lnTo>
                <a:lnTo>
                  <a:pt x="0" y="1118"/>
                </a:lnTo>
                <a:close/>
                <a:moveTo>
                  <a:pt x="0" y="748"/>
                </a:moveTo>
                <a:lnTo>
                  <a:pt x="1472" y="748"/>
                </a:lnTo>
                <a:lnTo>
                  <a:pt x="1472" y="850"/>
                </a:lnTo>
                <a:lnTo>
                  <a:pt x="0" y="850"/>
                </a:lnTo>
                <a:lnTo>
                  <a:pt x="0" y="748"/>
                </a:lnTo>
                <a:close/>
                <a:moveTo>
                  <a:pt x="0" y="374"/>
                </a:moveTo>
                <a:lnTo>
                  <a:pt x="1584" y="374"/>
                </a:lnTo>
                <a:lnTo>
                  <a:pt x="1584" y="481"/>
                </a:lnTo>
                <a:lnTo>
                  <a:pt x="0" y="481"/>
                </a:lnTo>
                <a:lnTo>
                  <a:pt x="0" y="374"/>
                </a:lnTo>
                <a:close/>
                <a:moveTo>
                  <a:pt x="0" y="0"/>
                </a:moveTo>
                <a:lnTo>
                  <a:pt x="1419" y="0"/>
                </a:lnTo>
                <a:lnTo>
                  <a:pt x="1419" y="107"/>
                </a:lnTo>
                <a:lnTo>
                  <a:pt x="0" y="107"/>
                </a:lnTo>
                <a:lnTo>
                  <a:pt x="0" y="0"/>
                </a:lnTo>
                <a:close/>
              </a:path>
            </a:pathLst>
          </a:custGeom>
          <a:solidFill>
            <a:srgbClr val="8064A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73" name="Freeform 49"/>
          <p:cNvSpPr>
            <a:spLocks noEditPoints="1"/>
          </p:cNvSpPr>
          <p:nvPr/>
        </p:nvSpPr>
        <p:spPr bwMode="auto">
          <a:xfrm>
            <a:off x="5803345" y="1564076"/>
            <a:ext cx="2676525" cy="1944688"/>
          </a:xfrm>
          <a:custGeom>
            <a:avLst/>
            <a:gdLst/>
            <a:ahLst/>
            <a:cxnLst>
              <a:cxn ang="0">
                <a:pos x="0" y="1118"/>
              </a:cxn>
              <a:cxn ang="0">
                <a:pos x="1686" y="1118"/>
              </a:cxn>
              <a:cxn ang="0">
                <a:pos x="1686" y="1225"/>
              </a:cxn>
              <a:cxn ang="0">
                <a:pos x="0" y="1225"/>
              </a:cxn>
              <a:cxn ang="0">
                <a:pos x="0" y="1118"/>
              </a:cxn>
              <a:cxn ang="0">
                <a:pos x="0" y="748"/>
              </a:cxn>
              <a:cxn ang="0">
                <a:pos x="1686" y="748"/>
              </a:cxn>
              <a:cxn ang="0">
                <a:pos x="1686" y="855"/>
              </a:cxn>
              <a:cxn ang="0">
                <a:pos x="0" y="855"/>
              </a:cxn>
              <a:cxn ang="0">
                <a:pos x="0" y="748"/>
              </a:cxn>
              <a:cxn ang="0">
                <a:pos x="0" y="374"/>
              </a:cxn>
              <a:cxn ang="0">
                <a:pos x="1686" y="374"/>
              </a:cxn>
              <a:cxn ang="0">
                <a:pos x="1686" y="481"/>
              </a:cxn>
              <a:cxn ang="0">
                <a:pos x="0" y="481"/>
              </a:cxn>
              <a:cxn ang="0">
                <a:pos x="0" y="374"/>
              </a:cxn>
              <a:cxn ang="0">
                <a:pos x="0" y="0"/>
              </a:cxn>
              <a:cxn ang="0">
                <a:pos x="1686" y="0"/>
              </a:cxn>
              <a:cxn ang="0">
                <a:pos x="1686" y="107"/>
              </a:cxn>
              <a:cxn ang="0">
                <a:pos x="0" y="107"/>
              </a:cxn>
              <a:cxn ang="0">
                <a:pos x="0" y="0"/>
              </a:cxn>
            </a:cxnLst>
            <a:rect l="0" t="0" r="r" b="b"/>
            <a:pathLst>
              <a:path w="1686" h="1225">
                <a:moveTo>
                  <a:pt x="0" y="1118"/>
                </a:moveTo>
                <a:lnTo>
                  <a:pt x="1686" y="1118"/>
                </a:lnTo>
                <a:lnTo>
                  <a:pt x="1686" y="1225"/>
                </a:lnTo>
                <a:lnTo>
                  <a:pt x="0" y="1225"/>
                </a:lnTo>
                <a:lnTo>
                  <a:pt x="0" y="1118"/>
                </a:lnTo>
                <a:close/>
                <a:moveTo>
                  <a:pt x="0" y="748"/>
                </a:moveTo>
                <a:lnTo>
                  <a:pt x="1686" y="748"/>
                </a:lnTo>
                <a:lnTo>
                  <a:pt x="1686" y="855"/>
                </a:lnTo>
                <a:lnTo>
                  <a:pt x="0" y="855"/>
                </a:lnTo>
                <a:lnTo>
                  <a:pt x="0" y="748"/>
                </a:lnTo>
                <a:close/>
                <a:moveTo>
                  <a:pt x="0" y="374"/>
                </a:moveTo>
                <a:lnTo>
                  <a:pt x="1686" y="374"/>
                </a:lnTo>
                <a:lnTo>
                  <a:pt x="1686" y="481"/>
                </a:lnTo>
                <a:lnTo>
                  <a:pt x="0" y="481"/>
                </a:lnTo>
                <a:lnTo>
                  <a:pt x="0" y="374"/>
                </a:lnTo>
                <a:close/>
                <a:moveTo>
                  <a:pt x="0" y="0"/>
                </a:moveTo>
                <a:lnTo>
                  <a:pt x="1686" y="0"/>
                </a:lnTo>
                <a:lnTo>
                  <a:pt x="1686" y="107"/>
                </a:lnTo>
                <a:lnTo>
                  <a:pt x="0" y="107"/>
                </a:lnTo>
                <a:lnTo>
                  <a:pt x="0" y="0"/>
                </a:lnTo>
                <a:close/>
              </a:path>
            </a:pathLst>
          </a:custGeom>
          <a:solidFill>
            <a:srgbClr val="9BBB5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74" name="Rectangle 50"/>
          <p:cNvSpPr>
            <a:spLocks noChangeArrowheads="1"/>
          </p:cNvSpPr>
          <p:nvPr/>
        </p:nvSpPr>
        <p:spPr bwMode="auto">
          <a:xfrm>
            <a:off x="5795408" y="3805626"/>
            <a:ext cx="2684463" cy="6350"/>
          </a:xfrm>
          <a:prstGeom prst="rect">
            <a:avLst/>
          </a:prstGeom>
          <a:solidFill>
            <a:srgbClr val="868686"/>
          </a:solidFill>
          <a:ln w="6350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75" name="Freeform 51"/>
          <p:cNvSpPr>
            <a:spLocks noEditPoints="1"/>
          </p:cNvSpPr>
          <p:nvPr/>
        </p:nvSpPr>
        <p:spPr bwMode="auto">
          <a:xfrm>
            <a:off x="5795408" y="3805626"/>
            <a:ext cx="2692400" cy="26988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5" y="17"/>
              </a:cxn>
              <a:cxn ang="0">
                <a:pos x="0" y="17"/>
              </a:cxn>
              <a:cxn ang="0">
                <a:pos x="0" y="0"/>
              </a:cxn>
              <a:cxn ang="0">
                <a:pos x="5" y="0"/>
              </a:cxn>
              <a:cxn ang="0">
                <a:pos x="344" y="0"/>
              </a:cxn>
              <a:cxn ang="0">
                <a:pos x="344" y="17"/>
              </a:cxn>
              <a:cxn ang="0">
                <a:pos x="339" y="17"/>
              </a:cxn>
              <a:cxn ang="0">
                <a:pos x="339" y="0"/>
              </a:cxn>
              <a:cxn ang="0">
                <a:pos x="344" y="0"/>
              </a:cxn>
              <a:cxn ang="0">
                <a:pos x="683" y="0"/>
              </a:cxn>
              <a:cxn ang="0">
                <a:pos x="683" y="17"/>
              </a:cxn>
              <a:cxn ang="0">
                <a:pos x="679" y="17"/>
              </a:cxn>
              <a:cxn ang="0">
                <a:pos x="679" y="0"/>
              </a:cxn>
              <a:cxn ang="0">
                <a:pos x="683" y="0"/>
              </a:cxn>
              <a:cxn ang="0">
                <a:pos x="1018" y="0"/>
              </a:cxn>
              <a:cxn ang="0">
                <a:pos x="1018" y="17"/>
              </a:cxn>
              <a:cxn ang="0">
                <a:pos x="1013" y="17"/>
              </a:cxn>
              <a:cxn ang="0">
                <a:pos x="1013" y="0"/>
              </a:cxn>
              <a:cxn ang="0">
                <a:pos x="1018" y="0"/>
              </a:cxn>
              <a:cxn ang="0">
                <a:pos x="1357" y="0"/>
              </a:cxn>
              <a:cxn ang="0">
                <a:pos x="1357" y="17"/>
              </a:cxn>
              <a:cxn ang="0">
                <a:pos x="1352" y="17"/>
              </a:cxn>
              <a:cxn ang="0">
                <a:pos x="1352" y="0"/>
              </a:cxn>
              <a:cxn ang="0">
                <a:pos x="1357" y="0"/>
              </a:cxn>
              <a:cxn ang="0">
                <a:pos x="1696" y="0"/>
              </a:cxn>
              <a:cxn ang="0">
                <a:pos x="1696" y="17"/>
              </a:cxn>
              <a:cxn ang="0">
                <a:pos x="1691" y="17"/>
              </a:cxn>
              <a:cxn ang="0">
                <a:pos x="1691" y="0"/>
              </a:cxn>
              <a:cxn ang="0">
                <a:pos x="1696" y="0"/>
              </a:cxn>
            </a:cxnLst>
            <a:rect l="0" t="0" r="r" b="b"/>
            <a:pathLst>
              <a:path w="1696" h="17">
                <a:moveTo>
                  <a:pt x="5" y="0"/>
                </a:moveTo>
                <a:lnTo>
                  <a:pt x="5" y="17"/>
                </a:lnTo>
                <a:lnTo>
                  <a:pt x="0" y="17"/>
                </a:lnTo>
                <a:lnTo>
                  <a:pt x="0" y="0"/>
                </a:lnTo>
                <a:lnTo>
                  <a:pt x="5" y="0"/>
                </a:lnTo>
                <a:close/>
                <a:moveTo>
                  <a:pt x="344" y="0"/>
                </a:moveTo>
                <a:lnTo>
                  <a:pt x="344" y="17"/>
                </a:lnTo>
                <a:lnTo>
                  <a:pt x="339" y="17"/>
                </a:lnTo>
                <a:lnTo>
                  <a:pt x="339" y="0"/>
                </a:lnTo>
                <a:lnTo>
                  <a:pt x="344" y="0"/>
                </a:lnTo>
                <a:close/>
                <a:moveTo>
                  <a:pt x="683" y="0"/>
                </a:moveTo>
                <a:lnTo>
                  <a:pt x="683" y="17"/>
                </a:lnTo>
                <a:lnTo>
                  <a:pt x="679" y="17"/>
                </a:lnTo>
                <a:lnTo>
                  <a:pt x="679" y="0"/>
                </a:lnTo>
                <a:lnTo>
                  <a:pt x="683" y="0"/>
                </a:lnTo>
                <a:close/>
                <a:moveTo>
                  <a:pt x="1018" y="0"/>
                </a:moveTo>
                <a:lnTo>
                  <a:pt x="1018" y="17"/>
                </a:lnTo>
                <a:lnTo>
                  <a:pt x="1013" y="17"/>
                </a:lnTo>
                <a:lnTo>
                  <a:pt x="1013" y="0"/>
                </a:lnTo>
                <a:lnTo>
                  <a:pt x="1018" y="0"/>
                </a:lnTo>
                <a:close/>
                <a:moveTo>
                  <a:pt x="1357" y="0"/>
                </a:moveTo>
                <a:lnTo>
                  <a:pt x="1357" y="17"/>
                </a:lnTo>
                <a:lnTo>
                  <a:pt x="1352" y="17"/>
                </a:lnTo>
                <a:lnTo>
                  <a:pt x="1352" y="0"/>
                </a:lnTo>
                <a:lnTo>
                  <a:pt x="1357" y="0"/>
                </a:lnTo>
                <a:close/>
                <a:moveTo>
                  <a:pt x="1696" y="0"/>
                </a:moveTo>
                <a:lnTo>
                  <a:pt x="1696" y="17"/>
                </a:lnTo>
                <a:lnTo>
                  <a:pt x="1691" y="17"/>
                </a:lnTo>
                <a:lnTo>
                  <a:pt x="1691" y="0"/>
                </a:lnTo>
                <a:lnTo>
                  <a:pt x="1696" y="0"/>
                </a:lnTo>
                <a:close/>
              </a:path>
            </a:pathLst>
          </a:custGeom>
          <a:solidFill>
            <a:srgbClr val="868686"/>
          </a:solidFill>
          <a:ln w="6350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76" name="Rectangle 52"/>
          <p:cNvSpPr>
            <a:spLocks noChangeArrowheads="1"/>
          </p:cNvSpPr>
          <p:nvPr/>
        </p:nvSpPr>
        <p:spPr bwMode="auto">
          <a:xfrm>
            <a:off x="5795408" y="1429139"/>
            <a:ext cx="7938" cy="2376488"/>
          </a:xfrm>
          <a:prstGeom prst="rect">
            <a:avLst/>
          </a:prstGeom>
          <a:solidFill>
            <a:srgbClr val="868686"/>
          </a:solidFill>
          <a:ln w="6350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77" name="Freeform 53"/>
          <p:cNvSpPr>
            <a:spLocks noEditPoints="1"/>
          </p:cNvSpPr>
          <p:nvPr/>
        </p:nvSpPr>
        <p:spPr bwMode="auto">
          <a:xfrm>
            <a:off x="5766833" y="1429139"/>
            <a:ext cx="28575" cy="2382838"/>
          </a:xfrm>
          <a:custGeom>
            <a:avLst/>
            <a:gdLst/>
            <a:ahLst/>
            <a:cxnLst>
              <a:cxn ang="0">
                <a:pos x="0" y="1497"/>
              </a:cxn>
              <a:cxn ang="0">
                <a:pos x="18" y="1497"/>
              </a:cxn>
              <a:cxn ang="0">
                <a:pos x="18" y="1501"/>
              </a:cxn>
              <a:cxn ang="0">
                <a:pos x="0" y="1501"/>
              </a:cxn>
              <a:cxn ang="0">
                <a:pos x="0" y="1497"/>
              </a:cxn>
              <a:cxn ang="0">
                <a:pos x="0" y="1123"/>
              </a:cxn>
              <a:cxn ang="0">
                <a:pos x="18" y="1123"/>
              </a:cxn>
              <a:cxn ang="0">
                <a:pos x="18" y="1127"/>
              </a:cxn>
              <a:cxn ang="0">
                <a:pos x="0" y="1127"/>
              </a:cxn>
              <a:cxn ang="0">
                <a:pos x="0" y="1123"/>
              </a:cxn>
              <a:cxn ang="0">
                <a:pos x="0" y="748"/>
              </a:cxn>
              <a:cxn ang="0">
                <a:pos x="18" y="748"/>
              </a:cxn>
              <a:cxn ang="0">
                <a:pos x="18" y="753"/>
              </a:cxn>
              <a:cxn ang="0">
                <a:pos x="0" y="753"/>
              </a:cxn>
              <a:cxn ang="0">
                <a:pos x="0" y="748"/>
              </a:cxn>
              <a:cxn ang="0">
                <a:pos x="0" y="374"/>
              </a:cxn>
              <a:cxn ang="0">
                <a:pos x="18" y="374"/>
              </a:cxn>
              <a:cxn ang="0">
                <a:pos x="18" y="379"/>
              </a:cxn>
              <a:cxn ang="0">
                <a:pos x="0" y="379"/>
              </a:cxn>
              <a:cxn ang="0">
                <a:pos x="0" y="374"/>
              </a:cxn>
              <a:cxn ang="0">
                <a:pos x="0" y="0"/>
              </a:cxn>
              <a:cxn ang="0">
                <a:pos x="18" y="0"/>
              </a:cxn>
              <a:cxn ang="0">
                <a:pos x="18" y="5"/>
              </a:cxn>
              <a:cxn ang="0">
                <a:pos x="0" y="5"/>
              </a:cxn>
              <a:cxn ang="0">
                <a:pos x="0" y="0"/>
              </a:cxn>
            </a:cxnLst>
            <a:rect l="0" t="0" r="r" b="b"/>
            <a:pathLst>
              <a:path w="18" h="1501">
                <a:moveTo>
                  <a:pt x="0" y="1497"/>
                </a:moveTo>
                <a:lnTo>
                  <a:pt x="18" y="1497"/>
                </a:lnTo>
                <a:lnTo>
                  <a:pt x="18" y="1501"/>
                </a:lnTo>
                <a:lnTo>
                  <a:pt x="0" y="1501"/>
                </a:lnTo>
                <a:lnTo>
                  <a:pt x="0" y="1497"/>
                </a:lnTo>
                <a:close/>
                <a:moveTo>
                  <a:pt x="0" y="1123"/>
                </a:moveTo>
                <a:lnTo>
                  <a:pt x="18" y="1123"/>
                </a:lnTo>
                <a:lnTo>
                  <a:pt x="18" y="1127"/>
                </a:lnTo>
                <a:lnTo>
                  <a:pt x="0" y="1127"/>
                </a:lnTo>
                <a:lnTo>
                  <a:pt x="0" y="1123"/>
                </a:lnTo>
                <a:close/>
                <a:moveTo>
                  <a:pt x="0" y="748"/>
                </a:moveTo>
                <a:lnTo>
                  <a:pt x="18" y="748"/>
                </a:lnTo>
                <a:lnTo>
                  <a:pt x="18" y="753"/>
                </a:lnTo>
                <a:lnTo>
                  <a:pt x="0" y="753"/>
                </a:lnTo>
                <a:lnTo>
                  <a:pt x="0" y="748"/>
                </a:lnTo>
                <a:close/>
                <a:moveTo>
                  <a:pt x="0" y="374"/>
                </a:moveTo>
                <a:lnTo>
                  <a:pt x="18" y="374"/>
                </a:lnTo>
                <a:lnTo>
                  <a:pt x="18" y="379"/>
                </a:lnTo>
                <a:lnTo>
                  <a:pt x="0" y="379"/>
                </a:lnTo>
                <a:lnTo>
                  <a:pt x="0" y="374"/>
                </a:lnTo>
                <a:close/>
                <a:moveTo>
                  <a:pt x="0" y="0"/>
                </a:moveTo>
                <a:lnTo>
                  <a:pt x="18" y="0"/>
                </a:lnTo>
                <a:lnTo>
                  <a:pt x="18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6350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8530670" y="3543689"/>
            <a:ext cx="38953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18.216 </a:t>
            </a:r>
            <a:endParaRPr kumimoji="0" lang="es-E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8537020" y="2964251"/>
            <a:ext cx="38953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24.854 </a:t>
            </a:r>
            <a:endParaRPr kumimoji="0" lang="es-E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auto">
          <a:xfrm>
            <a:off x="8530670" y="2356239"/>
            <a:ext cx="38953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25.913 </a:t>
            </a:r>
            <a:endParaRPr kumimoji="0" lang="es-E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8537020" y="1768864"/>
            <a:ext cx="45525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132.769 </a:t>
            </a:r>
            <a:endParaRPr kumimoji="0" lang="es-E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82" name="Rectangle 58"/>
          <p:cNvSpPr>
            <a:spLocks noChangeArrowheads="1"/>
          </p:cNvSpPr>
          <p:nvPr/>
        </p:nvSpPr>
        <p:spPr bwMode="auto">
          <a:xfrm>
            <a:off x="8537020" y="3373826"/>
            <a:ext cx="38953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18.235 </a:t>
            </a:r>
            <a:endParaRPr kumimoji="0" lang="es-E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8537020" y="2780101"/>
            <a:ext cx="38953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28.538 </a:t>
            </a:r>
            <a:endParaRPr kumimoji="0" lang="es-E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8537020" y="2186376"/>
            <a:ext cx="38953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27.632 </a:t>
            </a:r>
            <a:endParaRPr kumimoji="0" lang="es-E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auto">
          <a:xfrm>
            <a:off x="8537020" y="1600589"/>
            <a:ext cx="45525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157.880 </a:t>
            </a:r>
            <a:endParaRPr kumimoji="0" lang="es-E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86" name="Rectangle 62"/>
          <p:cNvSpPr>
            <a:spLocks noChangeArrowheads="1"/>
          </p:cNvSpPr>
          <p:nvPr/>
        </p:nvSpPr>
        <p:spPr bwMode="auto">
          <a:xfrm>
            <a:off x="5682695" y="3877064"/>
            <a:ext cx="22121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0,00%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auto">
          <a:xfrm>
            <a:off x="6192283" y="3877064"/>
            <a:ext cx="26609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20,00%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88" name="Rectangle 64"/>
          <p:cNvSpPr>
            <a:spLocks noChangeArrowheads="1"/>
          </p:cNvSpPr>
          <p:nvPr/>
        </p:nvSpPr>
        <p:spPr bwMode="auto">
          <a:xfrm>
            <a:off x="6730445" y="3877064"/>
            <a:ext cx="26609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40,00%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7268608" y="3877064"/>
            <a:ext cx="26609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60,00%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auto">
          <a:xfrm>
            <a:off x="7800420" y="3877064"/>
            <a:ext cx="26609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80,00%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auto">
          <a:xfrm>
            <a:off x="8317945" y="3877064"/>
            <a:ext cx="31098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100,00%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96" name="Rectangle 72"/>
          <p:cNvSpPr>
            <a:spLocks noChangeArrowheads="1"/>
          </p:cNvSpPr>
          <p:nvPr/>
        </p:nvSpPr>
        <p:spPr bwMode="auto">
          <a:xfrm>
            <a:off x="5618859" y="3982885"/>
            <a:ext cx="267239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Agotamiento de recursos </a:t>
            </a:r>
            <a:r>
              <a:rPr lang="es-ES" sz="1400" b="1" dirty="0" smtClean="0">
                <a:solidFill>
                  <a:srgbClr val="000000"/>
                </a:solidFill>
              </a:rPr>
              <a:t>(kg Sb </a:t>
            </a:r>
            <a:r>
              <a:rPr lang="es-ES" sz="1400" b="1" dirty="0" err="1" smtClean="0">
                <a:solidFill>
                  <a:srgbClr val="000000"/>
                </a:solidFill>
              </a:rPr>
              <a:t>eq</a:t>
            </a:r>
            <a:r>
              <a:rPr lang="es-ES" sz="1400" b="1" dirty="0" smtClean="0">
                <a:solidFill>
                  <a:srgbClr val="000000"/>
                </a:solidFill>
              </a:rPr>
              <a:t>) </a:t>
            </a:r>
            <a:endParaRPr lang="es-ES" sz="1400" dirty="0" smtClean="0"/>
          </a:p>
        </p:txBody>
      </p:sp>
      <p:sp>
        <p:nvSpPr>
          <p:cNvPr id="79" name="Rectangle 32"/>
          <p:cNvSpPr>
            <a:spLocks noChangeArrowheads="1"/>
          </p:cNvSpPr>
          <p:nvPr/>
        </p:nvSpPr>
        <p:spPr bwMode="auto">
          <a:xfrm>
            <a:off x="4720554" y="3320421"/>
            <a:ext cx="10500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Cartón embalaje reciclado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0" name="Rectangle 33"/>
          <p:cNvSpPr>
            <a:spLocks noChangeArrowheads="1"/>
          </p:cNvSpPr>
          <p:nvPr/>
        </p:nvSpPr>
        <p:spPr bwMode="auto">
          <a:xfrm>
            <a:off x="4758299" y="2691602"/>
            <a:ext cx="1012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Barra de acero corrugado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1" name="Rectangle 34"/>
          <p:cNvSpPr>
            <a:spLocks noChangeArrowheads="1"/>
          </p:cNvSpPr>
          <p:nvPr/>
        </p:nvSpPr>
        <p:spPr bwMode="auto">
          <a:xfrm>
            <a:off x="4876226" y="2244082"/>
            <a:ext cx="89441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Botella de PET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2" name="Rectangle 35"/>
          <p:cNvSpPr>
            <a:spLocks noChangeArrowheads="1"/>
          </p:cNvSpPr>
          <p:nvPr/>
        </p:nvSpPr>
        <p:spPr bwMode="auto">
          <a:xfrm>
            <a:off x="4810579" y="1559885"/>
            <a:ext cx="9600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Concreto premezclado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4593639" y="1168789"/>
            <a:ext cx="17624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Escenario Economía Circular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4059978" y="3510352"/>
            <a:ext cx="45525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355.101 </a:t>
            </a:r>
            <a:endParaRPr kumimoji="0" lang="es-E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4067916" y="2337189"/>
            <a:ext cx="45525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559.072 </a:t>
            </a:r>
            <a:endParaRPr kumimoji="0" lang="es-E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4067916" y="3343664"/>
            <a:ext cx="45525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372.292 </a:t>
            </a:r>
            <a:endParaRPr kumimoji="0" lang="es-E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4067916" y="2168914"/>
            <a:ext cx="45525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591.602 </a:t>
            </a:r>
            <a:endParaRPr kumimoji="0" lang="es-E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3850428" y="3838964"/>
            <a:ext cx="45204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100,00%</a:t>
            </a:r>
            <a:endParaRPr kumimoji="0" lang="es-E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4399925" y="1195406"/>
            <a:ext cx="148740" cy="122070"/>
          </a:xfrm>
          <a:prstGeom prst="rect">
            <a:avLst/>
          </a:prstGeom>
          <a:solidFill>
            <a:srgbClr val="8064A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200"/>
          </a:p>
        </p:txBody>
      </p:sp>
      <p:sp>
        <p:nvSpPr>
          <p:cNvPr id="83" name="22 CuadroTexto"/>
          <p:cNvSpPr txBox="1">
            <a:spLocks noChangeArrowheads="1"/>
          </p:cNvSpPr>
          <p:nvPr/>
        </p:nvSpPr>
        <p:spPr bwMode="auto">
          <a:xfrm>
            <a:off x="378384" y="0"/>
            <a:ext cx="833233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4000" b="1" dirty="0" smtClean="0">
                <a:solidFill>
                  <a:srgbClr val="C316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Análisis </a:t>
            </a:r>
            <a:r>
              <a:rPr lang="es-E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de</a:t>
            </a:r>
            <a:r>
              <a:rPr lang="es-ES" sz="4000" b="1" dirty="0" smtClean="0">
                <a:solidFill>
                  <a:srgbClr val="C316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Ciclo de Vida</a:t>
            </a:r>
            <a:endParaRPr lang="es-ES" sz="2400" dirty="0">
              <a:solidFill>
                <a:srgbClr val="C316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2 CuadroTexto"/>
          <p:cNvSpPr txBox="1">
            <a:spLocks noChangeArrowheads="1"/>
          </p:cNvSpPr>
          <p:nvPr/>
        </p:nvSpPr>
        <p:spPr bwMode="auto">
          <a:xfrm>
            <a:off x="550410" y="1189237"/>
            <a:ext cx="371475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4000" b="1" dirty="0">
                <a:solidFill>
                  <a:srgbClr val="C316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ANÁLISIS DE FACTORES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000" b="1" dirty="0">
                <a:solidFill>
                  <a:srgbClr val="C316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GOBERNANZA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000" b="1" dirty="0">
                <a:solidFill>
                  <a:srgbClr val="C316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TECNOLOGÍA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000" b="1" dirty="0">
                <a:solidFill>
                  <a:srgbClr val="C316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ECONÓMICO-FINANCIERO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000" b="1" dirty="0">
                <a:solidFill>
                  <a:srgbClr val="C316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AMBIENTAL (ACV)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000" b="1" dirty="0">
                <a:solidFill>
                  <a:srgbClr val="C316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SOCIAL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s-ES" sz="4000" b="1" dirty="0">
              <a:solidFill>
                <a:srgbClr val="C316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s-ES" sz="4000" b="1" dirty="0">
              <a:solidFill>
                <a:srgbClr val="C316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6407" name="13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A9CF62-4CAB-4A17-ACAC-6985354B6846}" type="slidenum">
              <a:rPr lang="es-ES"/>
              <a:pPr/>
              <a:t>8</a:t>
            </a:fld>
            <a:r>
              <a:rPr lang="es-ES"/>
              <a:t>   ▌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7468" y="2023382"/>
            <a:ext cx="3660470" cy="1818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902078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2 CuadroTexto"/>
          <p:cNvSpPr txBox="1">
            <a:spLocks noChangeArrowheads="1"/>
          </p:cNvSpPr>
          <p:nvPr/>
        </p:nvSpPr>
        <p:spPr bwMode="auto">
          <a:xfrm>
            <a:off x="3278369" y="771251"/>
            <a:ext cx="392361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4000" b="1" dirty="0">
                <a:solidFill>
                  <a:srgbClr val="C316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GOBERNANZA</a:t>
            </a:r>
          </a:p>
        </p:txBody>
      </p:sp>
      <p:sp>
        <p:nvSpPr>
          <p:cNvPr id="16407" name="13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A9CF62-4CAB-4A17-ACAC-6985354B6846}" type="slidenum">
              <a:rPr lang="es-ES">
                <a:latin typeface="+mn-lt"/>
              </a:rPr>
              <a:pPr/>
              <a:t>9</a:t>
            </a:fld>
            <a:r>
              <a:rPr lang="es-ES">
                <a:latin typeface="+mn-lt"/>
              </a:rPr>
              <a:t>   ▌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442" y="641577"/>
            <a:ext cx="2093460" cy="1393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9 Pentágono"/>
          <p:cNvSpPr/>
          <p:nvPr/>
        </p:nvSpPr>
        <p:spPr>
          <a:xfrm>
            <a:off x="97152" y="2324560"/>
            <a:ext cx="2520000" cy="914400"/>
          </a:xfrm>
          <a:prstGeom prst="homePlate">
            <a:avLst/>
          </a:prstGeom>
          <a:solidFill>
            <a:srgbClr val="B712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Planificación  Estratégica /Normativa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" name="12 Pentágono"/>
          <p:cNvSpPr/>
          <p:nvPr/>
        </p:nvSpPr>
        <p:spPr>
          <a:xfrm>
            <a:off x="97152" y="4632386"/>
            <a:ext cx="2520000" cy="778389"/>
          </a:xfrm>
          <a:prstGeom prst="homePlate">
            <a:avLst/>
          </a:prstGeom>
          <a:solidFill>
            <a:srgbClr val="B712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Competencias administrativas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4" name="13 Pentágono"/>
          <p:cNvSpPr/>
          <p:nvPr/>
        </p:nvSpPr>
        <p:spPr>
          <a:xfrm>
            <a:off x="97152" y="5760719"/>
            <a:ext cx="2520000" cy="805333"/>
          </a:xfrm>
          <a:prstGeom prst="homePlate">
            <a:avLst/>
          </a:prstGeom>
          <a:solidFill>
            <a:srgbClr val="B712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Fuentes de recursos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2667000" y="4602480"/>
            <a:ext cx="6408000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Escaso control administrativo en cuanto a tareas de selección en origen. Competencias distribuidas entre diferentes departamentos que dificulta la gestión integral.</a:t>
            </a:r>
            <a:endParaRPr lang="es-ES" b="1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2667000" y="2284648"/>
            <a:ext cx="6408000" cy="9521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Ausencia de plan </a:t>
            </a:r>
            <a:r>
              <a:rPr lang="es-CO" b="1" i="1" dirty="0">
                <a:solidFill>
                  <a:schemeClr val="tx1"/>
                </a:solidFill>
                <a:cs typeface="Arial" panose="020B0604020202020204" pitchFamily="34" charset="0"/>
              </a:rPr>
              <a:t>de acción estratégico </a:t>
            </a:r>
            <a:r>
              <a:rPr lang="es-CO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a </a:t>
            </a:r>
            <a:r>
              <a:rPr lang="es-CO" b="1" i="1" dirty="0">
                <a:solidFill>
                  <a:schemeClr val="tx1"/>
                </a:solidFill>
                <a:cs typeface="Arial" panose="020B0604020202020204" pitchFamily="34" charset="0"/>
              </a:rPr>
              <a:t>medio y largo plazo. </a:t>
            </a:r>
            <a:r>
              <a:rPr lang="es-CO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Falta de plan </a:t>
            </a:r>
            <a:r>
              <a:rPr lang="es-CO" b="1" i="1" dirty="0">
                <a:solidFill>
                  <a:schemeClr val="tx1"/>
                </a:solidFill>
                <a:cs typeface="Arial" panose="020B0604020202020204" pitchFamily="34" charset="0"/>
              </a:rPr>
              <a:t>específico para residuos manufactureros no peligrosos.</a:t>
            </a:r>
            <a:endParaRPr lang="es-ES" b="1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2667000" y="5730240"/>
            <a:ext cx="6408000" cy="88392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Ausencia de presupuestos anuales para </a:t>
            </a:r>
            <a:r>
              <a:rPr lang="es-CO" b="1" i="1" dirty="0">
                <a:solidFill>
                  <a:schemeClr val="tx1"/>
                </a:solidFill>
                <a:cs typeface="Arial" panose="020B0604020202020204" pitchFamily="34" charset="0"/>
              </a:rPr>
              <a:t>promover la consecución de </a:t>
            </a:r>
            <a:r>
              <a:rPr lang="es-CO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objetivos y acciones </a:t>
            </a:r>
            <a:r>
              <a:rPr lang="es-CO" b="1" i="1" dirty="0">
                <a:solidFill>
                  <a:schemeClr val="tx1"/>
                </a:solidFill>
                <a:cs typeface="Arial" panose="020B0604020202020204" pitchFamily="34" charset="0"/>
              </a:rPr>
              <a:t>priorizadas en el cierre del ciclo de </a:t>
            </a:r>
            <a:r>
              <a:rPr lang="es-CO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materiales.</a:t>
            </a:r>
            <a:endParaRPr lang="es-ES" b="1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2" name="21 Pentágono"/>
          <p:cNvSpPr/>
          <p:nvPr/>
        </p:nvSpPr>
        <p:spPr>
          <a:xfrm>
            <a:off x="97152" y="3470313"/>
            <a:ext cx="2520000" cy="831087"/>
          </a:xfrm>
          <a:prstGeom prst="homePlate">
            <a:avLst/>
          </a:prstGeom>
          <a:solidFill>
            <a:srgbClr val="B712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Información</a:t>
            </a:r>
          </a:p>
        </p:txBody>
      </p:sp>
      <p:sp>
        <p:nvSpPr>
          <p:cNvPr id="23" name="22 Rectángulo redondeado"/>
          <p:cNvSpPr/>
          <p:nvPr/>
        </p:nvSpPr>
        <p:spPr>
          <a:xfrm>
            <a:off x="2667000" y="3459480"/>
            <a:ext cx="6408000" cy="8534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Inconsistencia entre estadísticas y ausencia de información para algunas corrientes materiales. Falta de armonización de inventarios. Descentralización de </a:t>
            </a:r>
            <a:r>
              <a:rPr lang="es-CO" b="1" i="1" dirty="0">
                <a:solidFill>
                  <a:schemeClr val="tx1"/>
                </a:solidFill>
                <a:cs typeface="Arial" panose="020B0604020202020204" pitchFamily="34" charset="0"/>
              </a:rPr>
              <a:t>información. </a:t>
            </a:r>
            <a:endParaRPr lang="es-ES" b="1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9316306"/>
      </p:ext>
    </p:extLst>
  </p:cSld>
  <p:clrMapOvr>
    <a:masterClrMapping/>
  </p:clrMapOvr>
</p:sld>
</file>

<file path=ppt/theme/theme1.xml><?xml version="1.0" encoding="utf-8"?>
<a:theme xmlns:a="http://schemas.openxmlformats.org/drawingml/2006/main" name="ca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g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ng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ABBE0D0061F244CB264056D707C73D0" ma:contentTypeVersion="2" ma:contentTypeDescription="Crear nuevo documento." ma:contentTypeScope="" ma:versionID="7e53e857811c1d0b685aa31124575435">
  <xsd:schema xmlns:xsd="http://www.w3.org/2001/XMLSchema" xmlns:xs="http://www.w3.org/2001/XMLSchema" xmlns:p="http://schemas.microsoft.com/office/2006/metadata/properties" xmlns:ns1="http://schemas.microsoft.com/sharepoint/v3" xmlns:ns2="76cc4adf-23be-4666-9446-e45c4555cd30" targetNamespace="http://schemas.microsoft.com/office/2006/metadata/properties" ma:root="true" ma:fieldsID="c01e1eb6c4ae068fb2ca2b6f378a3669" ns1:_="" ns2:_="">
    <xsd:import namespace="http://schemas.microsoft.com/sharepoint/v3"/>
    <xsd:import namespace="76cc4adf-23be-4666-9446-e45c4555cd3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cc4adf-23be-4666-9446-e45c4555cd3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2E570B6-442F-44C1-8A7B-9ECC8DA938E0}"/>
</file>

<file path=customXml/itemProps2.xml><?xml version="1.0" encoding="utf-8"?>
<ds:datastoreItem xmlns:ds="http://schemas.openxmlformats.org/officeDocument/2006/customXml" ds:itemID="{8D132B9A-C354-42E7-9887-89D14549FF9A}"/>
</file>

<file path=customXml/itemProps3.xml><?xml version="1.0" encoding="utf-8"?>
<ds:datastoreItem xmlns:ds="http://schemas.openxmlformats.org/officeDocument/2006/customXml" ds:itemID="{9A8C193C-6C97-4790-916E-1B27ED752C64}"/>
</file>

<file path=docProps/app.xml><?xml version="1.0" encoding="utf-8"?>
<Properties xmlns="http://schemas.openxmlformats.org/officeDocument/2006/extended-properties" xmlns:vt="http://schemas.openxmlformats.org/officeDocument/2006/docPropsVTypes">
  <TotalTime>2957</TotalTime>
  <Words>1010</Words>
  <Application>Microsoft Office PowerPoint</Application>
  <PresentationFormat>Presentación en pantalla (4:3)</PresentationFormat>
  <Paragraphs>243</Paragraphs>
  <Slides>14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cast</vt:lpstr>
      <vt:lpstr>1</vt:lpstr>
      <vt:lpstr>ingl</vt:lpstr>
      <vt:lpstr>1_ingl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Ibañez Diaz, Erika</dc:creator>
  <cp:lastModifiedBy>gaiker</cp:lastModifiedBy>
  <cp:revision>955</cp:revision>
  <dcterms:created xsi:type="dcterms:W3CDTF">2017-02-10T17:53:07Z</dcterms:created>
  <dcterms:modified xsi:type="dcterms:W3CDTF">2017-10-04T02:05:33Z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0x010100BABBE0D0061F244CB264056D707C73D0</vt:lpwstr>
  </property>
</Properties>
</file>