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2.xml" ContentType="application/vnd.openxmlformats-officedocument.drawingml.chart+xml"/>
  <Override PartName="/ppt/commentAuthors.xml" ContentType="application/vnd.openxmlformats-officedocument.presentationml.commentAuthors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charts/chart1.xml" ContentType="application/vnd.openxmlformats-officedocument.drawingml.char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402" r:id="rId3"/>
    <p:sldId id="264" r:id="rId4"/>
    <p:sldId id="294" r:id="rId5"/>
    <p:sldId id="257" r:id="rId6"/>
    <p:sldId id="268" r:id="rId7"/>
    <p:sldId id="276" r:id="rId8"/>
    <p:sldId id="388" r:id="rId9"/>
    <p:sldId id="387" r:id="rId10"/>
    <p:sldId id="305" r:id="rId11"/>
    <p:sldId id="307" r:id="rId12"/>
    <p:sldId id="367" r:id="rId13"/>
    <p:sldId id="311" r:id="rId14"/>
    <p:sldId id="312" r:id="rId15"/>
    <p:sldId id="396" r:id="rId16"/>
    <p:sldId id="397" r:id="rId17"/>
    <p:sldId id="370" r:id="rId18"/>
    <p:sldId id="331" r:id="rId19"/>
    <p:sldId id="398" r:id="rId20"/>
    <p:sldId id="399" r:id="rId21"/>
    <p:sldId id="400" r:id="rId22"/>
    <p:sldId id="376" r:id="rId23"/>
    <p:sldId id="319" r:id="rId24"/>
    <p:sldId id="320" r:id="rId25"/>
    <p:sldId id="380" r:id="rId26"/>
    <p:sldId id="401" r:id="rId27"/>
    <p:sldId id="394" r:id="rId28"/>
    <p:sldId id="395" r:id="rId29"/>
    <p:sldId id="262" r:id="rId3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a Alexandra Arevalo Espinosa" initials="AAAE" lastIdx="34" clrIdx="0">
    <p:extLst>
      <p:ext uri="{19B8F6BF-5375-455C-9EA6-DF929625EA0E}">
        <p15:presenceInfo xmlns:p15="http://schemas.microsoft.com/office/powerpoint/2012/main" userId="S-1-5-21-110380820-1255610891-549785860-302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D1E3F3"/>
    <a:srgbClr val="B9D4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90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3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52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NP\OLIMPO\2_INFO_PRIMARIA\2.4_SECTORIAL\2.4.1_AGROPECUARIO\TABLAS_INFORM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DNP\OLIMPO\2_INFO_PRIMARIA\2.4_SECTORIAL\2.4.1_AGROPECUARIO\TABLAS_INFOR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3425155451783"/>
          <c:y val="5.4576771653543306E-2"/>
          <c:w val="0.78059498083244327"/>
          <c:h val="0.85919655876348788"/>
        </c:manualLayout>
      </c:layout>
      <c:pieChart>
        <c:varyColors val="1"/>
        <c:ser>
          <c:idx val="0"/>
          <c:order val="0"/>
          <c:spPr>
            <a:solidFill>
              <a:srgbClr val="FFC000"/>
            </a:solidFill>
          </c:spPr>
          <c:explosion val="2"/>
          <c:dPt>
            <c:idx val="1"/>
            <c:bubble3D val="0"/>
            <c:explosion val="0"/>
            <c:spPr>
              <a:solidFill>
                <a:srgbClr val="FFFF00"/>
              </a:solidFill>
            </c:spPr>
          </c:dPt>
          <c:dLbls>
            <c:dLbl>
              <c:idx val="0"/>
              <c:layout>
                <c:manualLayout>
                  <c:x val="-0.12881014873140859"/>
                  <c:y val="-0.33374999999999999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7268676622241763E-2"/>
                  <c:y val="0.1058518065935934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Demanda_Pecuario!$A$47:$A$48</c:f>
              <c:strCache>
                <c:ptCount val="2"/>
                <c:pt idx="0">
                  <c:v>Porcinos</c:v>
                </c:pt>
                <c:pt idx="1">
                  <c:v>Aves</c:v>
                </c:pt>
              </c:strCache>
            </c:strRef>
          </c:cat>
          <c:val>
            <c:numRef>
              <c:f>Demanda_Pecuario!$B$47:$B$48</c:f>
              <c:numCache>
                <c:formatCode>_-* #,##0\ _€_-;\-* #,##0\ _€_-;_-* "-"??\ _€_-;_-@_-</c:formatCode>
                <c:ptCount val="2"/>
                <c:pt idx="0">
                  <c:v>347121.77499999997</c:v>
                </c:pt>
                <c:pt idx="1">
                  <c:v>7970.9915642171909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163425155451783"/>
          <c:y val="5.4576771653543306E-2"/>
          <c:w val="0.78059498083244327"/>
          <c:h val="0.85919655876348788"/>
        </c:manualLayout>
      </c:layout>
      <c:pieChart>
        <c:varyColors val="1"/>
        <c:ser>
          <c:idx val="0"/>
          <c:order val="0"/>
          <c:spPr>
            <a:solidFill>
              <a:srgbClr val="FFFF00"/>
            </a:solidFill>
          </c:spPr>
          <c:dPt>
            <c:idx val="0"/>
            <c:bubble3D val="0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23814853385033369"/>
                  <c:y val="6.1561679790026247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es-E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1586862186401587"/>
                  <c:y val="-0.195764071157771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Demanda_Pecuario!$A$42:$A$43</c:f>
              <c:strCache>
                <c:ptCount val="2"/>
                <c:pt idx="0">
                  <c:v>Porcinos</c:v>
                </c:pt>
                <c:pt idx="1">
                  <c:v>Aves</c:v>
                </c:pt>
              </c:strCache>
            </c:strRef>
          </c:cat>
          <c:val>
            <c:numRef>
              <c:f>Demanda_Pecuario!$B$42:$B$43</c:f>
              <c:numCache>
                <c:formatCode>#,##0</c:formatCode>
                <c:ptCount val="2"/>
                <c:pt idx="0" formatCode="_-* #,##0\ _€_-;\-* #,##0\ _€_-;_-* &quot;-&quot;??\ _€_-;_-@_-">
                  <c:v>51697453462</c:v>
                </c:pt>
                <c:pt idx="1">
                  <c:v>85682181071.661636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chemeClr val="bg1"/>
    </a:solidFill>
    <a:ln>
      <a:noFill/>
    </a:ln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2E3BAD0-5924-4D00-9EFA-F4D277F62DE4}" type="doc">
      <dgm:prSet loTypeId="urn:microsoft.com/office/officeart/2005/8/layout/hierarchy2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1372C8A9-9A5A-46A8-B046-AD3E31386FC6}">
      <dgm:prSet phldrT="[Texto]"/>
      <dgm:spPr/>
      <dgm:t>
        <a:bodyPr/>
        <a:lstStyle/>
        <a:p>
          <a:r>
            <a:rPr lang="es-ES" b="1" dirty="0">
              <a:latin typeface="+mj-lt"/>
            </a:rPr>
            <a:t>Demanda pecuaria </a:t>
          </a:r>
          <a:endParaRPr lang="es-ES" dirty="0"/>
        </a:p>
      </dgm:t>
    </dgm:pt>
    <dgm:pt modelId="{B1008263-B38E-45C2-9EC2-2EEA4C6E603B}" type="parTrans" cxnId="{495EB4C7-3BA4-4BAA-9863-4EE98EF406EC}">
      <dgm:prSet/>
      <dgm:spPr/>
      <dgm:t>
        <a:bodyPr/>
        <a:lstStyle/>
        <a:p>
          <a:endParaRPr lang="es-ES"/>
        </a:p>
      </dgm:t>
    </dgm:pt>
    <dgm:pt modelId="{6B20275A-EC78-459F-8CDF-77EC1611177D}" type="sibTrans" cxnId="{495EB4C7-3BA4-4BAA-9863-4EE98EF406EC}">
      <dgm:prSet/>
      <dgm:spPr/>
      <dgm:t>
        <a:bodyPr/>
        <a:lstStyle/>
        <a:p>
          <a:endParaRPr lang="es-ES"/>
        </a:p>
      </dgm:t>
    </dgm:pt>
    <dgm:pt modelId="{E3FC8DBF-A0B9-4376-BBFD-A217306E2B90}">
      <dgm:prSet phldrT="[Texto]"/>
      <dgm:spPr/>
      <dgm:t>
        <a:bodyPr/>
        <a:lstStyle/>
        <a:p>
          <a:r>
            <a:rPr lang="es-ES" b="1" dirty="0">
              <a:latin typeface="+mj-lt"/>
            </a:rPr>
            <a:t>consumo vital animal </a:t>
          </a:r>
          <a:endParaRPr lang="es-ES" dirty="0"/>
        </a:p>
      </dgm:t>
    </dgm:pt>
    <dgm:pt modelId="{4475CFCB-72F6-41AB-B51D-8EB3041DA8A9}" type="parTrans" cxnId="{F1B734BA-2BE5-4E3E-871A-20E66BFAE751}">
      <dgm:prSet/>
      <dgm:spPr/>
      <dgm:t>
        <a:bodyPr/>
        <a:lstStyle/>
        <a:p>
          <a:endParaRPr lang="es-ES"/>
        </a:p>
      </dgm:t>
    </dgm:pt>
    <dgm:pt modelId="{213B4483-6050-498B-BB84-AD6EC53ED256}" type="sibTrans" cxnId="{F1B734BA-2BE5-4E3E-871A-20E66BFAE751}">
      <dgm:prSet/>
      <dgm:spPr/>
      <dgm:t>
        <a:bodyPr/>
        <a:lstStyle/>
        <a:p>
          <a:endParaRPr lang="es-ES"/>
        </a:p>
      </dgm:t>
    </dgm:pt>
    <dgm:pt modelId="{D60603F2-C51E-486C-A433-7808D8723B98}">
      <dgm:prSet phldrT="[Texto]"/>
      <dgm:spPr/>
      <dgm:t>
        <a:bodyPr/>
        <a:lstStyle/>
        <a:p>
          <a:r>
            <a:rPr lang="es-ES" dirty="0"/>
            <a:t>Consumo agua de servicio</a:t>
          </a:r>
        </a:p>
      </dgm:t>
    </dgm:pt>
    <dgm:pt modelId="{8CAB764B-2D13-4B56-86AA-AE6015146A84}" type="parTrans" cxnId="{1F85520C-E8C1-433C-B5EA-32A4B1BBCE2D}">
      <dgm:prSet/>
      <dgm:spPr/>
      <dgm:t>
        <a:bodyPr/>
        <a:lstStyle/>
        <a:p>
          <a:endParaRPr lang="es-ES"/>
        </a:p>
      </dgm:t>
    </dgm:pt>
    <dgm:pt modelId="{53106987-4741-4CC9-98C8-9E5384B0CF59}" type="sibTrans" cxnId="{1F85520C-E8C1-433C-B5EA-32A4B1BBCE2D}">
      <dgm:prSet/>
      <dgm:spPr/>
      <dgm:t>
        <a:bodyPr/>
        <a:lstStyle/>
        <a:p>
          <a:endParaRPr lang="es-ES"/>
        </a:p>
      </dgm:t>
    </dgm:pt>
    <dgm:pt modelId="{D9A639A2-BF91-4028-9223-CCD6784CF069}" type="pres">
      <dgm:prSet presAssocID="{82E3BAD0-5924-4D00-9EFA-F4D277F62DE4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C9B500B3-CCCD-4B00-987E-3F311D548D34}" type="pres">
      <dgm:prSet presAssocID="{1372C8A9-9A5A-46A8-B046-AD3E31386FC6}" presName="root1" presStyleCnt="0"/>
      <dgm:spPr/>
    </dgm:pt>
    <dgm:pt modelId="{307589DD-4D0B-4C7F-ABB2-90CA590DF4C3}" type="pres">
      <dgm:prSet presAssocID="{1372C8A9-9A5A-46A8-B046-AD3E31386FC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2B6E12CE-6A26-4FB4-B41C-B4E7B1189B1B}" type="pres">
      <dgm:prSet presAssocID="{1372C8A9-9A5A-46A8-B046-AD3E31386FC6}" presName="level2hierChild" presStyleCnt="0"/>
      <dgm:spPr/>
    </dgm:pt>
    <dgm:pt modelId="{D9844D94-5D59-4AC4-BE96-ACC7E7E4E1CD}" type="pres">
      <dgm:prSet presAssocID="{4475CFCB-72F6-41AB-B51D-8EB3041DA8A9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690DED37-1C26-4563-A819-AA4D9DD9E24B}" type="pres">
      <dgm:prSet presAssocID="{4475CFCB-72F6-41AB-B51D-8EB3041DA8A9}" presName="connTx" presStyleLbl="parChTrans1D2" presStyleIdx="0" presStyleCnt="2"/>
      <dgm:spPr/>
      <dgm:t>
        <a:bodyPr/>
        <a:lstStyle/>
        <a:p>
          <a:endParaRPr lang="es-ES"/>
        </a:p>
      </dgm:t>
    </dgm:pt>
    <dgm:pt modelId="{B8FDFD0A-9EC6-4040-B3D0-5E432268B4E5}" type="pres">
      <dgm:prSet presAssocID="{E3FC8DBF-A0B9-4376-BBFD-A217306E2B90}" presName="root2" presStyleCnt="0"/>
      <dgm:spPr/>
    </dgm:pt>
    <dgm:pt modelId="{DE246A67-B025-4D6C-9091-ACAAA20E2BD1}" type="pres">
      <dgm:prSet presAssocID="{E3FC8DBF-A0B9-4376-BBFD-A217306E2B90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C33430-BD1D-4236-A083-20DDA5AD06A1}" type="pres">
      <dgm:prSet presAssocID="{E3FC8DBF-A0B9-4376-BBFD-A217306E2B90}" presName="level3hierChild" presStyleCnt="0"/>
      <dgm:spPr/>
    </dgm:pt>
    <dgm:pt modelId="{5CE2A06F-B1C7-473F-915D-9BB357A2E7B7}" type="pres">
      <dgm:prSet presAssocID="{8CAB764B-2D13-4B56-86AA-AE6015146A84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A572BB4C-FC28-4ADF-93D2-6B6BD4500C17}" type="pres">
      <dgm:prSet presAssocID="{8CAB764B-2D13-4B56-86AA-AE6015146A84}" presName="connTx" presStyleLbl="parChTrans1D2" presStyleIdx="1" presStyleCnt="2"/>
      <dgm:spPr/>
      <dgm:t>
        <a:bodyPr/>
        <a:lstStyle/>
        <a:p>
          <a:endParaRPr lang="es-ES"/>
        </a:p>
      </dgm:t>
    </dgm:pt>
    <dgm:pt modelId="{2B20F9B6-F24D-4405-8798-E6EED8910A28}" type="pres">
      <dgm:prSet presAssocID="{D60603F2-C51E-486C-A433-7808D8723B98}" presName="root2" presStyleCnt="0"/>
      <dgm:spPr/>
    </dgm:pt>
    <dgm:pt modelId="{E4424464-F061-4B41-A508-BC67AD39F3DE}" type="pres">
      <dgm:prSet presAssocID="{D60603F2-C51E-486C-A433-7808D8723B98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2D9A2AE-BEC6-4DA0-9784-0C3FDF46D54E}" type="pres">
      <dgm:prSet presAssocID="{D60603F2-C51E-486C-A433-7808D8723B98}" presName="level3hierChild" presStyleCnt="0"/>
      <dgm:spPr/>
    </dgm:pt>
  </dgm:ptLst>
  <dgm:cxnLst>
    <dgm:cxn modelId="{29330027-0F60-49C5-9F19-D6BF12E2C837}" type="presOf" srcId="{D60603F2-C51E-486C-A433-7808D8723B98}" destId="{E4424464-F061-4B41-A508-BC67AD39F3DE}" srcOrd="0" destOrd="0" presId="urn:microsoft.com/office/officeart/2005/8/layout/hierarchy2"/>
    <dgm:cxn modelId="{1F85520C-E8C1-433C-B5EA-32A4B1BBCE2D}" srcId="{1372C8A9-9A5A-46A8-B046-AD3E31386FC6}" destId="{D60603F2-C51E-486C-A433-7808D8723B98}" srcOrd="1" destOrd="0" parTransId="{8CAB764B-2D13-4B56-86AA-AE6015146A84}" sibTransId="{53106987-4741-4CC9-98C8-9E5384B0CF59}"/>
    <dgm:cxn modelId="{F1B734BA-2BE5-4E3E-871A-20E66BFAE751}" srcId="{1372C8A9-9A5A-46A8-B046-AD3E31386FC6}" destId="{E3FC8DBF-A0B9-4376-BBFD-A217306E2B90}" srcOrd="0" destOrd="0" parTransId="{4475CFCB-72F6-41AB-B51D-8EB3041DA8A9}" sibTransId="{213B4483-6050-498B-BB84-AD6EC53ED256}"/>
    <dgm:cxn modelId="{496F9767-74FC-4BE4-AF27-C7A54BDFD8BA}" type="presOf" srcId="{8CAB764B-2D13-4B56-86AA-AE6015146A84}" destId="{A572BB4C-FC28-4ADF-93D2-6B6BD4500C17}" srcOrd="1" destOrd="0" presId="urn:microsoft.com/office/officeart/2005/8/layout/hierarchy2"/>
    <dgm:cxn modelId="{6C9BAA78-D775-4DFB-9E58-28D9E17AE44D}" type="presOf" srcId="{4475CFCB-72F6-41AB-B51D-8EB3041DA8A9}" destId="{D9844D94-5D59-4AC4-BE96-ACC7E7E4E1CD}" srcOrd="0" destOrd="0" presId="urn:microsoft.com/office/officeart/2005/8/layout/hierarchy2"/>
    <dgm:cxn modelId="{4949DC36-6F76-464F-AE42-A9A8202AAE5E}" type="presOf" srcId="{4475CFCB-72F6-41AB-B51D-8EB3041DA8A9}" destId="{690DED37-1C26-4563-A819-AA4D9DD9E24B}" srcOrd="1" destOrd="0" presId="urn:microsoft.com/office/officeart/2005/8/layout/hierarchy2"/>
    <dgm:cxn modelId="{6472112E-4556-4F8E-B669-E195C25DAD60}" type="presOf" srcId="{82E3BAD0-5924-4D00-9EFA-F4D277F62DE4}" destId="{D9A639A2-BF91-4028-9223-CCD6784CF069}" srcOrd="0" destOrd="0" presId="urn:microsoft.com/office/officeart/2005/8/layout/hierarchy2"/>
    <dgm:cxn modelId="{F3F61675-BF04-49B5-B6E2-0F8853DF0B19}" type="presOf" srcId="{1372C8A9-9A5A-46A8-B046-AD3E31386FC6}" destId="{307589DD-4D0B-4C7F-ABB2-90CA590DF4C3}" srcOrd="0" destOrd="0" presId="urn:microsoft.com/office/officeart/2005/8/layout/hierarchy2"/>
    <dgm:cxn modelId="{495EB4C7-3BA4-4BAA-9863-4EE98EF406EC}" srcId="{82E3BAD0-5924-4D00-9EFA-F4D277F62DE4}" destId="{1372C8A9-9A5A-46A8-B046-AD3E31386FC6}" srcOrd="0" destOrd="0" parTransId="{B1008263-B38E-45C2-9EC2-2EEA4C6E603B}" sibTransId="{6B20275A-EC78-459F-8CDF-77EC1611177D}"/>
    <dgm:cxn modelId="{9F4AFF11-E905-4FF4-97E9-7CEFD2F8AE56}" type="presOf" srcId="{E3FC8DBF-A0B9-4376-BBFD-A217306E2B90}" destId="{DE246A67-B025-4D6C-9091-ACAAA20E2BD1}" srcOrd="0" destOrd="0" presId="urn:microsoft.com/office/officeart/2005/8/layout/hierarchy2"/>
    <dgm:cxn modelId="{F18EBCB7-4D87-4433-A10A-26512904BAC7}" type="presOf" srcId="{8CAB764B-2D13-4B56-86AA-AE6015146A84}" destId="{5CE2A06F-B1C7-473F-915D-9BB357A2E7B7}" srcOrd="0" destOrd="0" presId="urn:microsoft.com/office/officeart/2005/8/layout/hierarchy2"/>
    <dgm:cxn modelId="{92A340E1-47C0-46B6-87DF-5C12A4206C81}" type="presParOf" srcId="{D9A639A2-BF91-4028-9223-CCD6784CF069}" destId="{C9B500B3-CCCD-4B00-987E-3F311D548D34}" srcOrd="0" destOrd="0" presId="urn:microsoft.com/office/officeart/2005/8/layout/hierarchy2"/>
    <dgm:cxn modelId="{CB212AF3-325B-4103-88F1-C00DEF73979B}" type="presParOf" srcId="{C9B500B3-CCCD-4B00-987E-3F311D548D34}" destId="{307589DD-4D0B-4C7F-ABB2-90CA590DF4C3}" srcOrd="0" destOrd="0" presId="urn:microsoft.com/office/officeart/2005/8/layout/hierarchy2"/>
    <dgm:cxn modelId="{EBBB4928-7A9E-4DC8-A592-C64E12DB1A85}" type="presParOf" srcId="{C9B500B3-CCCD-4B00-987E-3F311D548D34}" destId="{2B6E12CE-6A26-4FB4-B41C-B4E7B1189B1B}" srcOrd="1" destOrd="0" presId="urn:microsoft.com/office/officeart/2005/8/layout/hierarchy2"/>
    <dgm:cxn modelId="{551BEFFD-D7ED-4173-B935-209F5833C68C}" type="presParOf" srcId="{2B6E12CE-6A26-4FB4-B41C-B4E7B1189B1B}" destId="{D9844D94-5D59-4AC4-BE96-ACC7E7E4E1CD}" srcOrd="0" destOrd="0" presId="urn:microsoft.com/office/officeart/2005/8/layout/hierarchy2"/>
    <dgm:cxn modelId="{11EAA93C-1D22-4A5A-AC5C-F47398D152D4}" type="presParOf" srcId="{D9844D94-5D59-4AC4-BE96-ACC7E7E4E1CD}" destId="{690DED37-1C26-4563-A819-AA4D9DD9E24B}" srcOrd="0" destOrd="0" presId="urn:microsoft.com/office/officeart/2005/8/layout/hierarchy2"/>
    <dgm:cxn modelId="{F9D8C4EA-B234-4C98-AC91-BB8BC7D35710}" type="presParOf" srcId="{2B6E12CE-6A26-4FB4-B41C-B4E7B1189B1B}" destId="{B8FDFD0A-9EC6-4040-B3D0-5E432268B4E5}" srcOrd="1" destOrd="0" presId="urn:microsoft.com/office/officeart/2005/8/layout/hierarchy2"/>
    <dgm:cxn modelId="{86121925-5FFA-4CF1-BE7D-1BEB695271A0}" type="presParOf" srcId="{B8FDFD0A-9EC6-4040-B3D0-5E432268B4E5}" destId="{DE246A67-B025-4D6C-9091-ACAAA20E2BD1}" srcOrd="0" destOrd="0" presId="urn:microsoft.com/office/officeart/2005/8/layout/hierarchy2"/>
    <dgm:cxn modelId="{7D2E0085-98B2-424B-BC06-02179CA308E0}" type="presParOf" srcId="{B8FDFD0A-9EC6-4040-B3D0-5E432268B4E5}" destId="{3DC33430-BD1D-4236-A083-20DDA5AD06A1}" srcOrd="1" destOrd="0" presId="urn:microsoft.com/office/officeart/2005/8/layout/hierarchy2"/>
    <dgm:cxn modelId="{756324C0-9E28-43FB-8A4E-3D932FFD2DA6}" type="presParOf" srcId="{2B6E12CE-6A26-4FB4-B41C-B4E7B1189B1B}" destId="{5CE2A06F-B1C7-473F-915D-9BB357A2E7B7}" srcOrd="2" destOrd="0" presId="urn:microsoft.com/office/officeart/2005/8/layout/hierarchy2"/>
    <dgm:cxn modelId="{15F7A7A3-0CEF-4E26-8334-F807F4296FD7}" type="presParOf" srcId="{5CE2A06F-B1C7-473F-915D-9BB357A2E7B7}" destId="{A572BB4C-FC28-4ADF-93D2-6B6BD4500C17}" srcOrd="0" destOrd="0" presId="urn:microsoft.com/office/officeart/2005/8/layout/hierarchy2"/>
    <dgm:cxn modelId="{6369D9A9-1791-424D-8ADB-4D1BD6589518}" type="presParOf" srcId="{2B6E12CE-6A26-4FB4-B41C-B4E7B1189B1B}" destId="{2B20F9B6-F24D-4405-8798-E6EED8910A28}" srcOrd="3" destOrd="0" presId="urn:microsoft.com/office/officeart/2005/8/layout/hierarchy2"/>
    <dgm:cxn modelId="{EE1E65A8-AF41-4A5A-A2EA-6FC8D283CFFB}" type="presParOf" srcId="{2B20F9B6-F24D-4405-8798-E6EED8910A28}" destId="{E4424464-F061-4B41-A508-BC67AD39F3DE}" srcOrd="0" destOrd="0" presId="urn:microsoft.com/office/officeart/2005/8/layout/hierarchy2"/>
    <dgm:cxn modelId="{850F4417-68C9-4F90-8B18-1EF9562F5F4E}" type="presParOf" srcId="{2B20F9B6-F24D-4405-8798-E6EED8910A28}" destId="{D2D9A2AE-BEC6-4DA0-9784-0C3FDF46D54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589DD-4D0B-4C7F-ABB2-90CA590DF4C3}">
      <dsp:nvSpPr>
        <dsp:cNvPr id="0" name=""/>
        <dsp:cNvSpPr/>
      </dsp:nvSpPr>
      <dsp:spPr>
        <a:xfrm>
          <a:off x="1781" y="631189"/>
          <a:ext cx="1386515" cy="69325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+mj-lt"/>
            </a:rPr>
            <a:t>Demanda pecuaria </a:t>
          </a:r>
          <a:endParaRPr lang="es-ES" sz="1700" kern="1200" dirty="0"/>
        </a:p>
      </dsp:txBody>
      <dsp:txXfrm>
        <a:off x="22086" y="651494"/>
        <a:ext cx="1345905" cy="652647"/>
      </dsp:txXfrm>
    </dsp:sp>
    <dsp:sp modelId="{D9844D94-5D59-4AC4-BE96-ACC7E7E4E1CD}">
      <dsp:nvSpPr>
        <dsp:cNvPr id="0" name=""/>
        <dsp:cNvSpPr/>
      </dsp:nvSpPr>
      <dsp:spPr>
        <a:xfrm rot="19457599">
          <a:off x="1324100" y="746602"/>
          <a:ext cx="682999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682999" y="319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48525" y="761431"/>
        <a:ext cx="34149" cy="34149"/>
      </dsp:txXfrm>
    </dsp:sp>
    <dsp:sp modelId="{DE246A67-B025-4D6C-9091-ACAAA20E2BD1}">
      <dsp:nvSpPr>
        <dsp:cNvPr id="0" name=""/>
        <dsp:cNvSpPr/>
      </dsp:nvSpPr>
      <dsp:spPr>
        <a:xfrm>
          <a:off x="1942903" y="232565"/>
          <a:ext cx="1386515" cy="693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1" kern="1200" dirty="0">
              <a:latin typeface="+mj-lt"/>
            </a:rPr>
            <a:t>consumo vital animal </a:t>
          </a:r>
          <a:endParaRPr lang="es-ES" sz="1700" kern="1200" dirty="0"/>
        </a:p>
      </dsp:txBody>
      <dsp:txXfrm>
        <a:off x="1963208" y="252870"/>
        <a:ext cx="1345905" cy="652647"/>
      </dsp:txXfrm>
    </dsp:sp>
    <dsp:sp modelId="{5CE2A06F-B1C7-473F-915D-9BB357A2E7B7}">
      <dsp:nvSpPr>
        <dsp:cNvPr id="0" name=""/>
        <dsp:cNvSpPr/>
      </dsp:nvSpPr>
      <dsp:spPr>
        <a:xfrm rot="2142401">
          <a:off x="1324100" y="1145225"/>
          <a:ext cx="682999" cy="63808"/>
        </a:xfrm>
        <a:custGeom>
          <a:avLst/>
          <a:gdLst/>
          <a:ahLst/>
          <a:cxnLst/>
          <a:rect l="0" t="0" r="0" b="0"/>
          <a:pathLst>
            <a:path>
              <a:moveTo>
                <a:pt x="0" y="31904"/>
              </a:moveTo>
              <a:lnTo>
                <a:pt x="682999" y="3190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1648525" y="1160054"/>
        <a:ext cx="34149" cy="34149"/>
      </dsp:txXfrm>
    </dsp:sp>
    <dsp:sp modelId="{E4424464-F061-4B41-A508-BC67AD39F3DE}">
      <dsp:nvSpPr>
        <dsp:cNvPr id="0" name=""/>
        <dsp:cNvSpPr/>
      </dsp:nvSpPr>
      <dsp:spPr>
        <a:xfrm>
          <a:off x="1942903" y="1029812"/>
          <a:ext cx="1386515" cy="693257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Consumo agua de servicio</a:t>
          </a:r>
        </a:p>
      </dsp:txBody>
      <dsp:txXfrm>
        <a:off x="1963208" y="1050117"/>
        <a:ext cx="1345905" cy="6526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317B1-F3C8-4FED-AFD0-30DD46507E0E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EAEF0-3829-43A5-96C1-3A8D23048E8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8785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"/>
            <a:ext cx="12191999" cy="68513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3999" y="3762102"/>
            <a:ext cx="9144000" cy="1231701"/>
          </a:xfrm>
        </p:spPr>
        <p:txBody>
          <a:bodyPr anchor="b">
            <a:noAutofit/>
          </a:bodyPr>
          <a:lstStyle>
            <a:lvl1pPr algn="ctr">
              <a:defRPr sz="48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5146765"/>
            <a:ext cx="9144000" cy="107762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1E3B-8E29-4C88-B552-5DFD151AC471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B1E6-2C78-411E-B581-EC8F97933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8295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708276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91"/>
            <a:ext cx="12192000" cy="6836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89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888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1E3B-8E29-4C88-B552-5DFD151AC471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B1E6-2C78-411E-B581-EC8F97933D8C}" type="slidenum">
              <a:rPr lang="es-CO" smtClean="0"/>
              <a:t>‹Nº›</a:t>
            </a:fld>
            <a:endParaRPr lang="es-CO"/>
          </a:p>
        </p:txBody>
      </p:sp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83"/>
            <a:ext cx="12191999" cy="686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177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1E3B-8E29-4C88-B552-5DFD151AC471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B1E6-2C78-411E-B581-EC8F97933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302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1E3B-8E29-4C88-B552-5DFD151AC471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B1E6-2C78-411E-B581-EC8F97933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86023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1E3B-8E29-4C88-B552-5DFD151AC471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B1E6-2C78-411E-B581-EC8F97933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529959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E1E3B-8E29-4C88-B552-5DFD151AC471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6B1E6-2C78-411E-B581-EC8F97933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684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8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"/>
            <a:ext cx="12191999" cy="68559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10238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592"/>
            <a:ext cx="12192000" cy="684840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95035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55"/>
            <a:ext cx="12192000" cy="6855945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76135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5"/>
            <a:ext cx="12192000" cy="6851377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49283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055"/>
            <a:ext cx="12192000" cy="686645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740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1999" cy="685343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666837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019"/>
            <a:ext cx="12192000" cy="6873988"/>
          </a:xfrm>
          <a:prstGeom prst="rect">
            <a:avLst/>
          </a:prstGeom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10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0321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E1E3B-8E29-4C88-B552-5DFD151AC471}" type="datetimeFigureOut">
              <a:rPr lang="es-CO" smtClean="0"/>
              <a:t>15/09/2017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6B1E6-2C78-411E-B581-EC8F97933D8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79795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50" r:id="rId3"/>
    <p:sldLayoutId id="2147483665" r:id="rId4"/>
    <p:sldLayoutId id="2147483663" r:id="rId5"/>
    <p:sldLayoutId id="2147483661" r:id="rId6"/>
    <p:sldLayoutId id="2147483662" r:id="rId7"/>
    <p:sldLayoutId id="2147483651" r:id="rId8"/>
    <p:sldLayoutId id="2147483652" r:id="rId9"/>
    <p:sldLayoutId id="2147483660" r:id="rId10"/>
    <p:sldLayoutId id="2147483653" r:id="rId11"/>
    <p:sldLayoutId id="2147483654" r:id="rId12"/>
    <p:sldLayoutId id="2147483655" r:id="rId13"/>
    <p:sldLayoutId id="2147483656" r:id="rId14"/>
    <p:sldLayoutId id="2147483657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6545719" y="1883684"/>
            <a:ext cx="5080001" cy="40539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O" sz="2400" b="1" dirty="0"/>
              <a:t>Consultoría sobre productividad del uso del agua, la eficiencia en el tratamiento de aguas residuales y reúso del agua en Colombia</a:t>
            </a:r>
          </a:p>
          <a:p>
            <a:pPr marL="0" indent="0" algn="ctr">
              <a:buNone/>
            </a:pPr>
            <a:endParaRPr lang="es-CO" sz="2400" b="1" dirty="0"/>
          </a:p>
          <a:p>
            <a:pPr marL="0" indent="0" algn="ctr">
              <a:buNone/>
            </a:pPr>
            <a:endParaRPr lang="es-CO" sz="2400" b="1" dirty="0"/>
          </a:p>
          <a:p>
            <a:pPr marL="0" indent="0" algn="ctr">
              <a:buNone/>
            </a:pPr>
            <a:r>
              <a:rPr lang="es-CO" sz="2400" b="1" dirty="0"/>
              <a:t>Duración: Junio (2017)-Enero (2018)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37" y="1883684"/>
            <a:ext cx="5454057" cy="3287309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2" name="Rectángulo 1"/>
          <p:cNvSpPr/>
          <p:nvPr/>
        </p:nvSpPr>
        <p:spPr>
          <a:xfrm>
            <a:off x="4553075" y="6319855"/>
            <a:ext cx="5454057" cy="2521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</a:rPr>
              <a:t>Septiembre 15 de 2017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855786" y="524423"/>
            <a:ext cx="1112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2">
                    <a:lumMod val="75000"/>
                  </a:schemeClr>
                </a:solidFill>
              </a:rPr>
              <a:t>COMITÉ CONSULTIVO 1: TALLER DIAGNÓSTICO Y PRIORIZACIÓN</a:t>
            </a:r>
            <a:endParaRPr lang="es-E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74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7699611" y="2595959"/>
            <a:ext cx="215407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Arroz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Banano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Caña de azúcar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Flores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Maíz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Palma de aceite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Papa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Pastos de corte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Pastos de forraje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s-CO" sz="2000" i="1" dirty="0">
                <a:latin typeface="+mj-lt"/>
              </a:rPr>
              <a:t>Plátano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1106875" y="973446"/>
            <a:ext cx="41527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2400" b="1" dirty="0">
                <a:latin typeface="+mj-lt"/>
              </a:rPr>
              <a:t>Criterios de priorización</a:t>
            </a:r>
          </a:p>
        </p:txBody>
      </p:sp>
      <p:sp>
        <p:nvSpPr>
          <p:cNvPr id="20" name="19 Rectángulo"/>
          <p:cNvSpPr/>
          <p:nvPr/>
        </p:nvSpPr>
        <p:spPr>
          <a:xfrm>
            <a:off x="7699611" y="1916892"/>
            <a:ext cx="33925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ES" sz="3200" b="1" dirty="0" smtClean="0">
                <a:latin typeface="+mj-lt"/>
              </a:rPr>
              <a:t>Cultivos priorizados</a:t>
            </a:r>
            <a:endParaRPr lang="es-ES" sz="3200" b="1" dirty="0">
              <a:latin typeface="+mj-lt"/>
            </a:endParaRPr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479152" y="70271"/>
            <a:ext cx="9422309" cy="8850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SECTOR AGRÍCOLA: PRIORIZACIÓN DE CULTIVOS  </a:t>
            </a:r>
            <a:endParaRPr lang="es-ES" sz="38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6827710"/>
              </p:ext>
            </p:extLst>
          </p:nvPr>
        </p:nvGraphicFramePr>
        <p:xfrm>
          <a:off x="58583" y="1624719"/>
          <a:ext cx="6226308" cy="431747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17192">
                  <a:extLst>
                    <a:ext uri="{9D8B030D-6E8A-4147-A177-3AD203B41FA5}">
                      <a16:colId xmlns:a16="http://schemas.microsoft.com/office/drawing/2014/main" xmlns="" val="2638063031"/>
                    </a:ext>
                  </a:extLst>
                </a:gridCol>
                <a:gridCol w="3709116">
                  <a:extLst>
                    <a:ext uri="{9D8B030D-6E8A-4147-A177-3AD203B41FA5}">
                      <a16:colId xmlns:a16="http://schemas.microsoft.com/office/drawing/2014/main" xmlns="" val="2333144144"/>
                    </a:ext>
                  </a:extLst>
                </a:gridCol>
              </a:tblGrid>
              <a:tr h="3377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Criterio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Observación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76555490"/>
                  </a:ext>
                </a:extLst>
              </a:tr>
              <a:tr h="337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Uso del agua - cantidad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>
                          <a:effectLst/>
                        </a:rPr>
                        <a:t>Consumo del 84% del agua en riego</a:t>
                      </a:r>
                      <a:endParaRPr lang="es-CO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63769297"/>
                  </a:ext>
                </a:extLst>
              </a:tr>
              <a:tr h="104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Rentabilidad económica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Demanda internacional e interna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Generación de empleos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Economía familiar 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81416356"/>
                  </a:ext>
                </a:extLst>
              </a:tr>
              <a:tr h="10445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Mercados internacionales Agua Virtual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Principales productos de exportación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Flujo de agua virtual en 2012: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11.182 millones de m</a:t>
                      </a:r>
                      <a:r>
                        <a:rPr lang="es-CO" sz="2000" baseline="30000" dirty="0">
                          <a:effectLst/>
                        </a:rPr>
                        <a:t>3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41758152"/>
                  </a:ext>
                </a:extLst>
              </a:tr>
              <a:tr h="691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Presión Territorial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Área sembrada a escala nacional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dirty="0">
                          <a:effectLst/>
                        </a:rPr>
                        <a:t>Presión sobre el territorio y el recurso hídrico</a:t>
                      </a:r>
                      <a:endParaRPr lang="es-C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3404636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9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3"/>
          <p:cNvSpPr txBox="1">
            <a:spLocks/>
          </p:cNvSpPr>
          <p:nvPr/>
        </p:nvSpPr>
        <p:spPr>
          <a:xfrm>
            <a:off x="2769691" y="95642"/>
            <a:ext cx="9422309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EFICIENCIA EN EL USO DEL AGUA PARA LOS CULTIVOS PRIORIZADOS</a:t>
            </a:r>
            <a:endParaRPr lang="es-ES" sz="3800" b="1" dirty="0">
              <a:solidFill>
                <a:schemeClr val="accent2"/>
              </a:solidFill>
            </a:endParaRPr>
          </a:p>
        </p:txBody>
      </p:sp>
      <p:pic>
        <p:nvPicPr>
          <p:cNvPr id="8" name="Picture 2" descr="E:\DNP\OLIMPO\2_INFO_PRIMARIA\2.4_SECTORIAL\2.4.1_AGROPECUARIO\FIGURAS\demanda_Agricola_departamen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33" y="834507"/>
            <a:ext cx="6136175" cy="275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" descr="E:\DNP\OLIMPO\2_INFO_PRIMARIA\2.4_SECTORIAL\2.4.1_AGROPECUARIO\FIGURAS\DistritosRiego-Presentacio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0817" y="1155470"/>
            <a:ext cx="3126626" cy="4428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311271" y="4597758"/>
            <a:ext cx="3291815" cy="147732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eficiencia en los sistemas de riego es baja, este es un aspecto a considerar para mejorar la productividad del agua en el sector</a:t>
            </a:r>
            <a:endParaRPr lang="es-CO" dirty="0"/>
          </a:p>
        </p:txBody>
      </p:sp>
      <p:pic>
        <p:nvPicPr>
          <p:cNvPr id="1026" name="Imagen 3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77" y="3849931"/>
            <a:ext cx="4721790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ángulo 2"/>
          <p:cNvSpPr/>
          <p:nvPr/>
        </p:nvSpPr>
        <p:spPr>
          <a:xfrm flipH="1">
            <a:off x="3012831" y="4243754"/>
            <a:ext cx="738554" cy="23446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451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2429301" y="95642"/>
            <a:ext cx="9762699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400" b="1" dirty="0" smtClean="0">
                <a:solidFill>
                  <a:schemeClr val="accent2"/>
                </a:solidFill>
              </a:rPr>
              <a:t>FACTORES QUE INCIDEN EN LOS VERTIMIENTOS DE AGUAS RESIDUALES PARA LOS CULTIVOS PRIORIZADOS</a:t>
            </a:r>
            <a:endParaRPr lang="es-ES" sz="3400" b="1" dirty="0">
              <a:solidFill>
                <a:schemeClr val="accent2"/>
              </a:solidFill>
            </a:endParaRPr>
          </a:p>
        </p:txBody>
      </p:sp>
      <p:pic>
        <p:nvPicPr>
          <p:cNvPr id="3" name="Imagen 2"/>
          <p:cNvPicPr/>
          <p:nvPr/>
        </p:nvPicPr>
        <p:blipFill>
          <a:blip r:embed="rId2"/>
          <a:stretch>
            <a:fillRect/>
          </a:stretch>
        </p:blipFill>
        <p:spPr>
          <a:xfrm>
            <a:off x="6084881" y="1059728"/>
            <a:ext cx="5888044" cy="3155027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CuadroTexto 4"/>
          <p:cNvSpPr txBox="1"/>
          <p:nvPr/>
        </p:nvSpPr>
        <p:spPr>
          <a:xfrm>
            <a:off x="6173489" y="4214755"/>
            <a:ext cx="4861511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50" dirty="0"/>
              <a:t>Demanda de agroquímicos por parte del sector agrícola en Colombia para el año 2012</a:t>
            </a:r>
            <a:endParaRPr lang="es-ES" sz="1050" dirty="0"/>
          </a:p>
          <a:p>
            <a:pPr algn="ctr"/>
            <a:r>
              <a:rPr lang="es-CO" sz="1050" dirty="0"/>
              <a:t>Fuente: (IDEAM, 2015)</a:t>
            </a:r>
            <a:endParaRPr lang="es-ES" sz="1050" dirty="0"/>
          </a:p>
          <a:p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185083" y="1353417"/>
            <a:ext cx="5685674" cy="58477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Vertimientos difusos con alto contenido de nutrientes (Nitrógeno, fósforo, potasio)                  Eutrofización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9665549"/>
              </p:ext>
            </p:extLst>
          </p:nvPr>
        </p:nvGraphicFramePr>
        <p:xfrm>
          <a:off x="189404" y="2434647"/>
          <a:ext cx="5681353" cy="3560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218">
                  <a:extLst>
                    <a:ext uri="{9D8B030D-6E8A-4147-A177-3AD203B41FA5}">
                      <a16:colId xmlns:a16="http://schemas.microsoft.com/office/drawing/2014/main" xmlns="" val="440440651"/>
                    </a:ext>
                  </a:extLst>
                </a:gridCol>
                <a:gridCol w="4234135">
                  <a:extLst>
                    <a:ext uri="{9D8B030D-6E8A-4147-A177-3AD203B41FA5}">
                      <a16:colId xmlns:a16="http://schemas.microsoft.com/office/drawing/2014/main" xmlns="" val="1441436864"/>
                    </a:ext>
                  </a:extLst>
                </a:gridCol>
              </a:tblGrid>
              <a:tr h="247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Ámbito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Factor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99041833"/>
                  </a:ext>
                </a:extLst>
              </a:tr>
              <a:tr h="1543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Tecnológico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Uso de fertilizantes y plaguicidas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Técnicas de aplicación de agroquímicos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Falta de estudios sobre requerimientos del cultivo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>
                          <a:effectLst/>
                        </a:rPr>
                        <a:t>Dificultad de identificar las fuentes contaminantes por ser vertimientos difusos 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5970321"/>
                  </a:ext>
                </a:extLst>
              </a:tr>
              <a:tr h="247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Económico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effectLst/>
                        </a:rPr>
                        <a:t>Tasas retributivas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28670329"/>
                  </a:ext>
                </a:extLst>
              </a:tr>
              <a:tr h="247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Político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33877731"/>
                  </a:ext>
                </a:extLst>
              </a:tr>
              <a:tr h="506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Ambiental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effectLst/>
                        </a:rPr>
                        <a:t>Clima y relieve local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effectLst/>
                        </a:rPr>
                        <a:t>Propiedades del suelo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31901334"/>
                  </a:ext>
                </a:extLst>
              </a:tr>
              <a:tr h="7661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Social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Disposición inadecuada de contenedores de agroquímicos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Capacitación de productores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87219573"/>
                  </a:ext>
                </a:extLst>
              </a:tr>
            </a:tbl>
          </a:graphicData>
        </a:graphic>
      </p:graphicFrame>
      <p:cxnSp>
        <p:nvCxnSpPr>
          <p:cNvPr id="8" name="Conector recto de flecha 7"/>
          <p:cNvCxnSpPr/>
          <p:nvPr/>
        </p:nvCxnSpPr>
        <p:spPr>
          <a:xfrm>
            <a:off x="1714395" y="1752225"/>
            <a:ext cx="61751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6084881" y="4958302"/>
            <a:ext cx="3883367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Proponer estrategias para controlar y reducir los vertimientos difusos en el sector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291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E:\DNP\OLIMPO\2_INFO_PRIMARIA\2.4_SECTORIAL\2.4.1_AGROPECUARIO\FIGURAS\ProduccionCarneMundi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570" y="1155902"/>
            <a:ext cx="3737618" cy="259784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6089177" y="1791112"/>
            <a:ext cx="268799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3200" b="1" dirty="0">
                <a:latin typeface="+mj-lt"/>
              </a:rPr>
              <a:t>Producción</a:t>
            </a:r>
            <a:r>
              <a:rPr lang="es-CO" sz="2400" b="1" dirty="0">
                <a:latin typeface="+mj-lt"/>
              </a:rPr>
              <a:t> </a:t>
            </a:r>
          </a:p>
          <a:p>
            <a:r>
              <a:rPr lang="es-CO" dirty="0">
                <a:latin typeface="+mj-lt"/>
              </a:rPr>
              <a:t>de carne a escala mundial </a:t>
            </a:r>
          </a:p>
          <a:p>
            <a:r>
              <a:rPr lang="es-CO" dirty="0">
                <a:latin typeface="+mj-lt"/>
              </a:rPr>
              <a:t>(DANE, 2012)</a:t>
            </a:r>
            <a:endParaRPr lang="es-ES" dirty="0">
              <a:latin typeface="+mj-lt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235538" y="1001244"/>
            <a:ext cx="5496522" cy="2733599"/>
            <a:chOff x="235538" y="459767"/>
            <a:chExt cx="5866226" cy="3147251"/>
          </a:xfrm>
        </p:grpSpPr>
        <p:pic>
          <p:nvPicPr>
            <p:cNvPr id="8193" name="Picture 1" descr="E:\DNP\OLIMPO\2_INFO_PRIMARIA\2.4_SECTORIAL\2.4.1_AGROPECUARIO\FIGURAS\Inventario_Ganadero_Colombia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21"/>
            <a:stretch/>
          </p:blipFill>
          <p:spPr bwMode="auto">
            <a:xfrm>
              <a:off x="235538" y="459767"/>
              <a:ext cx="5866226" cy="3147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Rectángulo"/>
            <p:cNvSpPr/>
            <p:nvPr/>
          </p:nvSpPr>
          <p:spPr>
            <a:xfrm>
              <a:off x="235538" y="1173706"/>
              <a:ext cx="5866226" cy="818867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7" name="6 Rectángulo"/>
          <p:cNvSpPr/>
          <p:nvPr/>
        </p:nvSpPr>
        <p:spPr>
          <a:xfrm>
            <a:off x="328285" y="3734843"/>
            <a:ext cx="486645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b="1" dirty="0">
                <a:latin typeface="+mj-lt"/>
              </a:rPr>
              <a:t>Inventario </a:t>
            </a:r>
            <a:r>
              <a:rPr lang="es-ES" dirty="0">
                <a:latin typeface="+mj-lt"/>
              </a:rPr>
              <a:t>en Colombia </a:t>
            </a:r>
            <a:r>
              <a:rPr lang="es-CO" dirty="0">
                <a:latin typeface="+mj-lt"/>
              </a:rPr>
              <a:t>(DANE, 2012)</a:t>
            </a:r>
            <a:endParaRPr lang="es-ES" dirty="0">
              <a:latin typeface="+mj-lt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94058" y="4569726"/>
            <a:ext cx="5496522" cy="1437564"/>
            <a:chOff x="235538" y="4517409"/>
            <a:chExt cx="5496522" cy="1437564"/>
          </a:xfrm>
        </p:grpSpPr>
        <p:pic>
          <p:nvPicPr>
            <p:cNvPr id="8194" name="Picture 2" descr="E:\DNP\OLIMPO\2_INFO_PRIMARIA\2.4_SECTORIAL\2.4.1_AGROPECUARIO\FIGURAS\UsoActual_Potencial_Ganaderia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538" y="4517409"/>
              <a:ext cx="5455042" cy="14375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4 Rectángulo"/>
            <p:cNvSpPr/>
            <p:nvPr/>
          </p:nvSpPr>
          <p:spPr>
            <a:xfrm>
              <a:off x="4657413" y="5236191"/>
              <a:ext cx="1074647" cy="5140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3600" b="1" dirty="0">
                  <a:solidFill>
                    <a:srgbClr val="003366"/>
                  </a:solidFill>
                </a:rPr>
                <a:t>13%</a:t>
              </a:r>
            </a:p>
          </p:txBody>
        </p:sp>
      </p:grpSp>
      <p:sp>
        <p:nvSpPr>
          <p:cNvPr id="12" name="11 Rectángulo"/>
          <p:cNvSpPr/>
          <p:nvPr/>
        </p:nvSpPr>
        <p:spPr>
          <a:xfrm>
            <a:off x="235538" y="5954973"/>
            <a:ext cx="54550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latin typeface="+mj-lt"/>
              </a:rPr>
              <a:t>Importancia </a:t>
            </a:r>
            <a:r>
              <a:rPr lang="es-ES" sz="3200" b="1" dirty="0">
                <a:latin typeface="+mj-lt"/>
              </a:rPr>
              <a:t>Territorial </a:t>
            </a:r>
            <a:r>
              <a:rPr lang="es-CO" dirty="0">
                <a:latin typeface="+mj-lt"/>
              </a:rPr>
              <a:t>(UPRA, 2014)</a:t>
            </a:r>
            <a:endParaRPr lang="es-ES" sz="3200" b="1" dirty="0">
              <a:latin typeface="+mj-lt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6428096" y="3900971"/>
            <a:ext cx="5432946" cy="25237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CO" sz="3200" b="1" dirty="0">
                <a:latin typeface="+mj-lt"/>
              </a:rPr>
              <a:t>Económica</a:t>
            </a:r>
          </a:p>
          <a:p>
            <a:endParaRPr lang="es-CO" b="1" dirty="0">
              <a:latin typeface="+mj-lt"/>
            </a:endParaRPr>
          </a:p>
          <a:p>
            <a:r>
              <a:rPr lang="es-CO" b="1" dirty="0">
                <a:latin typeface="+mj-lt"/>
              </a:rPr>
              <a:t>Bovinos: </a:t>
            </a:r>
            <a:r>
              <a:rPr lang="es-CO" dirty="0">
                <a:latin typeface="+mj-lt"/>
              </a:rPr>
              <a:t>53% del PIB pecuario (DANE, 2011)</a:t>
            </a:r>
          </a:p>
          <a:p>
            <a:r>
              <a:rPr lang="es-CO" b="1" dirty="0">
                <a:latin typeface="+mj-lt"/>
              </a:rPr>
              <a:t>Porcinos:  </a:t>
            </a:r>
            <a:r>
              <a:rPr lang="es-CO" dirty="0">
                <a:latin typeface="+mj-lt"/>
              </a:rPr>
              <a:t>bajos costos de producción - mercado constante (PORCICOL, 2014)</a:t>
            </a:r>
          </a:p>
          <a:p>
            <a:r>
              <a:rPr lang="es-CO" b="1" dirty="0">
                <a:latin typeface="+mj-lt"/>
              </a:rPr>
              <a:t>Avícola: </a:t>
            </a:r>
            <a:r>
              <a:rPr lang="es-CO" dirty="0">
                <a:latin typeface="+mj-lt"/>
              </a:rPr>
              <a:t>segundo lugar dentro de las actividades agropecuarias en Colombia (SIOC, 2016) </a:t>
            </a:r>
            <a:endParaRPr lang="es-ES" dirty="0">
              <a:latin typeface="+mj-lt"/>
            </a:endParaRPr>
          </a:p>
          <a:p>
            <a:endParaRPr lang="es-ES" dirty="0">
              <a:latin typeface="+mj-lt"/>
            </a:endParaRPr>
          </a:p>
        </p:txBody>
      </p:sp>
      <p:sp>
        <p:nvSpPr>
          <p:cNvPr id="14" name="Título 3"/>
          <p:cNvSpPr txBox="1">
            <a:spLocks/>
          </p:cNvSpPr>
          <p:nvPr/>
        </p:nvSpPr>
        <p:spPr>
          <a:xfrm>
            <a:off x="2769691" y="106"/>
            <a:ext cx="9422309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SECTOR PECUARIO: PRIORIZACIÓN DE LOS TIPOS DE GANADERÍA</a:t>
            </a:r>
            <a:endParaRPr lang="es-ES" sz="3800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04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Diagrama"/>
          <p:cNvGraphicFramePr/>
          <p:nvPr>
            <p:extLst>
              <p:ext uri="{D42A27DB-BD31-4B8C-83A1-F6EECF244321}">
                <p14:modId xmlns:p14="http://schemas.microsoft.com/office/powerpoint/2010/main" val="2839814756"/>
              </p:ext>
            </p:extLst>
          </p:nvPr>
        </p:nvGraphicFramePr>
        <p:xfrm>
          <a:off x="484645" y="720033"/>
          <a:ext cx="3331200" cy="1955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269376" y="5670146"/>
            <a:ext cx="1160139" cy="327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(FAO, 2006)</a:t>
            </a:r>
            <a:endParaRPr lang="es-ES" dirty="0"/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2769691" y="95642"/>
            <a:ext cx="9422309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MÓDULO DE USO DEL AGUA PARA LOS TIPOS DE GANADO PRIORIZADOS</a:t>
            </a:r>
            <a:endParaRPr lang="es-ES" sz="3800" b="1" dirty="0">
              <a:solidFill>
                <a:schemeClr val="accent2"/>
              </a:solidFill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0889963"/>
              </p:ext>
            </p:extLst>
          </p:nvPr>
        </p:nvGraphicFramePr>
        <p:xfrm>
          <a:off x="95204" y="2721463"/>
          <a:ext cx="6885305" cy="296748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3367">
                  <a:extLst>
                    <a:ext uri="{9D8B030D-6E8A-4147-A177-3AD203B41FA5}">
                      <a16:colId xmlns:a16="http://schemas.microsoft.com/office/drawing/2014/main" xmlns="" val="1731058037"/>
                    </a:ext>
                  </a:extLst>
                </a:gridCol>
                <a:gridCol w="3265714">
                  <a:extLst>
                    <a:ext uri="{9D8B030D-6E8A-4147-A177-3AD203B41FA5}">
                      <a16:colId xmlns:a16="http://schemas.microsoft.com/office/drawing/2014/main" xmlns="" val="1428907129"/>
                    </a:ext>
                  </a:extLst>
                </a:gridCol>
                <a:gridCol w="827314">
                  <a:extLst>
                    <a:ext uri="{9D8B030D-6E8A-4147-A177-3AD203B41FA5}">
                      <a16:colId xmlns:a16="http://schemas.microsoft.com/office/drawing/2014/main" xmlns="" val="155639539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xmlns="" val="2117382853"/>
                    </a:ext>
                  </a:extLst>
                </a:gridCol>
                <a:gridCol w="500743">
                  <a:extLst>
                    <a:ext uri="{9D8B030D-6E8A-4147-A177-3AD203B41FA5}">
                      <a16:colId xmlns:a16="http://schemas.microsoft.com/office/drawing/2014/main" xmlns="" val="973420858"/>
                    </a:ext>
                  </a:extLst>
                </a:gridCol>
                <a:gridCol w="612367">
                  <a:extLst>
                    <a:ext uri="{9D8B030D-6E8A-4147-A177-3AD203B41FA5}">
                      <a16:colId xmlns:a16="http://schemas.microsoft.com/office/drawing/2014/main" xmlns="" val="1846564107"/>
                    </a:ext>
                  </a:extLst>
                </a:gridCol>
              </a:tblGrid>
              <a:tr h="374957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Especies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Condición fisiológica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Peso medio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Temperatura del aire (</a:t>
                      </a:r>
                      <a:r>
                        <a:rPr lang="es-CO" sz="1300" baseline="30000">
                          <a:effectLst/>
                        </a:rPr>
                        <a:t>o</a:t>
                      </a:r>
                      <a:r>
                        <a:rPr lang="es-CO" sz="1300">
                          <a:effectLst/>
                        </a:rPr>
                        <a:t>C)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18135146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Kg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Necesidad de agua (litros/animal/día)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38280095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Bovino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Sistema pastoral africano – lactancia – 2 litros leche/día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200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21,8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25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28,7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326262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Razas grandes – vacas secas – 279 días de gestación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680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44,1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73,2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102,3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05935638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Razas grandes – mitad lactancia – 35 litros leche/día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680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102,8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114,8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126,8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649914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Aves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Pollo de asar adulto (100 animales)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17,7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33,1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62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2768781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Ponedoras (100 animales)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13,2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25,8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50,5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71068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Cerdos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Lactantes – ganancia de peso diaria del cerdo 200g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175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17,2</a:t>
                      </a:r>
                      <a:endParaRPr lang="es-CO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28,3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46,7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705336327"/>
                  </a:ext>
                </a:extLst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2150525"/>
              </p:ext>
            </p:extLst>
          </p:nvPr>
        </p:nvGraphicFramePr>
        <p:xfrm>
          <a:off x="7173685" y="2459941"/>
          <a:ext cx="4740544" cy="26908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5136">
                  <a:extLst>
                    <a:ext uri="{9D8B030D-6E8A-4147-A177-3AD203B41FA5}">
                      <a16:colId xmlns:a16="http://schemas.microsoft.com/office/drawing/2014/main" xmlns="" val="3900830507"/>
                    </a:ext>
                  </a:extLst>
                </a:gridCol>
                <a:gridCol w="1185136">
                  <a:extLst>
                    <a:ext uri="{9D8B030D-6E8A-4147-A177-3AD203B41FA5}">
                      <a16:colId xmlns:a16="http://schemas.microsoft.com/office/drawing/2014/main" xmlns="" val="2413910305"/>
                    </a:ext>
                  </a:extLst>
                </a:gridCol>
                <a:gridCol w="1185136">
                  <a:extLst>
                    <a:ext uri="{9D8B030D-6E8A-4147-A177-3AD203B41FA5}">
                      <a16:colId xmlns:a16="http://schemas.microsoft.com/office/drawing/2014/main" xmlns="" val="1052917322"/>
                    </a:ext>
                  </a:extLst>
                </a:gridCol>
                <a:gridCol w="1185136">
                  <a:extLst>
                    <a:ext uri="{9D8B030D-6E8A-4147-A177-3AD203B41FA5}">
                      <a16:colId xmlns:a16="http://schemas.microsoft.com/office/drawing/2014/main" xmlns="" val="1038404588"/>
                    </a:ext>
                  </a:extLst>
                </a:gridCol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Animal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Grupo de edad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Agua de servicios (litros/animal/día)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4454949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Industrial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Pastoreo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2307859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Ganado vacuno de carne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Terneros jóvenes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412967812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Adultos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958536608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Ganado vacuno de leche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Terneras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20082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Vaquillas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1,1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4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4503616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Vacas de leche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22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48618237"/>
                  </a:ext>
                </a:extLst>
              </a:tr>
              <a:tr h="0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Cerdos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Lechones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8104183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Adultos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50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0087222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En lactación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125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25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770019276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Pollos de asar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Pollitos x100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56365488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Adultos x100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9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9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83961107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Gallinas ponedoras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 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Pollitas x100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504163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Gallinas en posturas x100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effectLst/>
                        </a:rPr>
                        <a:t>15</a:t>
                      </a:r>
                      <a:endParaRPr lang="es-CO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effectLst/>
                        </a:rPr>
                        <a:t>15</a:t>
                      </a:r>
                      <a:endParaRPr lang="es-CO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68184437"/>
                  </a:ext>
                </a:extLst>
              </a:tr>
            </a:tbl>
          </a:graphicData>
        </a:graphic>
      </p:graphicFrame>
      <p:sp>
        <p:nvSpPr>
          <p:cNvPr id="20" name="16 Rectángulo"/>
          <p:cNvSpPr/>
          <p:nvPr/>
        </p:nvSpPr>
        <p:spPr>
          <a:xfrm>
            <a:off x="7345091" y="5150760"/>
            <a:ext cx="1160139" cy="3271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(FAO, 2006)</a:t>
            </a:r>
            <a:endParaRPr lang="es-ES" dirty="0"/>
          </a:p>
        </p:txBody>
      </p:sp>
      <p:sp>
        <p:nvSpPr>
          <p:cNvPr id="8" name="Rectángulo 7"/>
          <p:cNvSpPr/>
          <p:nvPr/>
        </p:nvSpPr>
        <p:spPr>
          <a:xfrm>
            <a:off x="4297091" y="1284472"/>
            <a:ext cx="6096000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Es necesario determinar estas dotaciones de acuerdo a las condiciones climáticas de Colombia, adicionalmente definir módulos según las restricciones hídricas en el territorio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0942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145206" y="1219506"/>
            <a:ext cx="6277970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/>
              <a:t>Consumo de agua </a:t>
            </a:r>
            <a:r>
              <a:rPr lang="es-CO" dirty="0" smtClean="0"/>
              <a:t>para aves y cerdos, 2016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01" y="1089662"/>
            <a:ext cx="3840926" cy="2964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1607127" y="78038"/>
            <a:ext cx="10584873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dirty="0" smtClean="0">
                <a:solidFill>
                  <a:schemeClr val="accent2"/>
                </a:solidFill>
              </a:rPr>
              <a:t>EFICIENCIA EN EL USO DEL AGUA PARA LAS ACTIVIDADES PRIORIZADAS EN EL SECTOR PECUARIO</a:t>
            </a:r>
            <a:endParaRPr lang="es-ES" sz="3600" b="1" dirty="0">
              <a:solidFill>
                <a:schemeClr val="accent2"/>
              </a:solidFill>
            </a:endParaRPr>
          </a:p>
        </p:txBody>
      </p:sp>
      <p:sp>
        <p:nvSpPr>
          <p:cNvPr id="12" name="1 Rectángulo"/>
          <p:cNvSpPr/>
          <p:nvPr/>
        </p:nvSpPr>
        <p:spPr>
          <a:xfrm>
            <a:off x="380381" y="4094093"/>
            <a:ext cx="3864546" cy="9233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/>
              <a:t>Consumo de agua vital inventario pecuario 2016: </a:t>
            </a:r>
          </a:p>
          <a:p>
            <a:r>
              <a:rPr lang="es-ES" dirty="0"/>
              <a:t>726 millones de metros cúbicos</a:t>
            </a:r>
          </a:p>
        </p:txBody>
      </p:sp>
      <p:graphicFrame>
        <p:nvGraphicFramePr>
          <p:cNvPr id="13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113671"/>
              </p:ext>
            </p:extLst>
          </p:nvPr>
        </p:nvGraphicFramePr>
        <p:xfrm>
          <a:off x="8307307" y="1622592"/>
          <a:ext cx="3074927" cy="2964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1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9273535"/>
              </p:ext>
            </p:extLst>
          </p:nvPr>
        </p:nvGraphicFramePr>
        <p:xfrm>
          <a:off x="5103388" y="1654098"/>
          <a:ext cx="3084035" cy="2932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15 Rectángulo"/>
          <p:cNvSpPr/>
          <p:nvPr/>
        </p:nvSpPr>
        <p:spPr>
          <a:xfrm>
            <a:off x="5145205" y="4606612"/>
            <a:ext cx="31389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/>
              <a:t>Consumo </a:t>
            </a:r>
            <a:r>
              <a:rPr lang="es-CO" dirty="0" smtClean="0"/>
              <a:t>vital</a:t>
            </a:r>
          </a:p>
          <a:p>
            <a:pPr algn="ctr"/>
            <a:r>
              <a:rPr lang="es-CO" dirty="0" smtClean="0"/>
              <a:t>137,4 millones de m3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8284191" y="4606613"/>
            <a:ext cx="313898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/>
              <a:t>Consumo </a:t>
            </a:r>
            <a:r>
              <a:rPr lang="es-CO" dirty="0" smtClean="0"/>
              <a:t>en servicios</a:t>
            </a:r>
          </a:p>
          <a:p>
            <a:pPr algn="ctr"/>
            <a:r>
              <a:rPr lang="es-CO" dirty="0" smtClean="0"/>
              <a:t>0,355 millones de m3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4001" y="5380672"/>
            <a:ext cx="9237457" cy="147732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El consumo de agua vital por los bovinos es </a:t>
            </a:r>
            <a:r>
              <a:rPr lang="es-ES" dirty="0" smtClean="0"/>
              <a:t>mayor </a:t>
            </a:r>
            <a:r>
              <a:rPr lang="es-ES" dirty="0"/>
              <a:t>a las otras especies. No se pudo estimar el agua de consumo en servicios, debido a que no se cuenta con el número exacto de bovinos en producción intensiva.</a:t>
            </a:r>
          </a:p>
          <a:p>
            <a:pPr lvl="0"/>
            <a:r>
              <a:rPr lang="es-ES" dirty="0" smtClean="0"/>
              <a:t>El </a:t>
            </a:r>
            <a:r>
              <a:rPr lang="es-ES" dirty="0"/>
              <a:t>consumo de agua en </a:t>
            </a:r>
            <a:r>
              <a:rPr lang="es-ES" dirty="0" smtClean="0"/>
              <a:t>servicios, es significativamente más crítico, para </a:t>
            </a:r>
            <a:r>
              <a:rPr lang="es-ES" dirty="0"/>
              <a:t>el sector </a:t>
            </a:r>
            <a:r>
              <a:rPr lang="es-ES" dirty="0" err="1"/>
              <a:t>porcícola</a:t>
            </a:r>
            <a:r>
              <a:rPr lang="es-ES" dirty="0"/>
              <a:t> </a:t>
            </a:r>
            <a:r>
              <a:rPr lang="es-ES" dirty="0" smtClean="0"/>
              <a:t>que para el avícola.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5938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26" y="1761847"/>
            <a:ext cx="6102153" cy="3003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778615" y="3695960"/>
            <a:ext cx="497210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dirty="0"/>
              <a:t>Consumo de agua en servicios, 2016</a:t>
            </a:r>
            <a:endParaRPr lang="es-E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744" y="1075472"/>
            <a:ext cx="4973978" cy="2705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15" y="4037929"/>
            <a:ext cx="4973980" cy="2581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135" y="4347504"/>
            <a:ext cx="955290" cy="834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5205" y="1664735"/>
            <a:ext cx="1095517" cy="6932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ítulo 3"/>
          <p:cNvSpPr txBox="1">
            <a:spLocks/>
          </p:cNvSpPr>
          <p:nvPr/>
        </p:nvSpPr>
        <p:spPr>
          <a:xfrm>
            <a:off x="2119745" y="78038"/>
            <a:ext cx="10072255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dirty="0">
                <a:solidFill>
                  <a:schemeClr val="accent2"/>
                </a:solidFill>
              </a:rPr>
              <a:t>EFICIENCIA EN EL USO DEL AGUA PARA LAS ACTIVIDADES PRIORIZADAS EN EL SECTOR PECUARIO</a:t>
            </a:r>
          </a:p>
        </p:txBody>
      </p:sp>
      <p:sp>
        <p:nvSpPr>
          <p:cNvPr id="2" name="1 Rectángulo"/>
          <p:cNvSpPr/>
          <p:nvPr/>
        </p:nvSpPr>
        <p:spPr>
          <a:xfrm>
            <a:off x="846743" y="4783970"/>
            <a:ext cx="47089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Consumo de agua vital inventario pecuario 2016</a:t>
            </a:r>
            <a:endParaRPr lang="es-ES" dirty="0"/>
          </a:p>
        </p:txBody>
      </p:sp>
      <p:sp>
        <p:nvSpPr>
          <p:cNvPr id="10" name="CuadroTexto 9"/>
          <p:cNvSpPr txBox="1"/>
          <p:nvPr/>
        </p:nvSpPr>
        <p:spPr>
          <a:xfrm>
            <a:off x="601449" y="5535774"/>
            <a:ext cx="5412983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En términos territoriales, priorizar intervenciones en los departamentos de Antioquia, Cundinamarca, Santander y Valle del Cauca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501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867509" y="95642"/>
            <a:ext cx="11324492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dirty="0" smtClean="0">
                <a:solidFill>
                  <a:schemeClr val="accent2"/>
                </a:solidFill>
              </a:rPr>
              <a:t>FACTORES QUE INCIDEN EN LOS VERTIMIENTOS DE AGUAS RESIDUALES PARA LA ACTIVIDADES PRIORIZADAS</a:t>
            </a:r>
            <a:endParaRPr lang="es-ES" sz="3600" b="1" dirty="0">
              <a:solidFill>
                <a:schemeClr val="accent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054" y="1169613"/>
            <a:ext cx="3964565" cy="3138076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898099" y="4307689"/>
            <a:ext cx="264847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Aguas residuales generadas en granja avícola</a:t>
            </a:r>
          </a:p>
          <a:p>
            <a:pPr algn="ctr"/>
            <a:r>
              <a:rPr lang="es-CO" sz="1050" dirty="0"/>
              <a:t>Fuente: (FENAVI, 2014)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83541" y="1169613"/>
            <a:ext cx="54656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Vertimientos con alto contenido de nutrientes (fósforo y nitrógeno), materia orgánica, residuos de medicamentos, patógenos, entre otros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919535"/>
              </p:ext>
            </p:extLst>
          </p:nvPr>
        </p:nvGraphicFramePr>
        <p:xfrm>
          <a:off x="283541" y="2362152"/>
          <a:ext cx="5465617" cy="41090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2263">
                  <a:extLst>
                    <a:ext uri="{9D8B030D-6E8A-4147-A177-3AD203B41FA5}">
                      <a16:colId xmlns:a16="http://schemas.microsoft.com/office/drawing/2014/main" xmlns="" val="2436430058"/>
                    </a:ext>
                  </a:extLst>
                </a:gridCol>
                <a:gridCol w="4073354">
                  <a:extLst>
                    <a:ext uri="{9D8B030D-6E8A-4147-A177-3AD203B41FA5}">
                      <a16:colId xmlns:a16="http://schemas.microsoft.com/office/drawing/2014/main" xmlns="" val="161126248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Ámbito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Factor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6223723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Tecnológico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>
                          <a:effectLst/>
                        </a:rPr>
                        <a:t>Uso ineficiente del agua en operaciones de lavado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>
                          <a:effectLst/>
                        </a:rPr>
                        <a:t>Pérdidas originadas en filtraciones de las instalaciones de almacenamiento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>
                          <a:effectLst/>
                        </a:rPr>
                        <a:t>Uso de medicamentos, como antimicrobianos y hormonas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>
                          <a:effectLst/>
                        </a:rPr>
                        <a:t>Técnicas de manejo de estiércol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400" dirty="0">
                          <a:effectLst/>
                        </a:rPr>
                        <a:t>Falta de sistemas de tratamiento de AR</a:t>
                      </a:r>
                      <a:endParaRPr lang="es-ES" sz="1400" dirty="0">
                        <a:effectLst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Capacidad técnica de monitoreo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512934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Económico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effectLst/>
                        </a:rPr>
                        <a:t>Tasas retributivas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effectLst/>
                        </a:rPr>
                        <a:t>Potencial económico de residuos como estiércol (biogás, fertilizante)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49218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Político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Normatividad vigente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23565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Ambiental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effectLst/>
                        </a:rPr>
                        <a:t>Clima y relieve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effectLst/>
                        </a:rPr>
                        <a:t>Propiedades del suelo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529071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Social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Tipo de producción: intensiva o extensiva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Capacitación de productores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553708423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5958627" y="5057982"/>
            <a:ext cx="5001294" cy="120032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Implementación de sistemas para el uso eficiente del agua y de STAR diseñados para las características físico químicas de las aguas residuales generadas en este sector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9378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/>
          <p:cNvSpPr txBox="1"/>
          <p:nvPr/>
        </p:nvSpPr>
        <p:spPr>
          <a:xfrm flipH="1">
            <a:off x="793261" y="1027352"/>
            <a:ext cx="3167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Índice de agua no contabilizada</a:t>
            </a:r>
          </a:p>
          <a:p>
            <a:pPr algn="ctr"/>
            <a:r>
              <a:rPr lang="es-ES" dirty="0"/>
              <a:t> IANC </a:t>
            </a:r>
          </a:p>
          <a:p>
            <a:pPr algn="ctr"/>
            <a:r>
              <a:rPr lang="es-CO" b="1" dirty="0">
                <a:solidFill>
                  <a:srgbClr val="FF0000"/>
                </a:solidFill>
              </a:rPr>
              <a:t>IANC = AP – AF</a:t>
            </a:r>
            <a:endParaRPr lang="es-ES" dirty="0"/>
          </a:p>
        </p:txBody>
      </p:sp>
      <p:sp>
        <p:nvSpPr>
          <p:cNvPr id="11" name="Título 3"/>
          <p:cNvSpPr txBox="1">
            <a:spLocks/>
          </p:cNvSpPr>
          <p:nvPr/>
        </p:nvSpPr>
        <p:spPr>
          <a:xfrm>
            <a:off x="2769691" y="95642"/>
            <a:ext cx="9422309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EFICIENCIA EN EL USO DEL AGUA EN EL SECTOR </a:t>
            </a:r>
            <a:r>
              <a:rPr lang="es-ES" sz="3800" b="1" dirty="0" smtClean="0">
                <a:solidFill>
                  <a:schemeClr val="accent2"/>
                </a:solidFill>
              </a:rPr>
              <a:t>AGUA POTABLE Y SANEAMIENTO BÁSICO</a:t>
            </a:r>
            <a:endParaRPr lang="es-ES" sz="3800" b="1" dirty="0">
              <a:solidFill>
                <a:schemeClr val="accent2"/>
              </a:solidFill>
            </a:endParaRPr>
          </a:p>
        </p:txBody>
      </p:sp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68" y="2179530"/>
            <a:ext cx="3947003" cy="22448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" name="Conector recto de flecha 12"/>
          <p:cNvCxnSpPr/>
          <p:nvPr/>
        </p:nvCxnSpPr>
        <p:spPr>
          <a:xfrm>
            <a:off x="953584" y="2948657"/>
            <a:ext cx="3106455" cy="23799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13"/>
          <p:cNvSpPr/>
          <p:nvPr/>
        </p:nvSpPr>
        <p:spPr>
          <a:xfrm>
            <a:off x="304800" y="5392833"/>
            <a:ext cx="6096000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Generar mecanismos </a:t>
            </a:r>
            <a:r>
              <a:rPr lang="es-CO" dirty="0" smtClean="0"/>
              <a:t>normativos, económicos </a:t>
            </a:r>
            <a:r>
              <a:rPr lang="es-CO" dirty="0"/>
              <a:t>y tecnológicos para reducir las pérdidas en los sistemas de </a:t>
            </a:r>
            <a:r>
              <a:rPr lang="es-CO" dirty="0" smtClean="0"/>
              <a:t>potabilización, en especial en aquellos municipios que superan el 80% en pérdidas</a:t>
            </a:r>
            <a:endParaRPr lang="es-ES" dirty="0"/>
          </a:p>
        </p:txBody>
      </p:sp>
      <p:grpSp>
        <p:nvGrpSpPr>
          <p:cNvPr id="15" name="Grupo 14"/>
          <p:cNvGrpSpPr>
            <a:grpSpLocks noChangeAspect="1"/>
          </p:cNvGrpSpPr>
          <p:nvPr/>
        </p:nvGrpSpPr>
        <p:grpSpPr>
          <a:xfrm>
            <a:off x="7163583" y="1017406"/>
            <a:ext cx="4873929" cy="5718245"/>
            <a:chOff x="155205" y="0"/>
            <a:chExt cx="4391025" cy="5273517"/>
          </a:xfrm>
        </p:grpSpPr>
        <p:pic>
          <p:nvPicPr>
            <p:cNvPr id="16" name="Imagen 15"/>
            <p:cNvPicPr/>
            <p:nvPr/>
          </p:nvPicPr>
          <p:blipFill rotWithShape="1">
            <a:blip r:embed="rId3"/>
            <a:srcRect b="81239"/>
            <a:stretch/>
          </p:blipFill>
          <p:spPr>
            <a:xfrm>
              <a:off x="155205" y="0"/>
              <a:ext cx="4391025" cy="1277655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3"/>
            <a:srcRect t="45310" b="-1"/>
            <a:stretch/>
          </p:blipFill>
          <p:spPr>
            <a:xfrm>
              <a:off x="155205" y="1548886"/>
              <a:ext cx="4391025" cy="3724631"/>
            </a:xfrm>
            <a:prstGeom prst="rect">
              <a:avLst/>
            </a:prstGeom>
          </p:spPr>
        </p:pic>
      </p:grpSp>
      <p:sp>
        <p:nvSpPr>
          <p:cNvPr id="2" name="CuadroTexto 1"/>
          <p:cNvSpPr txBox="1"/>
          <p:nvPr/>
        </p:nvSpPr>
        <p:spPr>
          <a:xfrm>
            <a:off x="393568" y="4452322"/>
            <a:ext cx="2959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/>
              <a:t>Fuente: datos del SUI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5972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57" y="961184"/>
            <a:ext cx="5306443" cy="282947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6621024" y="1818180"/>
            <a:ext cx="535402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600" dirty="0">
                <a:latin typeface="Calibri Light" panose="020F0302020204030204" pitchFamily="34" charset="0"/>
                <a:ea typeface="Times New Roman" panose="02020603050405020304" pitchFamily="18" charset="0"/>
              </a:rPr>
              <a:t>Grupos industriales con mayor número de establecimientos en Colombia (&gt;54%)</a:t>
            </a:r>
            <a:endParaRPr lang="es-ES" sz="1600" dirty="0"/>
          </a:p>
        </p:txBody>
      </p:sp>
      <p:pic>
        <p:nvPicPr>
          <p:cNvPr id="4" name="Imagen 3">
            <a:extLst>
              <a:ext uri="{FF2B5EF4-FFF2-40B4-BE49-F238E27FC236}">
                <a16:creationId xmlns="" xmlns:a16="http://schemas.microsoft.com/office/drawing/2014/main" id="{D62D9E45-9070-4762-8384-6BE3F92FE2E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818"/>
          <a:stretch/>
        </p:blipFill>
        <p:spPr>
          <a:xfrm>
            <a:off x="2376430" y="4563174"/>
            <a:ext cx="3794132" cy="230071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171450" y="4673975"/>
            <a:ext cx="2111299" cy="7386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Representa menos del 1% del agua distribuida en los acueductos del país</a:t>
            </a:r>
            <a:endParaRPr lang="es-ES" sz="1400" dirty="0"/>
          </a:p>
        </p:txBody>
      </p:sp>
      <p:grpSp>
        <p:nvGrpSpPr>
          <p:cNvPr id="6" name="Grupo 5"/>
          <p:cNvGrpSpPr/>
          <p:nvPr/>
        </p:nvGrpSpPr>
        <p:grpSpPr>
          <a:xfrm>
            <a:off x="2076558" y="4935584"/>
            <a:ext cx="1313305" cy="342898"/>
            <a:chOff x="2282749" y="4721469"/>
            <a:chExt cx="1313305" cy="342898"/>
          </a:xfrm>
        </p:grpSpPr>
        <p:sp>
          <p:nvSpPr>
            <p:cNvPr id="13" name="Elipse 12"/>
            <p:cNvSpPr/>
            <p:nvPr/>
          </p:nvSpPr>
          <p:spPr>
            <a:xfrm>
              <a:off x="2982097" y="4721469"/>
              <a:ext cx="613957" cy="3428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" name="Conector recto de flecha 13"/>
            <p:cNvCxnSpPr>
              <a:stCxn id="13" idx="2"/>
              <a:endCxn id="8" idx="3"/>
            </p:cNvCxnSpPr>
            <p:nvPr/>
          </p:nvCxnSpPr>
          <p:spPr>
            <a:xfrm flipH="1">
              <a:off x="2282749" y="4892918"/>
              <a:ext cx="699348" cy="94843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ángulo 20"/>
          <p:cNvSpPr/>
          <p:nvPr/>
        </p:nvSpPr>
        <p:spPr>
          <a:xfrm>
            <a:off x="2282750" y="3962103"/>
            <a:ext cx="3794132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ES" sz="1400" dirty="0">
                <a:latin typeface="Calibri Light" panose="020F0302020204030204" pitchFamily="34" charset="0"/>
                <a:ea typeface="Times New Roman" panose="02020603050405020304" pitchFamily="18" charset="0"/>
              </a:rPr>
              <a:t>fuentes de abastecimiento (captación) usadas por los establecimientos industriales</a:t>
            </a:r>
            <a:endParaRPr lang="es-ES" sz="1400" dirty="0"/>
          </a:p>
        </p:txBody>
      </p:sp>
      <p:sp>
        <p:nvSpPr>
          <p:cNvPr id="15" name="Título 3"/>
          <p:cNvSpPr txBox="1">
            <a:spLocks/>
          </p:cNvSpPr>
          <p:nvPr/>
        </p:nvSpPr>
        <p:spPr>
          <a:xfrm>
            <a:off x="1" y="95642"/>
            <a:ext cx="12192000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CARACTERIZACIÓN DEL SECTOR </a:t>
            </a:r>
            <a:r>
              <a:rPr lang="es-ES" sz="3800" b="1" dirty="0" smtClean="0">
                <a:solidFill>
                  <a:schemeClr val="accent2"/>
                </a:solidFill>
              </a:rPr>
              <a:t>INDUSTRIAL MANUFACTURERO </a:t>
            </a:r>
            <a:endParaRPr lang="es-ES" sz="3800" b="1" dirty="0">
              <a:solidFill>
                <a:schemeClr val="accent2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t="15879" b="18139"/>
          <a:stretch/>
        </p:blipFill>
        <p:spPr>
          <a:xfrm>
            <a:off x="6621024" y="2359896"/>
            <a:ext cx="5354026" cy="356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8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754186" y="234137"/>
            <a:ext cx="1112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800" b="1" dirty="0">
                <a:solidFill>
                  <a:schemeClr val="accent2">
                    <a:lumMod val="75000"/>
                  </a:schemeClr>
                </a:solidFill>
              </a:rPr>
              <a:t>COMITÉ CONSULTIVO 1: TALLER DIAGNÓSTICO Y </a:t>
            </a:r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PRIORIZACIÓN</a:t>
            </a:r>
          </a:p>
          <a:p>
            <a:pPr algn="ctr"/>
            <a:r>
              <a:rPr lang="es-CO" sz="2800" b="1" dirty="0" smtClean="0">
                <a:solidFill>
                  <a:schemeClr val="accent2">
                    <a:lumMod val="75000"/>
                  </a:schemeClr>
                </a:solidFill>
              </a:rPr>
              <a:t>AGENDA</a:t>
            </a:r>
            <a:endParaRPr lang="es-E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2212" r="2568" b="7856"/>
          <a:stretch/>
        </p:blipFill>
        <p:spPr>
          <a:xfrm>
            <a:off x="2235200" y="1404502"/>
            <a:ext cx="7532914" cy="472052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Rectángulo 7"/>
          <p:cNvSpPr/>
          <p:nvPr/>
        </p:nvSpPr>
        <p:spPr>
          <a:xfrm>
            <a:off x="2249714" y="1378857"/>
            <a:ext cx="7489372" cy="47461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90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3"/>
          <p:cNvSpPr txBox="1">
            <a:spLocks/>
          </p:cNvSpPr>
          <p:nvPr/>
        </p:nvSpPr>
        <p:spPr>
          <a:xfrm>
            <a:off x="217715" y="95642"/>
            <a:ext cx="11974286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USO DEL AGUA EN EL SECTOR </a:t>
            </a:r>
            <a:r>
              <a:rPr lang="es-ES" sz="3800" b="1" dirty="0">
                <a:solidFill>
                  <a:schemeClr val="accent2"/>
                </a:solidFill>
              </a:rPr>
              <a:t>INDUSTRIAL MANUFACTURERO </a:t>
            </a:r>
            <a:endParaRPr lang="es-ES" sz="3800" b="1" dirty="0">
              <a:solidFill>
                <a:schemeClr val="accent2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4372" y="1029804"/>
            <a:ext cx="9344408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Calibri Light" panose="020F0302020204030204" pitchFamily="34" charset="0"/>
                <a:ea typeface="Times New Roman" panose="02020603050405020304" pitchFamily="18" charset="0"/>
              </a:rPr>
              <a:t>Volumen total de agua por sector, según grupos de divisiones industriales </a:t>
            </a:r>
            <a:endParaRPr lang="es-E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2" y="1347232"/>
            <a:ext cx="9344408" cy="531724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4136477" y="1389484"/>
            <a:ext cx="11201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Calibri Light" panose="020F0302020204030204" pitchFamily="34" charset="0"/>
                <a:ea typeface="Times New Roman" panose="02020603050405020304" pitchFamily="18" charset="0"/>
              </a:rPr>
              <a:t>CAPTADA</a:t>
            </a:r>
            <a:endParaRPr lang="es-ES" sz="1600" dirty="0"/>
          </a:p>
        </p:txBody>
      </p:sp>
      <p:sp>
        <p:nvSpPr>
          <p:cNvPr id="11" name="Rectángulo 10"/>
          <p:cNvSpPr/>
          <p:nvPr/>
        </p:nvSpPr>
        <p:spPr>
          <a:xfrm>
            <a:off x="4136477" y="4103578"/>
            <a:ext cx="1120197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sz="1600" dirty="0">
                <a:latin typeface="Calibri Light" panose="020F0302020204030204" pitchFamily="34" charset="0"/>
                <a:ea typeface="Times New Roman" panose="02020603050405020304" pitchFamily="18" charset="0"/>
              </a:rPr>
              <a:t>VERTIDA</a:t>
            </a:r>
            <a:endParaRPr lang="es-ES" sz="1600" dirty="0"/>
          </a:p>
        </p:txBody>
      </p:sp>
      <p:sp>
        <p:nvSpPr>
          <p:cNvPr id="2" name="Rectángulo 1"/>
          <p:cNvSpPr/>
          <p:nvPr/>
        </p:nvSpPr>
        <p:spPr>
          <a:xfrm>
            <a:off x="732143" y="1347232"/>
            <a:ext cx="955964" cy="51366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Rectángulo 11"/>
          <p:cNvSpPr/>
          <p:nvPr/>
        </p:nvSpPr>
        <p:spPr>
          <a:xfrm>
            <a:off x="9570835" y="2438251"/>
            <a:ext cx="2425521" cy="147732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Priorizar acciones para las actividades CIIU 10, 11 y 12 ya que son las de mayor demanda de agua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15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0" y="1255167"/>
            <a:ext cx="12192000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Priorización de clases industriales de acuerdo a </a:t>
            </a:r>
            <a:r>
              <a:rPr lang="es-CO" sz="20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eficiencia </a:t>
            </a:r>
            <a:r>
              <a:rPr lang="es-CO" sz="2000" dirty="0">
                <a:latin typeface="Calibri Light" panose="020F0302020204030204" pitchFamily="34" charset="0"/>
                <a:ea typeface="Times New Roman" panose="02020603050405020304" pitchFamily="18" charset="0"/>
              </a:rPr>
              <a:t>en el uso del agua y la generación de cargas </a:t>
            </a:r>
            <a:r>
              <a:rPr lang="es-CO" sz="2000" dirty="0" smtClean="0">
                <a:latin typeface="Calibri Light" panose="020F0302020204030204" pitchFamily="34" charset="0"/>
                <a:ea typeface="Times New Roman" panose="02020603050405020304" pitchFamily="18" charset="0"/>
              </a:rPr>
              <a:t>contaminantes</a:t>
            </a:r>
            <a:endParaRPr lang="es-ES" sz="2000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3148547"/>
              </p:ext>
            </p:extLst>
          </p:nvPr>
        </p:nvGraphicFramePr>
        <p:xfrm>
          <a:off x="854998" y="1686766"/>
          <a:ext cx="9566260" cy="314091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7741">
                  <a:extLst>
                    <a:ext uri="{9D8B030D-6E8A-4147-A177-3AD203B41FA5}">
                      <a16:colId xmlns="" xmlns:a16="http://schemas.microsoft.com/office/drawing/2014/main" val="298443531"/>
                    </a:ext>
                  </a:extLst>
                </a:gridCol>
                <a:gridCol w="1292582">
                  <a:extLst>
                    <a:ext uri="{9D8B030D-6E8A-4147-A177-3AD203B41FA5}">
                      <a16:colId xmlns="" xmlns:a16="http://schemas.microsoft.com/office/drawing/2014/main" val="709118796"/>
                    </a:ext>
                  </a:extLst>
                </a:gridCol>
                <a:gridCol w="6565937">
                  <a:extLst>
                    <a:ext uri="{9D8B030D-6E8A-4147-A177-3AD203B41FA5}">
                      <a16:colId xmlns="" xmlns:a16="http://schemas.microsoft.com/office/drawing/2014/main" val="3505777933"/>
                    </a:ext>
                  </a:extLst>
                </a:gridCol>
              </a:tblGrid>
              <a:tr h="44229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CIIU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effectLst/>
                        </a:rPr>
                        <a:t>Eficiencia %</a:t>
                      </a:r>
                      <a:endParaRPr lang="es-CO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400" b="1" u="none" strike="noStrike" dirty="0">
                          <a:effectLst/>
                        </a:rPr>
                        <a:t>Descripción de la clase industrial según CIIU Rev. 4 A.C. 2015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21097040"/>
                  </a:ext>
                </a:extLst>
              </a:tr>
              <a:tr h="26825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s-E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Elaboración y refinación de azúcar ++  **</a:t>
                      </a:r>
                      <a:endParaRPr lang="es-ES" sz="14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95774366"/>
                  </a:ext>
                </a:extLst>
              </a:tr>
              <a:tr h="25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37,7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Fabricación de abonos y compuestos inorgánicos nitrogenados **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86768117"/>
                  </a:ext>
                </a:extLst>
              </a:tr>
              <a:tr h="42100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1702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38,1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Fabricación de papel y cartón ondulado (corrugado); fabricación de envases, empaques y de embalajes de papel y cartón. ++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270445254"/>
                  </a:ext>
                </a:extLst>
              </a:tr>
              <a:tr h="25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2029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40,5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Fabricación de otros productos químicos </a:t>
                      </a:r>
                      <a:r>
                        <a:rPr lang="es-ES" sz="1100" b="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n.c.p</a:t>
                      </a:r>
                      <a:r>
                        <a:rPr lang="es-E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**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80038262"/>
                  </a:ext>
                </a:extLst>
              </a:tr>
              <a:tr h="25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1103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42,8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Producción de malta, elaboración de cervezas y otras bebidas malteadas **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794179539"/>
                  </a:ext>
                </a:extLst>
              </a:tr>
              <a:tr h="25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1030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45,0</a:t>
                      </a:r>
                      <a:endParaRPr lang="es-CO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Elaboración de aceites y grasas de origen vegetal y animal **</a:t>
                      </a:r>
                      <a:endParaRPr lang="es-ES" sz="1100" b="0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73800805"/>
                  </a:ext>
                </a:extLst>
              </a:tr>
              <a:tr h="251169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67,3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Preparación</a:t>
                      </a:r>
                      <a:r>
                        <a:rPr lang="es-ES" sz="11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 hilatura de fibras textiles **</a:t>
                      </a:r>
                      <a:endParaRPr lang="es-ES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104062134"/>
                  </a:ext>
                </a:extLst>
              </a:tr>
              <a:tr h="25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69,7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Curtido y recurtido de cueros; recurtido y teñido de pieles **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00079131"/>
                  </a:ext>
                </a:extLst>
              </a:tr>
              <a:tr h="25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1312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73,0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Tejeduría de productos</a:t>
                      </a:r>
                      <a:r>
                        <a:rPr lang="es-ES" sz="1100" b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textiles **</a:t>
                      </a:r>
                      <a:endParaRPr lang="es-ES" sz="1100" b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15494786"/>
                  </a:ext>
                </a:extLst>
              </a:tr>
              <a:tr h="2511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2910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 Light" panose="020F0302020204030204" pitchFamily="34" charset="0"/>
                        </a:rPr>
                        <a:t>74,8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1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Fabricación de vehículos automotores y sus motores ++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238517766"/>
                  </a:ext>
                </a:extLst>
              </a:tr>
            </a:tbl>
          </a:graphicData>
        </a:graphic>
      </p:graphicFrame>
      <p:sp>
        <p:nvSpPr>
          <p:cNvPr id="9" name="Título 3"/>
          <p:cNvSpPr txBox="1">
            <a:spLocks/>
          </p:cNvSpPr>
          <p:nvPr/>
        </p:nvSpPr>
        <p:spPr>
          <a:xfrm>
            <a:off x="364851" y="95642"/>
            <a:ext cx="11827150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dirty="0" smtClean="0">
                <a:solidFill>
                  <a:schemeClr val="accent2"/>
                </a:solidFill>
              </a:rPr>
              <a:t>EFICIENCIA EN EL USO DEL AGUA Y EN LA REMOCIÓN DE CARGA CONTAMINANTE EN EL SECTOR </a:t>
            </a:r>
            <a:r>
              <a:rPr lang="es-ES" sz="3600" b="1" dirty="0">
                <a:solidFill>
                  <a:schemeClr val="accent2"/>
                </a:solidFill>
              </a:rPr>
              <a:t>INDUSTRIAL MANUFACTURERO</a:t>
            </a:r>
            <a:endParaRPr lang="es-ES" sz="3600" b="1" dirty="0">
              <a:solidFill>
                <a:schemeClr val="accent2"/>
              </a:solidFill>
            </a:endParaRPr>
          </a:p>
        </p:txBody>
      </p:sp>
      <p:graphicFrame>
        <p:nvGraphicFramePr>
          <p:cNvPr id="19" name="Tab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255172"/>
              </p:ext>
            </p:extLst>
          </p:nvPr>
        </p:nvGraphicFramePr>
        <p:xfrm>
          <a:off x="172828" y="4811663"/>
          <a:ext cx="11293458" cy="7336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95313">
                  <a:extLst>
                    <a:ext uri="{9D8B030D-6E8A-4147-A177-3AD203B41FA5}">
                      <a16:colId xmlns="" xmlns:a16="http://schemas.microsoft.com/office/drawing/2014/main" val="298443531"/>
                    </a:ext>
                  </a:extLst>
                </a:gridCol>
                <a:gridCol w="10298145">
                  <a:extLst>
                    <a:ext uri="{9D8B030D-6E8A-4147-A177-3AD203B41FA5}">
                      <a16:colId xmlns="" xmlns:a16="http://schemas.microsoft.com/office/drawing/2014/main" val="3505777933"/>
                    </a:ext>
                  </a:extLst>
                </a:gridCol>
              </a:tblGrid>
              <a:tr h="30688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4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**</a:t>
                      </a:r>
                      <a:endParaRPr lang="es-CO" sz="1400" b="1" i="0" u="none" strike="noStrike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Clases industriales que</a:t>
                      </a:r>
                      <a:r>
                        <a:rPr lang="es-ES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140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generan mayor carga contaminante por materia orgánica e inorgánica (DBO y DQO), nutrientes (NT y PT) o grasas y aceites</a:t>
                      </a:r>
                      <a:endParaRPr lang="es-E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21097040"/>
                  </a:ext>
                </a:extLst>
              </a:tr>
              <a:tr h="306884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CO" sz="14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++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4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Clases industriales que</a:t>
                      </a:r>
                      <a:r>
                        <a:rPr lang="es-ES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generan mayor carga contaminante por metales </a:t>
                      </a:r>
                      <a:r>
                        <a:rPr lang="es-CO" sz="1400" dirty="0">
                          <a:solidFill>
                            <a:schemeClr val="tx1"/>
                          </a:solidFill>
                          <a:latin typeface="+mn-lt"/>
                          <a:ea typeface="Times New Roman" panose="02020603050405020304" pitchFamily="18" charset="0"/>
                        </a:rPr>
                        <a:t>pesados (cadmio, zinc, cobre, cromo, mercurio y plomo)</a:t>
                      </a:r>
                      <a:r>
                        <a:rPr lang="es-ES" sz="140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es-ES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95774366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364850" y="5829475"/>
            <a:ext cx="8837207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actividad 1071 – Elaboración y refinación de azúcar tiene baja eficiencia en cuanto al uso del agua y sus vertimientos están conformados por sustancias orgánicas, inorgánicas, nutrientes, grasas y aceites y metales pesados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96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844063" y="95642"/>
            <a:ext cx="11347938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600" b="1" dirty="0" smtClean="0">
                <a:solidFill>
                  <a:schemeClr val="accent2"/>
                </a:solidFill>
              </a:rPr>
              <a:t>FACTORES QUE INCIDEN EN LOS VERTIMIENTOS DE AGUAS RESIDUALES EN EL SECTOR </a:t>
            </a:r>
            <a:r>
              <a:rPr lang="es-ES" sz="3600" b="1" dirty="0">
                <a:solidFill>
                  <a:schemeClr val="accent2"/>
                </a:solidFill>
              </a:rPr>
              <a:t>INDUSTRIAL MANUFACTURERO</a:t>
            </a:r>
            <a:endParaRPr lang="es-ES" sz="3600" b="1" dirty="0">
              <a:solidFill>
                <a:schemeClr val="accent2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5309" y="1382144"/>
            <a:ext cx="4243957" cy="29286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7145308" y="4310773"/>
            <a:ext cx="4243957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50" dirty="0"/>
              <a:t>Aguas residuales generadas en la industria</a:t>
            </a:r>
          </a:p>
          <a:p>
            <a:pPr algn="ctr"/>
            <a:r>
              <a:rPr lang="es-CO" sz="1050" dirty="0"/>
              <a:t>Fuente: http://www.revistaialimentos.com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745958" y="1382144"/>
            <a:ext cx="5791200" cy="10772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600" dirty="0"/>
              <a:t>Vertimientos con concentraciones y diversidad de contaminantes, alta concentración de contaminantes, presencia de compuestos tóxicos, persistentes y bioacumulables, color, altas temperaturas, entre otros            Requieren diversos tipos de tratamiento</a:t>
            </a: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1805049" y="2290699"/>
            <a:ext cx="4393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803752"/>
              </p:ext>
            </p:extLst>
          </p:nvPr>
        </p:nvGraphicFramePr>
        <p:xfrm>
          <a:off x="745958" y="2820901"/>
          <a:ext cx="5791200" cy="3195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199">
                  <a:extLst>
                    <a:ext uri="{9D8B030D-6E8A-4147-A177-3AD203B41FA5}">
                      <a16:colId xmlns:a16="http://schemas.microsoft.com/office/drawing/2014/main" xmlns="" val="3413857855"/>
                    </a:ext>
                  </a:extLst>
                </a:gridCol>
                <a:gridCol w="4316001">
                  <a:extLst>
                    <a:ext uri="{9D8B030D-6E8A-4147-A177-3AD203B41FA5}">
                      <a16:colId xmlns:a16="http://schemas.microsoft.com/office/drawing/2014/main" xmlns="" val="20007870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Ámbito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Factor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458215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Tecnológico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Procesos de fabricación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Insumos y materias primas utilizadas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Modo de operación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Tamaño de la planta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Ciclo de operación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Sistemas de recirculación y reúso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Mantenimiento de equipos e instalaciones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Sistemas de tratamiento de AR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Recirculación de agua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Capacidad técnica de monitoreo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8849963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Económico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>
                          <a:effectLst/>
                        </a:rPr>
                        <a:t>Tasas retributivas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5450518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Político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Normatividad vigente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146972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Social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400" dirty="0">
                          <a:effectLst/>
                        </a:rPr>
                        <a:t>Capacitación de operadores y empleados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28389706"/>
                  </a:ext>
                </a:extLst>
              </a:tr>
            </a:tbl>
          </a:graphicData>
        </a:graphic>
      </p:graphicFrame>
      <p:sp>
        <p:nvSpPr>
          <p:cNvPr id="9" name="Rectángulo 8"/>
          <p:cNvSpPr/>
          <p:nvPr/>
        </p:nvSpPr>
        <p:spPr>
          <a:xfrm>
            <a:off x="6735650" y="4838127"/>
            <a:ext cx="4765183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Incentivar el uso de STAR que se adapten a las características de las aguas residuales generadas por las diferentes actividades industriales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1550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uadroTexto 30"/>
          <p:cNvSpPr txBox="1"/>
          <p:nvPr/>
        </p:nvSpPr>
        <p:spPr>
          <a:xfrm>
            <a:off x="176351" y="2008106"/>
            <a:ext cx="41975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/>
              <a:t>Principales fuentes de información: UPME, </a:t>
            </a:r>
            <a:r>
              <a:rPr lang="es-CO" b="1" i="1" dirty="0" err="1"/>
              <a:t>MinMinas</a:t>
            </a:r>
            <a:r>
              <a:rPr lang="es-CO" b="1" i="1" dirty="0"/>
              <a:t> y el IDEAM</a:t>
            </a: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9832776"/>
              </p:ext>
            </p:extLst>
          </p:nvPr>
        </p:nvGraphicFramePr>
        <p:xfrm>
          <a:off x="5465668" y="1592083"/>
          <a:ext cx="2241550" cy="1783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1701">
                  <a:extLst>
                    <a:ext uri="{9D8B030D-6E8A-4147-A177-3AD203B41FA5}">
                      <a16:colId xmlns:a16="http://schemas.microsoft.com/office/drawing/2014/main" xmlns="" val="1567955618"/>
                    </a:ext>
                  </a:extLst>
                </a:gridCol>
                <a:gridCol w="979849">
                  <a:extLst>
                    <a:ext uri="{9D8B030D-6E8A-4147-A177-3AD203B41FA5}">
                      <a16:colId xmlns:a16="http://schemas.microsoft.com/office/drawing/2014/main" xmlns="" val="1013976895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Producción de oro (kilogramos)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347233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Departamento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Producción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7594548"/>
                  </a:ext>
                </a:extLst>
              </a:tr>
              <a:tr h="10922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Caldas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        1.597,8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881700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Nariño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        2.374,7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900095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Cauca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        3.166,9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39758727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Bolívar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        4.124,7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3355353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Chocó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      24.435,0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6734392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Antioquia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      27.450,7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246241781"/>
                  </a:ext>
                </a:extLst>
              </a:tr>
            </a:tbl>
          </a:graphicData>
        </a:graphic>
      </p:graphicFrame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47648"/>
              </p:ext>
            </p:extLst>
          </p:nvPr>
        </p:nvGraphicFramePr>
        <p:xfrm>
          <a:off x="8092933" y="1592083"/>
          <a:ext cx="2278380" cy="1783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50010">
                  <a:extLst>
                    <a:ext uri="{9D8B030D-6E8A-4147-A177-3AD203B41FA5}">
                      <a16:colId xmlns:a16="http://schemas.microsoft.com/office/drawing/2014/main" xmlns="" val="1144427691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xmlns="" val="1530094727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Producción de carbón (toneladas)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29764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Departamento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Producción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7721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 Cundinamarca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1.700.301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7536422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Norte de Santander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2.367.224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043086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 Boyacá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2.624.244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0656624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 La Guajira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35.092.698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15492618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 Cesar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38.127.537 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xmlns="" val="471240159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5083079" y="1101343"/>
            <a:ext cx="5605780" cy="36933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i="1" dirty="0"/>
              <a:t>Relevancia de la minería de oro y carbón en Colombia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3078" y="3450851"/>
            <a:ext cx="5668373" cy="154213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3078" y="5068677"/>
            <a:ext cx="5668373" cy="1719654"/>
          </a:xfrm>
          <a:prstGeom prst="rect">
            <a:avLst/>
          </a:prstGeom>
        </p:spPr>
      </p:pic>
      <p:sp>
        <p:nvSpPr>
          <p:cNvPr id="14" name="Título 3"/>
          <p:cNvSpPr txBox="1">
            <a:spLocks/>
          </p:cNvSpPr>
          <p:nvPr/>
        </p:nvSpPr>
        <p:spPr>
          <a:xfrm>
            <a:off x="2769691" y="78038"/>
            <a:ext cx="9422309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SECTOR MINERO: PRIORIZACIÓN DE MINERALES</a:t>
            </a:r>
            <a:endParaRPr lang="es-ES" sz="3800" b="1" dirty="0">
              <a:solidFill>
                <a:schemeClr val="accent2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35430" y="3270267"/>
            <a:ext cx="405468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200" b="1" dirty="0" smtClean="0"/>
              <a:t>Criterios de priorización</a:t>
            </a:r>
          </a:p>
          <a:p>
            <a:endParaRPr lang="es-CO" dirty="0"/>
          </a:p>
          <a:p>
            <a:pPr marL="285750" indent="-285750">
              <a:buFontTx/>
              <a:buChar char="-"/>
            </a:pPr>
            <a:r>
              <a:rPr lang="es-CO" dirty="0" smtClean="0"/>
              <a:t>Distribución espacial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Importancia económica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Relación con el recurso hídrico</a:t>
            </a:r>
          </a:p>
          <a:p>
            <a:pPr marL="285750" indent="-285750">
              <a:buFontTx/>
              <a:buChar char="-"/>
            </a:pPr>
            <a:r>
              <a:rPr lang="es-CO" dirty="0" smtClean="0"/>
              <a:t>Temas reputacionales</a:t>
            </a:r>
          </a:p>
          <a:p>
            <a:pPr marL="285750" indent="-285750">
              <a:buFontTx/>
              <a:buChar char="-"/>
            </a:pPr>
            <a:r>
              <a:rPr lang="es-CO" b="1" i="1" dirty="0" smtClean="0"/>
              <a:t>Disponibilidad de información</a:t>
            </a:r>
            <a:endParaRPr lang="es-CO" b="1" i="1" dirty="0"/>
          </a:p>
        </p:txBody>
      </p:sp>
    </p:spTree>
    <p:extLst>
      <p:ext uri="{BB962C8B-B14F-4D97-AF65-F5344CB8AC3E}">
        <p14:creationId xmlns:p14="http://schemas.microsoft.com/office/powerpoint/2010/main" val="145033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525680"/>
              </p:ext>
            </p:extLst>
          </p:nvPr>
        </p:nvGraphicFramePr>
        <p:xfrm>
          <a:off x="229928" y="1693106"/>
          <a:ext cx="4842387" cy="2773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44494">
                  <a:extLst>
                    <a:ext uri="{9D8B030D-6E8A-4147-A177-3AD203B41FA5}">
                      <a16:colId xmlns:a16="http://schemas.microsoft.com/office/drawing/2014/main" xmlns="" val="365569992"/>
                    </a:ext>
                  </a:extLst>
                </a:gridCol>
                <a:gridCol w="1243525">
                  <a:extLst>
                    <a:ext uri="{9D8B030D-6E8A-4147-A177-3AD203B41FA5}">
                      <a16:colId xmlns:a16="http://schemas.microsoft.com/office/drawing/2014/main" xmlns="" val="1377175474"/>
                    </a:ext>
                  </a:extLst>
                </a:gridCol>
                <a:gridCol w="1243525">
                  <a:extLst>
                    <a:ext uri="{9D8B030D-6E8A-4147-A177-3AD203B41FA5}">
                      <a16:colId xmlns:a16="http://schemas.microsoft.com/office/drawing/2014/main" xmlns="" val="1796944283"/>
                    </a:ext>
                  </a:extLst>
                </a:gridCol>
                <a:gridCol w="1110843">
                  <a:extLst>
                    <a:ext uri="{9D8B030D-6E8A-4147-A177-3AD203B41FA5}">
                      <a16:colId xmlns:a16="http://schemas.microsoft.com/office/drawing/2014/main" xmlns="" val="23525278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Departamento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Eficiencia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Departamento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Eficiencia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28165112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Antioquia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56,6%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6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Chocó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100,0%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9663931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28,9%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100,0%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360507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10,7%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100,0%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282093655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95,8%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100,0%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7242639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Bolívar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54,9%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100,0%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906929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54,7%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100,0%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3838487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71,4%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7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Caldas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52,7%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3084396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95,6%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40,3%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70770028"/>
                  </a:ext>
                </a:extLst>
              </a:tr>
              <a:tr h="0">
                <a:tc rowSpan="5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Cauca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83,3%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86,0%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768853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90,3%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59,9%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298259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33,9%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96,3%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2247358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47,0%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89,7%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9442858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60,2%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95118426"/>
                  </a:ext>
                </a:extLst>
              </a:tr>
            </a:tbl>
          </a:graphicData>
        </a:graphic>
      </p:graphicFrame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0744446"/>
              </p:ext>
            </p:extLst>
          </p:nvPr>
        </p:nvGraphicFramePr>
        <p:xfrm>
          <a:off x="219443" y="4101160"/>
          <a:ext cx="4824550" cy="6534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5871">
                  <a:extLst>
                    <a:ext uri="{9D8B030D-6E8A-4147-A177-3AD203B41FA5}">
                      <a16:colId xmlns:a16="http://schemas.microsoft.com/office/drawing/2014/main" xmlns="" val="3399569947"/>
                    </a:ext>
                  </a:extLst>
                </a:gridCol>
                <a:gridCol w="2208679">
                  <a:extLst>
                    <a:ext uri="{9D8B030D-6E8A-4147-A177-3AD203B41FA5}">
                      <a16:colId xmlns:a16="http://schemas.microsoft.com/office/drawing/2014/main" xmlns="" val="3810379006"/>
                    </a:ext>
                  </a:extLst>
                </a:gridCol>
              </a:tblGrid>
              <a:tr h="257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Departamento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Eficiencia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530428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Cundinamarca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86,1%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56008694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72,7%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0144002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829213" y="1211646"/>
            <a:ext cx="3605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i="1" dirty="0"/>
              <a:t>Eficiencia minería de oro y carbón</a:t>
            </a:r>
          </a:p>
        </p:txBody>
      </p:sp>
      <p:sp>
        <p:nvSpPr>
          <p:cNvPr id="19" name="Título 3"/>
          <p:cNvSpPr txBox="1">
            <a:spLocks/>
          </p:cNvSpPr>
          <p:nvPr/>
        </p:nvSpPr>
        <p:spPr>
          <a:xfrm>
            <a:off x="2769691" y="78038"/>
            <a:ext cx="9422309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EFICIENCIA EN EL USO DEL AGUA PARA LOS MINERALES PRIORIZADOS</a:t>
            </a:r>
            <a:endParaRPr lang="es-ES" sz="3800" b="1" dirty="0">
              <a:solidFill>
                <a:schemeClr val="accent2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7047245" y="2766142"/>
            <a:ext cx="38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/>
              <a:t>Oro: proceso de mayor uso de agua: </a:t>
            </a:r>
            <a:r>
              <a:rPr lang="es-CO" b="1" i="1" u="sng" dirty="0"/>
              <a:t>Clasificación 96%</a:t>
            </a:r>
          </a:p>
          <a:p>
            <a:pPr algn="just"/>
            <a:r>
              <a:rPr lang="es-CO" dirty="0"/>
              <a:t>Carbón: proceso de mayor uso de agua: </a:t>
            </a:r>
            <a:r>
              <a:rPr lang="es-CO" b="1" i="1" u="sng" dirty="0"/>
              <a:t>supresión del polvo 60% (cielo abierto)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159450" y="1640983"/>
            <a:ext cx="36050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/>
              <a:t>Caracterización del proceso </a:t>
            </a:r>
            <a:r>
              <a:rPr lang="es-CO" b="1" i="1" dirty="0" smtClean="0"/>
              <a:t>minero (UPME, 2015)</a:t>
            </a:r>
            <a:endParaRPr lang="es-CO" b="1" i="1" dirty="0"/>
          </a:p>
        </p:txBody>
      </p:sp>
      <p:sp>
        <p:nvSpPr>
          <p:cNvPr id="26" name="Flecha abajo 25"/>
          <p:cNvSpPr/>
          <p:nvPr/>
        </p:nvSpPr>
        <p:spPr>
          <a:xfrm>
            <a:off x="8808000" y="2377359"/>
            <a:ext cx="307910" cy="3887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384540" y="4708948"/>
            <a:ext cx="2247177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" dirty="0" smtClean="0"/>
              <a:t>UPME, 2015 y 2016</a:t>
            </a:r>
            <a:endParaRPr lang="es-CO" sz="1300" dirty="0"/>
          </a:p>
        </p:txBody>
      </p:sp>
      <p:sp>
        <p:nvSpPr>
          <p:cNvPr id="12" name="Rectángulo 11"/>
          <p:cNvSpPr/>
          <p:nvPr/>
        </p:nvSpPr>
        <p:spPr>
          <a:xfrm>
            <a:off x="384539" y="5212529"/>
            <a:ext cx="5797319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Mejorar el reporte y confiabilidad de la información del sector para determinar estándares de eficiencia por distrito minero e identificar con mayor certeza el impacto generado por esta actividad</a:t>
            </a:r>
            <a:endParaRPr lang="es-ES" dirty="0"/>
          </a:p>
        </p:txBody>
      </p:sp>
      <p:sp>
        <p:nvSpPr>
          <p:cNvPr id="4" name="Rectángulo 3"/>
          <p:cNvSpPr/>
          <p:nvPr/>
        </p:nvSpPr>
        <p:spPr>
          <a:xfrm>
            <a:off x="3966693" y="1893194"/>
            <a:ext cx="1094704" cy="11719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6179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512277" y="95642"/>
            <a:ext cx="10679723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400" b="1" dirty="0" smtClean="0">
                <a:solidFill>
                  <a:schemeClr val="accent2"/>
                </a:solidFill>
              </a:rPr>
              <a:t>FACTORES QUE INCIDEN EN LOS VERTIMIENTOS DE AGUAS RESIDUALES GENERADOS POR LOS MINERALES PRIORIZADOS</a:t>
            </a:r>
            <a:endParaRPr lang="es-ES" sz="3400" b="1" dirty="0">
              <a:solidFill>
                <a:schemeClr val="accent2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20951" y="1537762"/>
            <a:ext cx="5791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/>
              <a:t>Vertimientos con </a:t>
            </a:r>
            <a:r>
              <a:rPr lang="es-CO" dirty="0" smtClean="0"/>
              <a:t>contenidos </a:t>
            </a:r>
            <a:r>
              <a:rPr lang="es-CO" dirty="0"/>
              <a:t>de sólidos </a:t>
            </a:r>
            <a:r>
              <a:rPr lang="es-CO" dirty="0" smtClean="0"/>
              <a:t>suspendidos y  </a:t>
            </a:r>
            <a:r>
              <a:rPr lang="es-CO" dirty="0"/>
              <a:t>metales </a:t>
            </a:r>
            <a:r>
              <a:rPr lang="es-CO" dirty="0" smtClean="0"/>
              <a:t>pesados</a:t>
            </a:r>
            <a:r>
              <a:rPr lang="es-CO" dirty="0"/>
              <a:t>.</a:t>
            </a:r>
            <a:r>
              <a:rPr lang="es-CO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267" y="1393157"/>
            <a:ext cx="3436348" cy="2550414"/>
          </a:xfrm>
          <a:prstGeom prst="rect">
            <a:avLst/>
          </a:prstGeom>
        </p:spPr>
      </p:pic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12068"/>
              </p:ext>
            </p:extLst>
          </p:nvPr>
        </p:nvGraphicFramePr>
        <p:xfrm>
          <a:off x="320951" y="2871985"/>
          <a:ext cx="5791200" cy="3228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5199">
                  <a:extLst>
                    <a:ext uri="{9D8B030D-6E8A-4147-A177-3AD203B41FA5}">
                      <a16:colId xmlns:a16="http://schemas.microsoft.com/office/drawing/2014/main" xmlns="" val="1553731507"/>
                    </a:ext>
                  </a:extLst>
                </a:gridCol>
                <a:gridCol w="4316001">
                  <a:extLst>
                    <a:ext uri="{9D8B030D-6E8A-4147-A177-3AD203B41FA5}">
                      <a16:colId xmlns:a16="http://schemas.microsoft.com/office/drawing/2014/main" xmlns="" val="335820387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Ámbito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Factor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987217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Tecnológico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Uso de metales pesados (mercurio)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Remoción de suelos y material vegetal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Tipo de explotación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Tecnologías de explotación y beneficio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Sistemas de tratamiento de AR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Capacidad técnica de monitoreo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047758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Económico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Tasas retributivas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927340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>
                          <a:effectLst/>
                        </a:rPr>
                        <a:t>Político</a:t>
                      </a:r>
                      <a:endParaRPr lang="es-E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Normatividad vigente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8591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</a:rPr>
                        <a:t>Social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Capacitación 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</a:rPr>
                        <a:t>Prácticas culturales</a:t>
                      </a:r>
                      <a:endParaRPr lang="es-E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244873811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>
            <a:off x="6348265" y="4328050"/>
            <a:ext cx="4186656" cy="147732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Programas de acompañamiento permanente en la adopción de procesos de Producción Más Limpia y STAR. </a:t>
            </a:r>
            <a:r>
              <a:rPr lang="es-CO" b="1" i="1" dirty="0" smtClean="0"/>
              <a:t>Los vertimientos son el principal aspecto a abordar en el sector minero</a:t>
            </a:r>
            <a:endParaRPr lang="es-ES" b="1" i="1" dirty="0"/>
          </a:p>
        </p:txBody>
      </p:sp>
    </p:spTree>
    <p:extLst>
      <p:ext uri="{BB962C8B-B14F-4D97-AF65-F5344CB8AC3E}">
        <p14:creationId xmlns:p14="http://schemas.microsoft.com/office/powerpoint/2010/main" val="389621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573932" y="78038"/>
            <a:ext cx="11618069" cy="9130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FACTORES QUE INFLUYEN EN LA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EFICIENCIA DE LAS PLANTAS DE TRATAMIENTO DE AGUA RESIDUAL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293775"/>
              </p:ext>
            </p:extLst>
          </p:nvPr>
        </p:nvGraphicFramePr>
        <p:xfrm>
          <a:off x="214921" y="1676544"/>
          <a:ext cx="5681353" cy="24958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218">
                  <a:extLst>
                    <a:ext uri="{9D8B030D-6E8A-4147-A177-3AD203B41FA5}">
                      <a16:colId xmlns="" xmlns:a16="http://schemas.microsoft.com/office/drawing/2014/main" val="440440651"/>
                    </a:ext>
                  </a:extLst>
                </a:gridCol>
                <a:gridCol w="4234135">
                  <a:extLst>
                    <a:ext uri="{9D8B030D-6E8A-4147-A177-3AD203B41FA5}">
                      <a16:colId xmlns="" xmlns:a16="http://schemas.microsoft.com/office/drawing/2014/main" val="1441436864"/>
                    </a:ext>
                  </a:extLst>
                </a:gridCol>
              </a:tblGrid>
              <a:tr h="24774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Ámbito</a:t>
                      </a:r>
                      <a:endParaRPr lang="es-E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Factor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99041833"/>
                  </a:ext>
                </a:extLst>
              </a:tr>
              <a:tr h="1543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Tecnológico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Desconocimiento en el proceso de arranque de las PTAR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Capacitación de los operarios de las plantas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Procesos de tratamiento poco eficientes para el tipo de agua a tratar</a:t>
                      </a:r>
                    </a:p>
                    <a:p>
                      <a:pPr marL="285750" lvl="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baseline="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Sistemas de tratamiento obsoletos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55970321"/>
                  </a:ext>
                </a:extLst>
              </a:tr>
              <a:tr h="247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Económico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kern="1200" baseline="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Capacidad económica y operativa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28670329"/>
                  </a:ext>
                </a:extLst>
              </a:tr>
              <a:tr h="2477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Político</a:t>
                      </a:r>
                      <a:endParaRPr lang="es-E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85750" lvl="0" indent="-28575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" sz="1400" dirty="0">
                          <a:effectLst/>
                        </a:rPr>
                        <a:t>Normatividad vigente. </a:t>
                      </a:r>
                      <a:r>
                        <a:rPr lang="es-ES" sz="1400" dirty="0">
                          <a:solidFill>
                            <a:schemeClr val="tx1"/>
                          </a:solidFill>
                          <a:effectLst/>
                        </a:rPr>
                        <a:t>Por ejemplo: </a:t>
                      </a:r>
                      <a:r>
                        <a:rPr lang="es-ES" sz="1400" kern="1200" baseline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Decreto 2667/2012, Resolución 631/2015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33877731"/>
                  </a:ext>
                </a:extLst>
              </a:tr>
            </a:tbl>
          </a:graphicData>
        </a:graphic>
      </p:graphicFrame>
      <p:grpSp>
        <p:nvGrpSpPr>
          <p:cNvPr id="9" name="Grupo 8"/>
          <p:cNvGrpSpPr/>
          <p:nvPr/>
        </p:nvGrpSpPr>
        <p:grpSpPr>
          <a:xfrm>
            <a:off x="6418217" y="1105989"/>
            <a:ext cx="5346154" cy="4380169"/>
            <a:chOff x="7315201" y="1804132"/>
            <a:chExt cx="4449170" cy="3682025"/>
          </a:xfrm>
        </p:grpSpPr>
        <p:grpSp>
          <p:nvGrpSpPr>
            <p:cNvPr id="8" name="Grupo 7"/>
            <p:cNvGrpSpPr/>
            <p:nvPr/>
          </p:nvGrpSpPr>
          <p:grpSpPr>
            <a:xfrm>
              <a:off x="7315201" y="3780642"/>
              <a:ext cx="4449170" cy="1705515"/>
              <a:chOff x="7315201" y="3780642"/>
              <a:chExt cx="4449170" cy="1705515"/>
            </a:xfrm>
          </p:grpSpPr>
          <p:pic>
            <p:nvPicPr>
              <p:cNvPr id="2" name="Imagen 1"/>
              <p:cNvPicPr>
                <a:picLocks noChangeAspect="1"/>
              </p:cNvPicPr>
              <p:nvPr/>
            </p:nvPicPr>
            <p:blipFill rotWithShape="1">
              <a:blip r:embed="rId2"/>
              <a:srcRect t="56211"/>
              <a:stretch/>
            </p:blipFill>
            <p:spPr>
              <a:xfrm>
                <a:off x="7315201" y="3780642"/>
                <a:ext cx="4449170" cy="1700680"/>
              </a:xfrm>
              <a:prstGeom prst="rect">
                <a:avLst/>
              </a:prstGeom>
            </p:spPr>
          </p:pic>
          <p:pic>
            <p:nvPicPr>
              <p:cNvPr id="3" name="Imagen 2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539786" y="3780642"/>
                <a:ext cx="2224585" cy="1705515"/>
              </a:xfrm>
              <a:prstGeom prst="rect">
                <a:avLst/>
              </a:prstGeom>
            </p:spPr>
          </p:pic>
        </p:grpSp>
        <p:pic>
          <p:nvPicPr>
            <p:cNvPr id="5" name="Imagen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39623" y="1804132"/>
              <a:ext cx="2600325" cy="1971675"/>
            </a:xfrm>
            <a:prstGeom prst="rect">
              <a:avLst/>
            </a:prstGeom>
          </p:spPr>
        </p:pic>
      </p:grpSp>
      <p:sp>
        <p:nvSpPr>
          <p:cNvPr id="7" name="CuadroTexto 6"/>
          <p:cNvSpPr txBox="1"/>
          <p:nvPr/>
        </p:nvSpPr>
        <p:spPr>
          <a:xfrm>
            <a:off x="6418217" y="5487781"/>
            <a:ext cx="486151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Sistemas de tratamiento de agua residual.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Fotos: Equipo técnico CTA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176011" y="4564451"/>
            <a:ext cx="5757563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Promover la implementación de STAR de última generación acordes a los criterios de calidad definidos en la Resolución 631 de 2015 que representen altas eficiencias en la remoción de contaminantes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9616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3"/>
          <p:cNvSpPr txBox="1">
            <a:spLocks/>
          </p:cNvSpPr>
          <p:nvPr/>
        </p:nvSpPr>
        <p:spPr>
          <a:xfrm>
            <a:off x="352260" y="50326"/>
            <a:ext cx="11618069" cy="91303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CONTEXTO GENERAL DEL REÚSO DE AGUA A NIVEL 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INTERNACIONAL Y EN COLOMBIA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0858" y="826087"/>
            <a:ext cx="38230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/>
              <a:t>Referentes internacionales UNESCO, AIDIS, EPA</a:t>
            </a:r>
          </a:p>
        </p:txBody>
      </p:sp>
      <p:sp>
        <p:nvSpPr>
          <p:cNvPr id="13" name="Flecha abajo 12"/>
          <p:cNvSpPr/>
          <p:nvPr/>
        </p:nvSpPr>
        <p:spPr>
          <a:xfrm>
            <a:off x="2495371" y="1549863"/>
            <a:ext cx="54864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4" name="Imagen 13" descr="E:\DNP\OLIMPO\2_INFO_PRIMARIA\2.4_SECTORIAL\2.4.1_AGROPECUARIO\FIGURAS\AR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6" y="2280453"/>
            <a:ext cx="4928870" cy="26987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0238078"/>
              </p:ext>
            </p:extLst>
          </p:nvPr>
        </p:nvGraphicFramePr>
        <p:xfrm>
          <a:off x="5565688" y="2102941"/>
          <a:ext cx="5882005" cy="3368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0685"/>
                <a:gridCol w="2941320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Agua de reúso para uso agrícola: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>
                          <a:effectLst/>
                        </a:rPr>
                        <a:t>Agua de reúso para uso Industrial:</a:t>
                      </a:r>
                      <a:endParaRPr lang="es-CO" sz="130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2941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Pastos y forrajes para consumo animal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Cultivos no alimenticios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Cultivos de Fibras y derivados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Cultivos obtención de biocombustibles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Cultivos Forestales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Cultivos alimenticios de uso no directo para humanos y animales, sometidos a procesos físicos o químicos, con cumplimiento de la norma sanitaria y agrícola competente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Áreas verdes, ornato y mantenimiento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Jardines en áreas no domiciliarias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Intercambio de calor en torres de enfriamiento y calderas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Descarga de aparatos sanitarios 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Limpieza mecánica de vías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Riego de vías para el control de material particulado</a:t>
                      </a:r>
                    </a:p>
                    <a:p>
                      <a:pPr marL="342900" lvl="0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CO" sz="1300" dirty="0">
                          <a:effectLst/>
                        </a:rPr>
                        <a:t>Sistemas de redes </a:t>
                      </a:r>
                      <a:r>
                        <a:rPr lang="es-CO" sz="1300" dirty="0" err="1">
                          <a:effectLst/>
                        </a:rPr>
                        <a:t>contraincendio</a:t>
                      </a:r>
                      <a:r>
                        <a:rPr lang="es-CO" sz="1300" dirty="0">
                          <a:effectLst/>
                        </a:rPr>
                        <a:t>.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 </a:t>
                      </a:r>
                      <a:endParaRPr lang="es-CO" sz="1300" dirty="0"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" name="CuadroTexto 14"/>
          <p:cNvSpPr txBox="1"/>
          <p:nvPr/>
        </p:nvSpPr>
        <p:spPr>
          <a:xfrm>
            <a:off x="6620494" y="1061549"/>
            <a:ext cx="3823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i="1" dirty="0" smtClean="0"/>
              <a:t>Resolución 1207 de 2014</a:t>
            </a:r>
            <a:endParaRPr lang="es-CO" b="1" i="1" dirty="0"/>
          </a:p>
        </p:txBody>
      </p:sp>
      <p:sp>
        <p:nvSpPr>
          <p:cNvPr id="16" name="Flecha abajo 15"/>
          <p:cNvSpPr/>
          <p:nvPr/>
        </p:nvSpPr>
        <p:spPr>
          <a:xfrm>
            <a:off x="8257705" y="1494946"/>
            <a:ext cx="54864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9" name="Rectángulo 8"/>
          <p:cNvSpPr/>
          <p:nvPr/>
        </p:nvSpPr>
        <p:spPr>
          <a:xfrm>
            <a:off x="305256" y="5624653"/>
            <a:ext cx="7164946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La Resolución no permite el reúso de agua en el sector doméstico y pecuario, no se proponen incentivos y dificulta el proceso de reúso al definir que el usuario receptor es el encargado de su tratamiento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3563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65226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377872" y="1229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" name="CuadroTexto 1"/>
          <p:cNvSpPr txBox="1"/>
          <p:nvPr/>
        </p:nvSpPr>
        <p:spPr>
          <a:xfrm>
            <a:off x="537320" y="1353770"/>
            <a:ext cx="3725681" cy="646331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Relación de la oferta y la demanda hídrica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4986436" y="1476390"/>
            <a:ext cx="1506583" cy="369332"/>
          </a:xfrm>
          <a:prstGeom prst="rect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O" b="1" dirty="0"/>
              <a:t>Vertimientos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527667" y="1374486"/>
            <a:ext cx="44789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/>
              <a:t>SZH en categoría Muy Alto y Crítico para los indicadores IUA, IARC y IACAL</a:t>
            </a:r>
          </a:p>
        </p:txBody>
      </p:sp>
      <p:sp>
        <p:nvSpPr>
          <p:cNvPr id="28" name="Título 3"/>
          <p:cNvSpPr txBox="1">
            <a:spLocks/>
          </p:cNvSpPr>
          <p:nvPr/>
        </p:nvSpPr>
        <p:spPr>
          <a:xfrm>
            <a:off x="1676400" y="24277"/>
            <a:ext cx="10515600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>
                <a:solidFill>
                  <a:schemeClr val="accent2"/>
                </a:solidFill>
              </a:rPr>
              <a:t>INDICADORES </a:t>
            </a:r>
            <a:r>
              <a:rPr lang="es-ES" sz="3800" b="1" dirty="0" smtClean="0">
                <a:solidFill>
                  <a:schemeClr val="accent2"/>
                </a:solidFill>
              </a:rPr>
              <a:t>HIDRICOS Y SU RELACIÓN CON LAS ACTIVIDADES ECONÓMICAS </a:t>
            </a:r>
            <a:endParaRPr lang="es-ES" sz="3800" b="1" dirty="0">
              <a:solidFill>
                <a:schemeClr val="accent2"/>
              </a:solidFill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6194078"/>
              </p:ext>
            </p:extLst>
          </p:nvPr>
        </p:nvGraphicFramePr>
        <p:xfrm>
          <a:off x="6934200" y="2209430"/>
          <a:ext cx="4955926" cy="32463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16420"/>
                <a:gridCol w="1044240"/>
                <a:gridCol w="731755"/>
                <a:gridCol w="738243"/>
                <a:gridCol w="725268"/>
              </a:tblGrid>
              <a:tr h="142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Subzona Hidrográfica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Ciudad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Agrícola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Industrial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300" dirty="0">
                          <a:effectLst/>
                        </a:rPr>
                        <a:t>Minero</a:t>
                      </a:r>
                      <a:endParaRPr lang="es-CO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Arroyos directos al Caribe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Cartagena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X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 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768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Canal del Dique margen derecho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Río Bogotá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Bogotá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X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X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X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Ríos </a:t>
                      </a:r>
                      <a:r>
                        <a:rPr lang="es-CO" sz="1400" dirty="0" err="1">
                          <a:effectLst/>
                        </a:rPr>
                        <a:t>Lilí</a:t>
                      </a:r>
                      <a:r>
                        <a:rPr lang="es-CO" sz="1400" dirty="0">
                          <a:effectLst/>
                        </a:rPr>
                        <a:t>, Meléndez y </a:t>
                      </a:r>
                      <a:r>
                        <a:rPr lang="es-CO" sz="1400" dirty="0" err="1">
                          <a:effectLst/>
                        </a:rPr>
                        <a:t>Cañaveralejo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Cali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X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X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effectLst/>
                        </a:rPr>
                        <a:t>X</a:t>
                      </a:r>
                      <a:endParaRPr lang="es-C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3378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Directos al Bajo Magdalena entre Calamar y desembocadura al mar Caribe (mi)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Barranquilla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X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X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 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effectLst/>
                        </a:rPr>
                        <a:t>Ciénaga </a:t>
                      </a:r>
                      <a:r>
                        <a:rPr lang="es-CO" sz="1400" dirty="0" err="1">
                          <a:effectLst/>
                        </a:rPr>
                        <a:t>Mayorquín</a:t>
                      </a:r>
                      <a:endParaRPr lang="es-C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9525" marB="0"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4810"/>
            <a:ext cx="6933939" cy="308957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1921" y="5573476"/>
            <a:ext cx="6096000" cy="92333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Se </a:t>
            </a:r>
            <a:r>
              <a:rPr lang="es-CO" smtClean="0"/>
              <a:t>presentan restricciones </a:t>
            </a:r>
            <a:r>
              <a:rPr lang="es-CO" dirty="0" smtClean="0"/>
              <a:t>hídricas para el desarrollo de actividades agrícola, industrial y minera, en SZH donde están ciudades como Bogotá, Cali, Barranquilla y Cartagena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509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" grpId="0" animBg="1"/>
      <p:bldP spid="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11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5976" t="12252" r="69968" b="77232"/>
          <a:stretch/>
        </p:blipFill>
        <p:spPr>
          <a:xfrm>
            <a:off x="6868966" y="1962970"/>
            <a:ext cx="3721610" cy="156544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514" y="348161"/>
            <a:ext cx="4536514" cy="13604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589" y="3608437"/>
            <a:ext cx="1956364" cy="252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5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ágono 5"/>
          <p:cNvSpPr/>
          <p:nvPr/>
        </p:nvSpPr>
        <p:spPr>
          <a:xfrm>
            <a:off x="1229847" y="1785763"/>
            <a:ext cx="8897814" cy="7108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>
                <a:solidFill>
                  <a:schemeClr val="tx1"/>
                </a:solidFill>
              </a:rPr>
              <a:t>1. OBJETIVOS DEL ESTUDIO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3463" y="0"/>
            <a:ext cx="10515600" cy="1325563"/>
          </a:xfrm>
        </p:spPr>
        <p:txBody>
          <a:bodyPr/>
          <a:lstStyle/>
          <a:p>
            <a:pPr algn="r"/>
            <a:r>
              <a:rPr lang="es-ES" b="1" dirty="0">
                <a:solidFill>
                  <a:schemeClr val="accent2"/>
                </a:solidFill>
              </a:rPr>
              <a:t>CONTENIDO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7" name="Pentágono 6"/>
          <p:cNvSpPr/>
          <p:nvPr/>
        </p:nvSpPr>
        <p:spPr>
          <a:xfrm>
            <a:off x="1240494" y="2769646"/>
            <a:ext cx="8876520" cy="710820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>
                <a:solidFill>
                  <a:schemeClr val="tx1"/>
                </a:solidFill>
              </a:rPr>
              <a:t>2. ALCANCES DEL ESTUDIO</a:t>
            </a:r>
          </a:p>
        </p:txBody>
      </p:sp>
      <p:sp>
        <p:nvSpPr>
          <p:cNvPr id="9" name="Pentágono 8"/>
          <p:cNvSpPr/>
          <p:nvPr/>
        </p:nvSpPr>
        <p:spPr>
          <a:xfrm>
            <a:off x="1229847" y="3917652"/>
            <a:ext cx="8876520" cy="710820"/>
          </a:xfrm>
          <a:prstGeom prst="homePlat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CO" b="1" dirty="0" smtClean="0">
                <a:solidFill>
                  <a:schemeClr val="tx1"/>
                </a:solidFill>
              </a:rPr>
              <a:t>3. </a:t>
            </a:r>
            <a:r>
              <a:rPr lang="es-CO" b="1" dirty="0">
                <a:solidFill>
                  <a:schemeClr val="tx1"/>
                </a:solidFill>
              </a:rPr>
              <a:t>RESULTADOS DEL </a:t>
            </a:r>
            <a:r>
              <a:rPr lang="es-CO" b="1" dirty="0" smtClean="0">
                <a:solidFill>
                  <a:schemeClr val="tx1"/>
                </a:solidFill>
              </a:rPr>
              <a:t>DIAGNÓSTICO</a:t>
            </a:r>
            <a:endParaRPr lang="es-CO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1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4"/>
          <p:cNvSpPr/>
          <p:nvPr/>
        </p:nvSpPr>
        <p:spPr>
          <a:xfrm>
            <a:off x="578855" y="3153509"/>
            <a:ext cx="11495914" cy="327073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Rectángulo redondeado 3"/>
          <p:cNvSpPr/>
          <p:nvPr/>
        </p:nvSpPr>
        <p:spPr>
          <a:xfrm>
            <a:off x="578855" y="1307763"/>
            <a:ext cx="11495914" cy="17050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9985" y="0"/>
            <a:ext cx="10515600" cy="1325563"/>
          </a:xfrm>
        </p:spPr>
        <p:txBody>
          <a:bodyPr/>
          <a:lstStyle/>
          <a:p>
            <a:pPr algn="r"/>
            <a:r>
              <a:rPr lang="es-ES" b="1" dirty="0" smtClean="0">
                <a:solidFill>
                  <a:schemeClr val="accent2"/>
                </a:solidFill>
              </a:rPr>
              <a:t>OBJETIVOS </a:t>
            </a:r>
            <a:r>
              <a:rPr lang="es-ES" b="1" dirty="0">
                <a:solidFill>
                  <a:schemeClr val="accent2"/>
                </a:solidFill>
              </a:rPr>
              <a:t>DEL ESTUDIO</a:t>
            </a:r>
            <a:endParaRPr lang="es-CO" b="1" dirty="0">
              <a:solidFill>
                <a:schemeClr val="accent2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78855" y="1307763"/>
            <a:ext cx="11316730" cy="5550237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buNone/>
            </a:pPr>
            <a:r>
              <a:rPr lang="es-ES" sz="2000" b="1" dirty="0"/>
              <a:t>OBJETIVO GENERAL:</a:t>
            </a:r>
          </a:p>
          <a:p>
            <a:pPr marL="0" indent="0" algn="just">
              <a:buNone/>
            </a:pPr>
            <a:r>
              <a:rPr lang="es-CO" sz="2000" dirty="0"/>
              <a:t>Identificar y proponer lineamientos y recomendaciones para mejorar la productividad del agua y la eficiencia en el tratamiento de aguas residuales y en el reúso del agua en Colombia, a partir de la consolidación de un diagnóstico en la materia, para ser considerado en la formulación de la política de Crecimiento Verde de largo plazo.</a:t>
            </a:r>
            <a:endParaRPr lang="es-ES" sz="2000" dirty="0"/>
          </a:p>
          <a:p>
            <a:pPr marL="0" algn="just"/>
            <a:endParaRPr lang="es-ES" sz="2000" dirty="0"/>
          </a:p>
          <a:p>
            <a:pPr marL="0" indent="0" algn="just">
              <a:buNone/>
            </a:pPr>
            <a:r>
              <a:rPr lang="es-ES" sz="2000" b="1" dirty="0"/>
              <a:t>OBJETIVOS ESPECÍFICOS:</a:t>
            </a:r>
          </a:p>
          <a:p>
            <a:pPr algn="just"/>
            <a:r>
              <a:rPr lang="es-ES" sz="2000" dirty="0"/>
              <a:t>Identificar las causas y los factores determinantes que inciden en la productividad del uso del agua y las</a:t>
            </a:r>
            <a:br>
              <a:rPr lang="es-ES" sz="2000" dirty="0"/>
            </a:br>
            <a:r>
              <a:rPr lang="es-ES" sz="2000" dirty="0"/>
              <a:t>medidas de política para mejorarla al 2030 .</a:t>
            </a:r>
          </a:p>
          <a:p>
            <a:pPr algn="just"/>
            <a:r>
              <a:rPr lang="es-ES" sz="2000" dirty="0"/>
              <a:t>Identificar las causas y los factores determinantes que inciden en la eficiencia y cobertura del tratamiento</a:t>
            </a:r>
            <a:br>
              <a:rPr lang="es-ES" sz="2000" dirty="0"/>
            </a:br>
            <a:r>
              <a:rPr lang="es-ES" sz="2000" dirty="0"/>
              <a:t>de aguas residuales y las medidas de política para mejorarlas al 2030.</a:t>
            </a:r>
          </a:p>
          <a:p>
            <a:pPr algn="just"/>
            <a:r>
              <a:rPr lang="es-ES" sz="2000" dirty="0"/>
              <a:t>Identificar el potencial, los factores determinantes y las regiones estratégicas para el reúso del agua y las</a:t>
            </a:r>
            <a:br>
              <a:rPr lang="es-ES" sz="2000" dirty="0"/>
            </a:br>
            <a:r>
              <a:rPr lang="es-ES" sz="2000" dirty="0"/>
              <a:t>medidas de política para su implementación al 2030.</a:t>
            </a:r>
          </a:p>
          <a:p>
            <a:r>
              <a:rPr lang="es-ES" sz="2000" dirty="0"/>
              <a:t>Definir acciones y recomendaciones a nivel sectorial y regional mediante una hoja de ruta para cada sector.</a:t>
            </a:r>
          </a:p>
          <a:p>
            <a:pPr marL="0" algn="just"/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208758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29502" t="25329" r="26667" b="17599"/>
          <a:stretch/>
        </p:blipFill>
        <p:spPr>
          <a:xfrm>
            <a:off x="1552072" y="1106904"/>
            <a:ext cx="8169443" cy="5707539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1552072" y="0"/>
            <a:ext cx="10515600" cy="1325563"/>
          </a:xfrm>
        </p:spPr>
        <p:txBody>
          <a:bodyPr/>
          <a:lstStyle/>
          <a:p>
            <a:pPr algn="r"/>
            <a:r>
              <a:rPr lang="es-ES" b="1" dirty="0" smtClean="0">
                <a:solidFill>
                  <a:schemeClr val="accent2"/>
                </a:solidFill>
              </a:rPr>
              <a:t>ALCANCES</a:t>
            </a:r>
            <a:endParaRPr lang="es-ES" b="1" dirty="0">
              <a:solidFill>
                <a:schemeClr val="accent2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4243754" y="1629508"/>
            <a:ext cx="2895600" cy="5184935"/>
          </a:xfrm>
          <a:prstGeom prst="roundRect">
            <a:avLst/>
          </a:prstGeom>
          <a:noFill/>
          <a:ln w="698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663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91308" y="2446948"/>
            <a:ext cx="10515600" cy="2903129"/>
          </a:xfrm>
          <a:noFill/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O" sz="6000" b="1" dirty="0" smtClean="0">
                <a:solidFill>
                  <a:schemeClr val="bg1"/>
                </a:solidFill>
              </a:rPr>
              <a:t>RESULTADOS </a:t>
            </a:r>
            <a:r>
              <a:rPr lang="es-CO" sz="6000" b="1" dirty="0">
                <a:solidFill>
                  <a:schemeClr val="bg1"/>
                </a:solidFill>
              </a:rPr>
              <a:t>DEL </a:t>
            </a:r>
            <a:r>
              <a:rPr lang="es-CO" sz="6000" b="1" dirty="0" smtClean="0">
                <a:solidFill>
                  <a:schemeClr val="bg1"/>
                </a:solidFill>
              </a:rPr>
              <a:t>DIAGNÓSTICO </a:t>
            </a:r>
            <a:endParaRPr lang="es-CO" sz="6000" strike="sngStrik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84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 txBox="1">
            <a:spLocks/>
          </p:cNvSpPr>
          <p:nvPr/>
        </p:nvSpPr>
        <p:spPr>
          <a:xfrm>
            <a:off x="1676400" y="-43963"/>
            <a:ext cx="10515600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PRODUCTIVIDAD </a:t>
            </a:r>
            <a:r>
              <a:rPr lang="es-ES" sz="3800" b="1" dirty="0">
                <a:solidFill>
                  <a:schemeClr val="accent2"/>
                </a:solidFill>
              </a:rPr>
              <a:t>DEL AGUA EN COLOMBIA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1653626"/>
            <a:ext cx="5539701" cy="3149883"/>
          </a:xfrm>
          <a:prstGeom prst="rect">
            <a:avLst/>
          </a:prstGeom>
        </p:spPr>
      </p:pic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341747"/>
              </p:ext>
            </p:extLst>
          </p:nvPr>
        </p:nvGraphicFramePr>
        <p:xfrm>
          <a:off x="5778946" y="1722189"/>
          <a:ext cx="6322528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190">
                  <a:extLst>
                    <a:ext uri="{9D8B030D-6E8A-4147-A177-3AD203B41FA5}">
                      <a16:colId xmlns:a16="http://schemas.microsoft.com/office/drawing/2014/main" xmlns="" val="1454387150"/>
                    </a:ext>
                  </a:extLst>
                </a:gridCol>
                <a:gridCol w="1047010">
                  <a:extLst>
                    <a:ext uri="{9D8B030D-6E8A-4147-A177-3AD203B41FA5}">
                      <a16:colId xmlns:a16="http://schemas.microsoft.com/office/drawing/2014/main" xmlns="" val="1509398938"/>
                    </a:ext>
                  </a:extLst>
                </a:gridCol>
                <a:gridCol w="1040688">
                  <a:extLst>
                    <a:ext uri="{9D8B030D-6E8A-4147-A177-3AD203B41FA5}">
                      <a16:colId xmlns:a16="http://schemas.microsoft.com/office/drawing/2014/main" xmlns="" val="2688605211"/>
                    </a:ext>
                  </a:extLst>
                </a:gridCol>
                <a:gridCol w="936998">
                  <a:extLst>
                    <a:ext uri="{9D8B030D-6E8A-4147-A177-3AD203B41FA5}">
                      <a16:colId xmlns:a16="http://schemas.microsoft.com/office/drawing/2014/main" xmlns="" val="1182383229"/>
                    </a:ext>
                  </a:extLst>
                </a:gridCol>
                <a:gridCol w="942057">
                  <a:extLst>
                    <a:ext uri="{9D8B030D-6E8A-4147-A177-3AD203B41FA5}">
                      <a16:colId xmlns:a16="http://schemas.microsoft.com/office/drawing/2014/main" xmlns="" val="1795001629"/>
                    </a:ext>
                  </a:extLst>
                </a:gridCol>
                <a:gridCol w="942057">
                  <a:extLst>
                    <a:ext uri="{9D8B030D-6E8A-4147-A177-3AD203B41FA5}">
                      <a16:colId xmlns:a16="http://schemas.microsoft.com/office/drawing/2014/main" xmlns="" val="2963612382"/>
                    </a:ext>
                  </a:extLst>
                </a:gridCol>
                <a:gridCol w="939528">
                  <a:extLst>
                    <a:ext uri="{9D8B030D-6E8A-4147-A177-3AD203B41FA5}">
                      <a16:colId xmlns:a16="http://schemas.microsoft.com/office/drawing/2014/main" xmlns="" val="2373992826"/>
                    </a:ext>
                  </a:extLst>
                </a:gridCol>
              </a:tblGrid>
              <a:tr h="855488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Año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Extracción (Millones de m</a:t>
                      </a:r>
                      <a:r>
                        <a:rPr lang="es-CO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Agua recibida de otras unidades económicas (Millones de m</a:t>
                      </a:r>
                      <a:r>
                        <a:rPr lang="es-CO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Agua suministrada a otras unidades económicas (Millones de m</a:t>
                      </a:r>
                      <a:r>
                        <a:rPr lang="es-CO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Retornos del agua de las unidades económicas al medio ambiente (Millones de m</a:t>
                      </a:r>
                      <a:r>
                        <a:rPr lang="es-CO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Valor agregado (Miles de millones de pesos a precios constantes)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Productividad Hídrica (VA/m</a:t>
                      </a:r>
                      <a:r>
                        <a:rPr lang="es-CO" sz="1200" baseline="300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es-CO" sz="12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s-CO" sz="12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3300748960"/>
                  </a:ext>
                </a:extLst>
              </a:tr>
              <a:tr h="196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2007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23.355,2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2.742,5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3.680,7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19.255,5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97.952,0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30.983,1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063624009"/>
                  </a:ext>
                </a:extLst>
              </a:tr>
              <a:tr h="196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2008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24.286,2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2.710,9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3.657,4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20.202,8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98.259,0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31.324,0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135372415"/>
                  </a:ext>
                </a:extLst>
              </a:tr>
              <a:tr h="196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2009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24.751,1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2.685,2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3.429,1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20.842,9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96.061,0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30.357,9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4021069099"/>
                  </a:ext>
                </a:extLst>
              </a:tr>
              <a:tr h="196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2010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24.338,1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2.444,0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3.333,4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20.692,4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97.680,0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35.438,9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482636193"/>
                  </a:ext>
                </a:extLst>
              </a:tr>
              <a:tr h="196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2011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25.659,9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2.456,6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3.017,0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22.163,0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101.302,0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34.497,9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360112373"/>
                  </a:ext>
                </a:extLst>
              </a:tr>
              <a:tr h="196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2012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25.480,7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2.448,9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2.977,4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22.047,8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102.434,0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35.268,5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725157374"/>
                  </a:ext>
                </a:extLst>
              </a:tr>
              <a:tr h="196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2013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24.854,7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2.321,9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2.930,2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21.482,4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105.340,0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38.110,6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170112117"/>
                  </a:ext>
                </a:extLst>
              </a:tr>
              <a:tr h="19685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25.590,3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2.333,8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2.913,4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22.202,8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>
                          <a:solidFill>
                            <a:schemeClr val="tx1"/>
                          </a:solidFill>
                          <a:effectLst/>
                        </a:rPr>
                        <a:t>107.269,0</a:t>
                      </a:r>
                      <a:endParaRPr lang="es-CO" sz="140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CO" sz="1400" dirty="0">
                          <a:solidFill>
                            <a:schemeClr val="tx1"/>
                          </a:solidFill>
                          <a:effectLst/>
                        </a:rPr>
                        <a:t>38.202,9</a:t>
                      </a:r>
                      <a:endParaRPr lang="es-CO" sz="1400" dirty="0">
                        <a:solidFill>
                          <a:schemeClr val="tx1"/>
                        </a:solidFill>
                        <a:effectLst/>
                        <a:latin typeface="Calibri Light" panose="020F03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2250020505"/>
                  </a:ext>
                </a:extLst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22583" y="1192238"/>
            <a:ext cx="281359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Productividad hídrica 2007-2014</a:t>
            </a:r>
            <a:endParaRPr kumimoji="0" lang="es-CO" altLang="es-CO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7E4204F9-85A6-4B0B-A5FB-AA10504F9513}"/>
              </a:ext>
            </a:extLst>
          </p:cNvPr>
          <p:cNvSpPr/>
          <p:nvPr/>
        </p:nvSpPr>
        <p:spPr>
          <a:xfrm>
            <a:off x="445786" y="869073"/>
            <a:ext cx="4420331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s-CO" b="1" dirty="0"/>
              <a:t>Productividad hídrica por grandes ramas económicas a nivel nacional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xmlns="" id="{641FD475-99CA-49C1-9E1B-D2AF86F539BD}"/>
              </a:ext>
            </a:extLst>
          </p:cNvPr>
          <p:cNvSpPr/>
          <p:nvPr/>
        </p:nvSpPr>
        <p:spPr>
          <a:xfrm>
            <a:off x="127733" y="5055223"/>
            <a:ext cx="505643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dirty="0" bmk="_Toc492304633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Pesos generados en el valor agregado de las grandes ramas por metro cúbico usado en la economía: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dirty="0" bmk="_Toc492304633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Agricultura, ganadería, silvicultura, caza y pesca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dirty="0" bmk="_Toc492304633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Industrias manufactureras  </a:t>
            </a:r>
          </a:p>
          <a:p>
            <a:pPr marL="285750" indent="-285750" algn="just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dirty="0" bmk="_Toc492304633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Suministro de electricidad, gas y agua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320605" y="6488668"/>
            <a:ext cx="37155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altLang="es-CO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Fuente: DANE, Dirección de Síntesis y Cuentas Nacionales</a:t>
            </a:r>
            <a:endParaRPr lang="es-CO" altLang="es-CO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60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265226" y="12477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4377872" y="12292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O"/>
          </a:p>
        </p:txBody>
      </p:sp>
      <p:sp>
        <p:nvSpPr>
          <p:cNvPr id="28" name="Título 3"/>
          <p:cNvSpPr txBox="1">
            <a:spLocks/>
          </p:cNvSpPr>
          <p:nvPr/>
        </p:nvSpPr>
        <p:spPr>
          <a:xfrm>
            <a:off x="1487828" y="86204"/>
            <a:ext cx="10515600" cy="9130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3800" b="1" dirty="0" smtClean="0">
                <a:solidFill>
                  <a:schemeClr val="accent2"/>
                </a:solidFill>
              </a:rPr>
              <a:t>PRODUCTIVIDAD </a:t>
            </a:r>
            <a:r>
              <a:rPr lang="es-ES" sz="3800" b="1" dirty="0">
                <a:solidFill>
                  <a:schemeClr val="accent2"/>
                </a:solidFill>
              </a:rPr>
              <a:t>DEL AGUA EN COLOMBIA</a:t>
            </a:r>
          </a:p>
        </p:txBody>
      </p:sp>
      <p:sp>
        <p:nvSpPr>
          <p:cNvPr id="2" name="Rectángulo 1"/>
          <p:cNvSpPr/>
          <p:nvPr/>
        </p:nvSpPr>
        <p:spPr>
          <a:xfrm>
            <a:off x="8072438" y="3640264"/>
            <a:ext cx="33909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Productividad del agua a nivel mundial, total (PIB en USD$ constantes del año 2014 por metro cúbico de extracción total de </a:t>
            </a:r>
            <a:r>
              <a:rPr lang="es-CO" sz="1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agua), en los países con mayor indicador. Fuente</a:t>
            </a:r>
            <a:r>
              <a:rPr lang="es-CO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Elaboración propia a partir de datos del Banco Mundial</a:t>
            </a:r>
            <a:endParaRPr lang="es-CO" sz="12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5628" y="929511"/>
            <a:ext cx="4717774" cy="2710753"/>
          </a:xfrm>
          <a:prstGeom prst="rect">
            <a:avLst/>
          </a:prstGeom>
          <a:noFill/>
        </p:spPr>
      </p:pic>
      <p:pic>
        <p:nvPicPr>
          <p:cNvPr id="9" name="Imagen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60" y="940095"/>
            <a:ext cx="4960120" cy="2732467"/>
          </a:xfrm>
          <a:prstGeom prst="rect">
            <a:avLst/>
          </a:prstGeom>
          <a:noFill/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4038" y="3841822"/>
            <a:ext cx="4960120" cy="2877561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09160" y="3732596"/>
            <a:ext cx="2237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Productividad del agua a nivel mundial, total (PIB en USD$ constantes del año 2014 por metro cúbico de extracción total de agua) e</a:t>
            </a:r>
            <a:r>
              <a:rPr lang="es-CO" sz="1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n algunos países de ALC. Fuente</a:t>
            </a:r>
            <a:r>
              <a:rPr lang="es-CO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Elaboración propia a partir de datos del Banco Mundial</a:t>
            </a:r>
            <a:endParaRPr lang="es-CO" sz="12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7819574" y="5149723"/>
            <a:ext cx="2237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s-CO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Productividad del agua a nivel mundial, total (PIB en USD$ constantes del año 2014 por metro cúbico de extracción total de agua) </a:t>
            </a:r>
            <a:r>
              <a:rPr lang="es-CO" sz="1200" dirty="0" smtClean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Colombia vs OCDE. Fuente</a:t>
            </a:r>
            <a:r>
              <a:rPr lang="es-CO" sz="1200" dirty="0"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: Elaboración propia a partir de datos del Banco Mundial</a:t>
            </a:r>
            <a:endParaRPr lang="es-CO" sz="1200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13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ABBE0D0061F244CB264056D707C73D0" ma:contentTypeVersion="2" ma:contentTypeDescription="Crear nuevo documento." ma:contentTypeScope="" ma:versionID="7e53e857811c1d0b685aa31124575435">
  <xsd:schema xmlns:xsd="http://www.w3.org/2001/XMLSchema" xmlns:xs="http://www.w3.org/2001/XMLSchema" xmlns:p="http://schemas.microsoft.com/office/2006/metadata/properties" xmlns:ns1="http://schemas.microsoft.com/sharepoint/v3" xmlns:ns2="76cc4adf-23be-4666-9446-e45c4555cd30" targetNamespace="http://schemas.microsoft.com/office/2006/metadata/properties" ma:root="true" ma:fieldsID="c01e1eb6c4ae068fb2ca2b6f378a3669" ns1:_="" ns2:_="">
    <xsd:import namespace="http://schemas.microsoft.com/sharepoint/v3"/>
    <xsd:import namespace="76cc4adf-23be-4666-9446-e45c4555cd3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cc4adf-23be-4666-9446-e45c4555cd3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23852700-0242-44F0-82B8-3E590616F1BB}"/>
</file>

<file path=customXml/itemProps2.xml><?xml version="1.0" encoding="utf-8"?>
<ds:datastoreItem xmlns:ds="http://schemas.openxmlformats.org/officeDocument/2006/customXml" ds:itemID="{6B300C29-3330-4AA1-B3AB-629CB9B6CAA6}"/>
</file>

<file path=customXml/itemProps3.xml><?xml version="1.0" encoding="utf-8"?>
<ds:datastoreItem xmlns:ds="http://schemas.openxmlformats.org/officeDocument/2006/customXml" ds:itemID="{E9BDB629-B51F-494E-8BF9-AA079F40FFA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1940</TotalTime>
  <Words>2584</Words>
  <Application>Microsoft Office PowerPoint</Application>
  <PresentationFormat>Panorámica</PresentationFormat>
  <Paragraphs>549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CONTENIDO</vt:lpstr>
      <vt:lpstr>OBJETIVOS DEL ESTUDIO</vt:lpstr>
      <vt:lpstr>ALCANCES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John Alvarez Restrepo</dc:creator>
  <cp:lastModifiedBy>Claudia P Campuzano</cp:lastModifiedBy>
  <cp:revision>136</cp:revision>
  <dcterms:created xsi:type="dcterms:W3CDTF">2017-03-01T13:22:23Z</dcterms:created>
  <dcterms:modified xsi:type="dcterms:W3CDTF">2017-09-15T13:19:39Z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0x010100BABBE0D0061F244CB264056D707C73D0</vt:lpwstr>
  </property>
</Properties>
</file>